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99"/>
  </p:notesMasterIdLst>
  <p:handoutMasterIdLst>
    <p:handoutMasterId r:id="rId300"/>
  </p:handoutMasterIdLst>
  <p:sldIdLst>
    <p:sldId id="316" r:id="rId5"/>
    <p:sldId id="405" r:id="rId6"/>
    <p:sldId id="559" r:id="rId7"/>
    <p:sldId id="258" r:id="rId8"/>
    <p:sldId id="561" r:id="rId9"/>
    <p:sldId id="562" r:id="rId10"/>
    <p:sldId id="300" r:id="rId11"/>
    <p:sldId id="259" r:id="rId12"/>
    <p:sldId id="263" r:id="rId13"/>
    <p:sldId id="264" r:id="rId14"/>
    <p:sldId id="265" r:id="rId15"/>
    <p:sldId id="266" r:id="rId16"/>
    <p:sldId id="267" r:id="rId17"/>
    <p:sldId id="297" r:id="rId18"/>
    <p:sldId id="301" r:id="rId19"/>
    <p:sldId id="341" r:id="rId20"/>
    <p:sldId id="302" r:id="rId21"/>
    <p:sldId id="270" r:id="rId22"/>
    <p:sldId id="306" r:id="rId23"/>
    <p:sldId id="271" r:id="rId24"/>
    <p:sldId id="305" r:id="rId25"/>
    <p:sldId id="272" r:id="rId26"/>
    <p:sldId id="307" r:id="rId27"/>
    <p:sldId id="308" r:id="rId28"/>
    <p:sldId id="310" r:id="rId29"/>
    <p:sldId id="309" r:id="rId30"/>
    <p:sldId id="311" r:id="rId31"/>
    <p:sldId id="312" r:id="rId32"/>
    <p:sldId id="313" r:id="rId33"/>
    <p:sldId id="314" r:id="rId34"/>
    <p:sldId id="319" r:id="rId35"/>
    <p:sldId id="321" r:id="rId36"/>
    <p:sldId id="325" r:id="rId37"/>
    <p:sldId id="326" r:id="rId38"/>
    <p:sldId id="320" r:id="rId39"/>
    <p:sldId id="324" r:id="rId40"/>
    <p:sldId id="322" r:id="rId41"/>
    <p:sldId id="323" r:id="rId42"/>
    <p:sldId id="329" r:id="rId43"/>
    <p:sldId id="330" r:id="rId44"/>
    <p:sldId id="331" r:id="rId45"/>
    <p:sldId id="332" r:id="rId46"/>
    <p:sldId id="333" r:id="rId47"/>
    <p:sldId id="334" r:id="rId48"/>
    <p:sldId id="275" r:id="rId49"/>
    <p:sldId id="335" r:id="rId50"/>
    <p:sldId id="343" r:id="rId51"/>
    <p:sldId id="337" r:id="rId52"/>
    <p:sldId id="338" r:id="rId53"/>
    <p:sldId id="340" r:id="rId54"/>
    <p:sldId id="560" r:id="rId55"/>
    <p:sldId id="336" r:id="rId56"/>
    <p:sldId id="276" r:id="rId57"/>
    <p:sldId id="277" r:id="rId58"/>
    <p:sldId id="278" r:id="rId59"/>
    <p:sldId id="342" r:id="rId60"/>
    <p:sldId id="344" r:id="rId61"/>
    <p:sldId id="279" r:id="rId62"/>
    <p:sldId id="345" r:id="rId63"/>
    <p:sldId id="346" r:id="rId64"/>
    <p:sldId id="282" r:id="rId65"/>
    <p:sldId id="283" r:id="rId66"/>
    <p:sldId id="347" r:id="rId67"/>
    <p:sldId id="315" r:id="rId68"/>
    <p:sldId id="317" r:id="rId69"/>
    <p:sldId id="318" r:id="rId70"/>
    <p:sldId id="287" r:id="rId71"/>
    <p:sldId id="288" r:id="rId72"/>
    <p:sldId id="289" r:id="rId73"/>
    <p:sldId id="290" r:id="rId74"/>
    <p:sldId id="291" r:id="rId75"/>
    <p:sldId id="292" r:id="rId76"/>
    <p:sldId id="293" r:id="rId77"/>
    <p:sldId id="294" r:id="rId78"/>
    <p:sldId id="295" r:id="rId79"/>
    <p:sldId id="296" r:id="rId80"/>
    <p:sldId id="328" r:id="rId81"/>
    <p:sldId id="406" r:id="rId82"/>
    <p:sldId id="407" r:id="rId83"/>
    <p:sldId id="410" r:id="rId84"/>
    <p:sldId id="408" r:id="rId85"/>
    <p:sldId id="409" r:id="rId86"/>
    <p:sldId id="411" r:id="rId87"/>
    <p:sldId id="424" r:id="rId88"/>
    <p:sldId id="412" r:id="rId89"/>
    <p:sldId id="413" r:id="rId90"/>
    <p:sldId id="416" r:id="rId91"/>
    <p:sldId id="417" r:id="rId92"/>
    <p:sldId id="418" r:id="rId93"/>
    <p:sldId id="419" r:id="rId94"/>
    <p:sldId id="420" r:id="rId95"/>
    <p:sldId id="425" r:id="rId96"/>
    <p:sldId id="426" r:id="rId97"/>
    <p:sldId id="427" r:id="rId98"/>
    <p:sldId id="428" r:id="rId99"/>
    <p:sldId id="429" r:id="rId100"/>
    <p:sldId id="430" r:id="rId101"/>
    <p:sldId id="437" r:id="rId102"/>
    <p:sldId id="431" r:id="rId103"/>
    <p:sldId id="434" r:id="rId104"/>
    <p:sldId id="432" r:id="rId105"/>
    <p:sldId id="435" r:id="rId106"/>
    <p:sldId id="433" r:id="rId107"/>
    <p:sldId id="436" r:id="rId108"/>
    <p:sldId id="438" r:id="rId109"/>
    <p:sldId id="439" r:id="rId110"/>
    <p:sldId id="440" r:id="rId111"/>
    <p:sldId id="441" r:id="rId112"/>
    <p:sldId id="444" r:id="rId113"/>
    <p:sldId id="445" r:id="rId114"/>
    <p:sldId id="446" r:id="rId115"/>
    <p:sldId id="447" r:id="rId116"/>
    <p:sldId id="442" r:id="rId117"/>
    <p:sldId id="443" r:id="rId118"/>
    <p:sldId id="450" r:id="rId119"/>
    <p:sldId id="451" r:id="rId120"/>
    <p:sldId id="452" r:id="rId121"/>
    <p:sldId id="453" r:id="rId122"/>
    <p:sldId id="448" r:id="rId123"/>
    <p:sldId id="449" r:id="rId124"/>
    <p:sldId id="414" r:id="rId125"/>
    <p:sldId id="415" r:id="rId126"/>
    <p:sldId id="454" r:id="rId127"/>
    <p:sldId id="455" r:id="rId128"/>
    <p:sldId id="556" r:id="rId129"/>
    <p:sldId id="557" r:id="rId130"/>
    <p:sldId id="558" r:id="rId131"/>
    <p:sldId id="456" r:id="rId132"/>
    <p:sldId id="457" r:id="rId133"/>
    <p:sldId id="458" r:id="rId134"/>
    <p:sldId id="459" r:id="rId135"/>
    <p:sldId id="460" r:id="rId136"/>
    <p:sldId id="461" r:id="rId137"/>
    <p:sldId id="462" r:id="rId138"/>
    <p:sldId id="463" r:id="rId139"/>
    <p:sldId id="464" r:id="rId140"/>
    <p:sldId id="465" r:id="rId141"/>
    <p:sldId id="466" r:id="rId142"/>
    <p:sldId id="467" r:id="rId143"/>
    <p:sldId id="468" r:id="rId144"/>
    <p:sldId id="469" r:id="rId145"/>
    <p:sldId id="470" r:id="rId146"/>
    <p:sldId id="471" r:id="rId147"/>
    <p:sldId id="472" r:id="rId148"/>
    <p:sldId id="473" r:id="rId149"/>
    <p:sldId id="474" r:id="rId150"/>
    <p:sldId id="475" r:id="rId151"/>
    <p:sldId id="476" r:id="rId152"/>
    <p:sldId id="477" r:id="rId153"/>
    <p:sldId id="478" r:id="rId154"/>
    <p:sldId id="479" r:id="rId155"/>
    <p:sldId id="480" r:id="rId156"/>
    <p:sldId id="481" r:id="rId157"/>
    <p:sldId id="482" r:id="rId158"/>
    <p:sldId id="483" r:id="rId159"/>
    <p:sldId id="484" r:id="rId160"/>
    <p:sldId id="486" r:id="rId161"/>
    <p:sldId id="485" r:id="rId162"/>
    <p:sldId id="487" r:id="rId163"/>
    <p:sldId id="488" r:id="rId164"/>
    <p:sldId id="494" r:id="rId165"/>
    <p:sldId id="495" r:id="rId166"/>
    <p:sldId id="489" r:id="rId167"/>
    <p:sldId id="490" r:id="rId168"/>
    <p:sldId id="491" r:id="rId169"/>
    <p:sldId id="492" r:id="rId170"/>
    <p:sldId id="493" r:id="rId171"/>
    <p:sldId id="498" r:id="rId172"/>
    <p:sldId id="496" r:id="rId173"/>
    <p:sldId id="499" r:id="rId174"/>
    <p:sldId id="497" r:id="rId175"/>
    <p:sldId id="500" r:id="rId176"/>
    <p:sldId id="501" r:id="rId177"/>
    <p:sldId id="502" r:id="rId178"/>
    <p:sldId id="503" r:id="rId179"/>
    <p:sldId id="511" r:id="rId180"/>
    <p:sldId id="512" r:id="rId181"/>
    <p:sldId id="513" r:id="rId182"/>
    <p:sldId id="514" r:id="rId183"/>
    <p:sldId id="515" r:id="rId184"/>
    <p:sldId id="504" r:id="rId185"/>
    <p:sldId id="505" r:id="rId186"/>
    <p:sldId id="506" r:id="rId187"/>
    <p:sldId id="507" r:id="rId188"/>
    <p:sldId id="508" r:id="rId189"/>
    <p:sldId id="509" r:id="rId190"/>
    <p:sldId id="510" r:id="rId191"/>
    <p:sldId id="523" r:id="rId192"/>
    <p:sldId id="595" r:id="rId193"/>
    <p:sldId id="596" r:id="rId194"/>
    <p:sldId id="597" r:id="rId195"/>
    <p:sldId id="601" r:id="rId196"/>
    <p:sldId id="602" r:id="rId197"/>
    <p:sldId id="600" r:id="rId198"/>
    <p:sldId id="598" r:id="rId199"/>
    <p:sldId id="599" r:id="rId200"/>
    <p:sldId id="603" r:id="rId201"/>
    <p:sldId id="604" r:id="rId202"/>
    <p:sldId id="605" r:id="rId203"/>
    <p:sldId id="524" r:id="rId204"/>
    <p:sldId id="525" r:id="rId205"/>
    <p:sldId id="516" r:id="rId206"/>
    <p:sldId id="606" r:id="rId207"/>
    <p:sldId id="607" r:id="rId208"/>
    <p:sldId id="608" r:id="rId209"/>
    <p:sldId id="519" r:id="rId210"/>
    <p:sldId id="520" r:id="rId211"/>
    <p:sldId id="521" r:id="rId212"/>
    <p:sldId id="609" r:id="rId213"/>
    <p:sldId id="610" r:id="rId214"/>
    <p:sldId id="611" r:id="rId215"/>
    <p:sldId id="612" r:id="rId216"/>
    <p:sldId id="614" r:id="rId217"/>
    <p:sldId id="613" r:id="rId218"/>
    <p:sldId id="522" r:id="rId219"/>
    <p:sldId id="615" r:id="rId220"/>
    <p:sldId id="616" r:id="rId221"/>
    <p:sldId id="526" r:id="rId222"/>
    <p:sldId id="533" r:id="rId223"/>
    <p:sldId id="534" r:id="rId224"/>
    <p:sldId id="617" r:id="rId225"/>
    <p:sldId id="535" r:id="rId226"/>
    <p:sldId id="618" r:id="rId227"/>
    <p:sldId id="619" r:id="rId228"/>
    <p:sldId id="620" r:id="rId229"/>
    <p:sldId id="621" r:id="rId230"/>
    <p:sldId id="622" r:id="rId231"/>
    <p:sldId id="623" r:id="rId232"/>
    <p:sldId id="624" r:id="rId233"/>
    <p:sldId id="625" r:id="rId234"/>
    <p:sldId id="626" r:id="rId235"/>
    <p:sldId id="536" r:id="rId236"/>
    <p:sldId id="537" r:id="rId237"/>
    <p:sldId id="527" r:id="rId238"/>
    <p:sldId id="528" r:id="rId239"/>
    <p:sldId id="529" r:id="rId240"/>
    <p:sldId id="530" r:id="rId241"/>
    <p:sldId id="531" r:id="rId242"/>
    <p:sldId id="532" r:id="rId243"/>
    <p:sldId id="538" r:id="rId244"/>
    <p:sldId id="539" r:id="rId245"/>
    <p:sldId id="540" r:id="rId246"/>
    <p:sldId id="541" r:id="rId247"/>
    <p:sldId id="542" r:id="rId248"/>
    <p:sldId id="543" r:id="rId249"/>
    <p:sldId id="544" r:id="rId250"/>
    <p:sldId id="545" r:id="rId251"/>
    <p:sldId id="546" r:id="rId252"/>
    <p:sldId id="548" r:id="rId253"/>
    <p:sldId id="547" r:id="rId254"/>
    <p:sldId id="549" r:id="rId255"/>
    <p:sldId id="550" r:id="rId256"/>
    <p:sldId id="551" r:id="rId257"/>
    <p:sldId id="552" r:id="rId258"/>
    <p:sldId id="553" r:id="rId259"/>
    <p:sldId id="554" r:id="rId260"/>
    <p:sldId id="555" r:id="rId261"/>
    <p:sldId id="421" r:id="rId262"/>
    <p:sldId id="422" r:id="rId263"/>
    <p:sldId id="423" r:id="rId264"/>
    <p:sldId id="563" r:id="rId265"/>
    <p:sldId id="564" r:id="rId266"/>
    <p:sldId id="565" r:id="rId267"/>
    <p:sldId id="578" r:id="rId268"/>
    <p:sldId id="566" r:id="rId269"/>
    <p:sldId id="573" r:id="rId270"/>
    <p:sldId id="567" r:id="rId271"/>
    <p:sldId id="568" r:id="rId272"/>
    <p:sldId id="569" r:id="rId273"/>
    <p:sldId id="570" r:id="rId274"/>
    <p:sldId id="575" r:id="rId275"/>
    <p:sldId id="576" r:id="rId276"/>
    <p:sldId id="574" r:id="rId277"/>
    <p:sldId id="571" r:id="rId278"/>
    <p:sldId id="572" r:id="rId279"/>
    <p:sldId id="577" r:id="rId280"/>
    <p:sldId id="579" r:id="rId281"/>
    <p:sldId id="580" r:id="rId282"/>
    <p:sldId id="581" r:id="rId283"/>
    <p:sldId id="582" r:id="rId284"/>
    <p:sldId id="583" r:id="rId285"/>
    <p:sldId id="584" r:id="rId286"/>
    <p:sldId id="585" r:id="rId287"/>
    <p:sldId id="586" r:id="rId288"/>
    <p:sldId id="587" r:id="rId289"/>
    <p:sldId id="588" r:id="rId290"/>
    <p:sldId id="590" r:id="rId291"/>
    <p:sldId id="589" r:id="rId292"/>
    <p:sldId id="591" r:id="rId293"/>
    <p:sldId id="592" r:id="rId294"/>
    <p:sldId id="593" r:id="rId295"/>
    <p:sldId id="594" r:id="rId296"/>
    <p:sldId id="339" r:id="rId297"/>
    <p:sldId id="364" r:id="rId298"/>
  </p:sldIdLst>
  <p:sldSz cx="9144000" cy="6858000" type="screen4x3"/>
  <p:notesSz cx="6858000" cy="9144000"/>
  <p:custDataLst>
    <p:tags r:id="rId30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E00998-1CE7-4748-8172-954A264C6CF1}">
          <p14:sldIdLst>
            <p14:sldId id="316"/>
            <p14:sldId id="405"/>
            <p14:sldId id="559"/>
            <p14:sldId id="258"/>
            <p14:sldId id="561"/>
            <p14:sldId id="562"/>
            <p14:sldId id="300"/>
            <p14:sldId id="259"/>
            <p14:sldId id="263"/>
            <p14:sldId id="264"/>
            <p14:sldId id="265"/>
            <p14:sldId id="266"/>
            <p14:sldId id="267"/>
            <p14:sldId id="297"/>
            <p14:sldId id="301"/>
            <p14:sldId id="341"/>
            <p14:sldId id="302"/>
            <p14:sldId id="270"/>
            <p14:sldId id="306"/>
            <p14:sldId id="271"/>
            <p14:sldId id="305"/>
            <p14:sldId id="272"/>
            <p14:sldId id="307"/>
            <p14:sldId id="308"/>
            <p14:sldId id="310"/>
            <p14:sldId id="309"/>
            <p14:sldId id="311"/>
            <p14:sldId id="312"/>
            <p14:sldId id="313"/>
            <p14:sldId id="314"/>
            <p14:sldId id="319"/>
            <p14:sldId id="321"/>
            <p14:sldId id="325"/>
            <p14:sldId id="326"/>
            <p14:sldId id="320"/>
            <p14:sldId id="324"/>
            <p14:sldId id="322"/>
            <p14:sldId id="323"/>
            <p14:sldId id="329"/>
            <p14:sldId id="330"/>
            <p14:sldId id="331"/>
            <p14:sldId id="332"/>
            <p14:sldId id="333"/>
            <p14:sldId id="334"/>
            <p14:sldId id="275"/>
            <p14:sldId id="335"/>
            <p14:sldId id="343"/>
            <p14:sldId id="337"/>
            <p14:sldId id="338"/>
            <p14:sldId id="340"/>
            <p14:sldId id="560"/>
            <p14:sldId id="336"/>
            <p14:sldId id="276"/>
            <p14:sldId id="277"/>
            <p14:sldId id="278"/>
            <p14:sldId id="342"/>
            <p14:sldId id="344"/>
            <p14:sldId id="279"/>
            <p14:sldId id="345"/>
            <p14:sldId id="346"/>
            <p14:sldId id="282"/>
            <p14:sldId id="283"/>
            <p14:sldId id="347"/>
            <p14:sldId id="315"/>
            <p14:sldId id="317"/>
            <p14:sldId id="318"/>
            <p14:sldId id="287"/>
            <p14:sldId id="288"/>
            <p14:sldId id="289"/>
            <p14:sldId id="290"/>
            <p14:sldId id="291"/>
            <p14:sldId id="292"/>
            <p14:sldId id="293"/>
            <p14:sldId id="294"/>
            <p14:sldId id="295"/>
            <p14:sldId id="296"/>
            <p14:sldId id="328"/>
            <p14:sldId id="406"/>
            <p14:sldId id="407"/>
            <p14:sldId id="410"/>
            <p14:sldId id="408"/>
            <p14:sldId id="409"/>
            <p14:sldId id="411"/>
            <p14:sldId id="424"/>
            <p14:sldId id="412"/>
            <p14:sldId id="413"/>
            <p14:sldId id="416"/>
            <p14:sldId id="417"/>
            <p14:sldId id="418"/>
            <p14:sldId id="419"/>
            <p14:sldId id="420"/>
            <p14:sldId id="425"/>
            <p14:sldId id="426"/>
            <p14:sldId id="427"/>
            <p14:sldId id="428"/>
            <p14:sldId id="429"/>
            <p14:sldId id="430"/>
            <p14:sldId id="437"/>
            <p14:sldId id="431"/>
            <p14:sldId id="434"/>
            <p14:sldId id="432"/>
            <p14:sldId id="435"/>
            <p14:sldId id="433"/>
            <p14:sldId id="436"/>
            <p14:sldId id="438"/>
            <p14:sldId id="439"/>
            <p14:sldId id="440"/>
            <p14:sldId id="441"/>
            <p14:sldId id="444"/>
            <p14:sldId id="445"/>
            <p14:sldId id="446"/>
            <p14:sldId id="447"/>
            <p14:sldId id="442"/>
            <p14:sldId id="443"/>
            <p14:sldId id="450"/>
            <p14:sldId id="451"/>
            <p14:sldId id="452"/>
            <p14:sldId id="453"/>
            <p14:sldId id="448"/>
            <p14:sldId id="449"/>
            <p14:sldId id="414"/>
            <p14:sldId id="415"/>
            <p14:sldId id="454"/>
            <p14:sldId id="455"/>
            <p14:sldId id="556"/>
            <p14:sldId id="557"/>
            <p14:sldId id="558"/>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6"/>
            <p14:sldId id="485"/>
            <p14:sldId id="487"/>
            <p14:sldId id="488"/>
            <p14:sldId id="494"/>
            <p14:sldId id="495"/>
            <p14:sldId id="489"/>
            <p14:sldId id="490"/>
            <p14:sldId id="491"/>
            <p14:sldId id="492"/>
            <p14:sldId id="493"/>
            <p14:sldId id="498"/>
            <p14:sldId id="496"/>
            <p14:sldId id="499"/>
            <p14:sldId id="497"/>
            <p14:sldId id="500"/>
            <p14:sldId id="501"/>
            <p14:sldId id="502"/>
            <p14:sldId id="503"/>
            <p14:sldId id="511"/>
            <p14:sldId id="512"/>
            <p14:sldId id="513"/>
            <p14:sldId id="514"/>
            <p14:sldId id="515"/>
            <p14:sldId id="504"/>
            <p14:sldId id="505"/>
            <p14:sldId id="506"/>
            <p14:sldId id="507"/>
            <p14:sldId id="508"/>
            <p14:sldId id="509"/>
            <p14:sldId id="510"/>
            <p14:sldId id="523"/>
            <p14:sldId id="595"/>
            <p14:sldId id="596"/>
            <p14:sldId id="597"/>
            <p14:sldId id="601"/>
            <p14:sldId id="602"/>
            <p14:sldId id="600"/>
            <p14:sldId id="598"/>
            <p14:sldId id="599"/>
            <p14:sldId id="603"/>
            <p14:sldId id="604"/>
            <p14:sldId id="605"/>
            <p14:sldId id="524"/>
            <p14:sldId id="525"/>
            <p14:sldId id="516"/>
            <p14:sldId id="606"/>
            <p14:sldId id="607"/>
            <p14:sldId id="608"/>
            <p14:sldId id="519"/>
            <p14:sldId id="520"/>
            <p14:sldId id="521"/>
            <p14:sldId id="609"/>
            <p14:sldId id="610"/>
            <p14:sldId id="611"/>
            <p14:sldId id="612"/>
            <p14:sldId id="614"/>
            <p14:sldId id="613"/>
            <p14:sldId id="522"/>
            <p14:sldId id="615"/>
            <p14:sldId id="616"/>
            <p14:sldId id="526"/>
            <p14:sldId id="533"/>
            <p14:sldId id="534"/>
            <p14:sldId id="617"/>
            <p14:sldId id="535"/>
            <p14:sldId id="618"/>
            <p14:sldId id="619"/>
            <p14:sldId id="620"/>
            <p14:sldId id="621"/>
            <p14:sldId id="622"/>
            <p14:sldId id="623"/>
            <p14:sldId id="624"/>
            <p14:sldId id="625"/>
            <p14:sldId id="626"/>
            <p14:sldId id="536"/>
            <p14:sldId id="537"/>
            <p14:sldId id="527"/>
            <p14:sldId id="528"/>
            <p14:sldId id="529"/>
            <p14:sldId id="530"/>
            <p14:sldId id="531"/>
            <p14:sldId id="532"/>
            <p14:sldId id="538"/>
            <p14:sldId id="539"/>
            <p14:sldId id="540"/>
            <p14:sldId id="541"/>
            <p14:sldId id="542"/>
            <p14:sldId id="543"/>
            <p14:sldId id="544"/>
            <p14:sldId id="545"/>
            <p14:sldId id="546"/>
            <p14:sldId id="548"/>
            <p14:sldId id="547"/>
            <p14:sldId id="549"/>
            <p14:sldId id="550"/>
            <p14:sldId id="551"/>
            <p14:sldId id="552"/>
            <p14:sldId id="553"/>
            <p14:sldId id="554"/>
            <p14:sldId id="555"/>
            <p14:sldId id="421"/>
            <p14:sldId id="422"/>
            <p14:sldId id="423"/>
            <p14:sldId id="563"/>
            <p14:sldId id="564"/>
            <p14:sldId id="565"/>
            <p14:sldId id="578"/>
            <p14:sldId id="566"/>
            <p14:sldId id="573"/>
            <p14:sldId id="567"/>
            <p14:sldId id="568"/>
            <p14:sldId id="569"/>
            <p14:sldId id="570"/>
            <p14:sldId id="575"/>
            <p14:sldId id="576"/>
            <p14:sldId id="574"/>
            <p14:sldId id="571"/>
            <p14:sldId id="572"/>
            <p14:sldId id="577"/>
            <p14:sldId id="579"/>
            <p14:sldId id="580"/>
            <p14:sldId id="581"/>
            <p14:sldId id="582"/>
            <p14:sldId id="583"/>
            <p14:sldId id="584"/>
            <p14:sldId id="585"/>
            <p14:sldId id="586"/>
            <p14:sldId id="587"/>
            <p14:sldId id="588"/>
            <p14:sldId id="590"/>
            <p14:sldId id="589"/>
            <p14:sldId id="591"/>
            <p14:sldId id="592"/>
            <p14:sldId id="593"/>
            <p14:sldId id="594"/>
          </p14:sldIdLst>
        </p14:section>
        <p14:section name="Untitled Section" id="{69352B41-44E2-4D7F-A1EF-71FC49AB1BC6}">
          <p14:sldIdLst>
            <p14:sldId id="339"/>
            <p14:sldId id="364"/>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1373" autoAdjust="0"/>
  </p:normalViewPr>
  <p:slideViewPr>
    <p:cSldViewPr snapToObjects="1" showGuides="1">
      <p:cViewPr varScale="1">
        <p:scale>
          <a:sx n="59" d="100"/>
          <a:sy n="59" d="100"/>
        </p:scale>
        <p:origin x="1472" y="268"/>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3" d="2"/>
        <a:sy n="3" d="2"/>
      </p:scale>
      <p:origin x="0" y="0"/>
    </p:cViewPr>
  </p:notesTextViewPr>
  <p:sorterViewPr>
    <p:cViewPr>
      <p:scale>
        <a:sx n="100" d="100"/>
        <a:sy n="100" d="100"/>
      </p:scale>
      <p:origin x="0" y="-22336"/>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notesMaster" Target="notesMasters/notesMaster1.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viewProps" Target="viewProps.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305" Type="http://schemas.openxmlformats.org/officeDocument/2006/relationships/theme" Target="theme/theme1.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306" Type="http://schemas.openxmlformats.org/officeDocument/2006/relationships/tableStyles" Target="tableStyles.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handoutMaster" Target="handoutMasters/handoutMaster1.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tags" Target="tags/tag1.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presProps" Target="presProps.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2025-03-12</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8T13:50:46.918"/>
    </inkml:context>
    <inkml:brush xml:id="br0">
      <inkml:brushProperty name="width" value="0.035" units="cm"/>
      <inkml:brushProperty name="height" value="0.035" units="cm"/>
      <inkml:brushProperty name="color" value="#FF0066"/>
    </inkml:brush>
  </inkml:definitions>
  <inkml:trace contextRef="#ctx0" brushRef="#br0">1233 4 24575,'41'-1'0,"-29"-1"0,1 2 0,-1-1 0,1 2 0,0 0 0,-1 0 0,20 6 0,-29-7 0,-1 1 0,0 0 0,0 1 0,0-1 0,0 0 0,0 1 0,-1-1 0,1 1 0,0-1 0,-1 1 0,1 0 0,-1-1 0,1 1 0,-1 0 0,0 0 0,0 0 0,0 1 0,0-1 0,0 0 0,0 0 0,-1 0 0,1 1 0,-1-1 0,1 0 0,-1 0 0,0 1 0,0-1 0,0 0 0,0 1 0,-1 3 0,-1 5 0,0 0 0,-1 1 0,0-1 0,-9 19 0,-3 4 0,-2-1 0,-1-1 0,-40 53 0,-82 80 0,120-145 0,-1-1 0,-41 29 0,36-28 0,-32 29 0,56-48 0,0 0 0,1 1 0,-1-1 0,1 1 0,0-1 0,-1 1 0,1 0 0,0 0 0,0-1 0,0 1 0,0 0 0,0 0 0,0 0 0,1 0 0,-1 0 0,1 0 0,-1 0 0,1 0 0,0 0 0,0 0 0,0 0 0,0 1 0,0 1 0,1-1 0,0-1 0,1 0 0,-1 0 0,0 0 0,1 1 0,-1-1 0,1-1 0,0 1 0,0 0 0,0 0 0,0-1 0,0 1 0,0-1 0,0 1 0,0-1 0,3 1 0,7 4 0,1-2 0,-1 1 0,1-2 0,0 1 0,0-2 0,15 2 0,-3-2 0,0 0 0,0-2 0,0-1 0,0-1 0,0-1 0,27-6 0,-50 8 0,0 0 0,-1 1 0,1-1 0,0 1 0,0-1 0,0 1 0,-1 0 0,1 0 0,0 0 0,0 0 0,0 0 0,0 0 0,0 0 0,-1 1 0,1-1 0,0 0 0,0 1 0,0 0 0,-1-1 0,1 1 0,1 1 0,-1 0 0,-1 0 0,1 0 0,-1 0 0,0 1 0,0-1 0,0 0 0,0 0 0,-1 1 0,1-1 0,0 0 0,-1 1 0,0-1 0,0 1 0,1-1 0,-2 1 0,1-1 0,0 3 0,-4 45 0,-14 64 0,-2 28 0,18-121 0,2-9 0,-1 0 0,0 0 0,-1-1 0,-6 22 0,6-29 0,0 1 0,0-1 0,-1 0 0,0 0 0,1 0 0,-1 0 0,-1 0 0,1 0 0,0-1 0,-1 0 0,0 0 0,0 0 0,0 0 0,0 0 0,-5 2 0,-10 4 0,-1-1 0,0 0 0,-1-1 0,1-2 0,-43 7 0,-110 2 0,137-13 0,23 0 0,-272 4 0,236-7 0,0-2 0,0-3 0,-87-23 0,116 22 0,0-1 0,0-2 0,1 0 0,1 0 0,0-2 0,0 0 0,2-1 0,-20-21 0,27 26-104,1-1-1,0-1 0,0 1 1,1-1-1,1-1 0,-1 1 1,-6-21-1,9 23-423,-4-8-6298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6T13:29:41.366"/>
    </inkml:context>
    <inkml:brush xml:id="br0">
      <inkml:brushProperty name="width" value="0.035" units="cm"/>
      <inkml:brushProperty name="height" value="0.035" units="cm"/>
      <inkml:brushProperty name="color" value="#FF0066"/>
    </inkml:brush>
  </inkml:definitions>
  <inkml:trace contextRef="#ctx0" brushRef="#br0">0 130 24575,'61'-3'0,"0"-3"0,78-18 0,-10 2 0,233-5 0,4 29 0,-115 1 0,308-3 0,-513 2 0,49 8 0,30 3 0,257-11 0,149 7 0,377 6 0,-580-40 0,-20 1 0,-54 11 0,174-3 0,-144 3 0,-6 0 0,531 30 0,-268-8 0,244 17 0,-178 4 0,0-31 0,-226-2 0,765 4-1365,-1116-1-5461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6T13:29:43.982"/>
    </inkml:context>
    <inkml:brush xml:id="br0">
      <inkml:brushProperty name="width" value="0.035" units="cm"/>
      <inkml:brushProperty name="height" value="0.035" units="cm"/>
      <inkml:brushProperty name="color" value="#FF0066"/>
    </inkml:brush>
  </inkml:definitions>
  <inkml:trace contextRef="#ctx0" brushRef="#br0">1 3 24575,'614'-2'0,"654"5"0,-894 9 0,85 2 0,274 16 0,-214 22 0,3-30 0,-244-21 0,304-4 0,-189-27 0,-177 10 0,-109 11 0,186-10 0,-164 7 0,-23 1 0,84 0 0,291-7 0,-384 18-1365,-66 0-5461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6T13:29:41.366"/>
    </inkml:context>
    <inkml:brush xml:id="br0">
      <inkml:brushProperty name="width" value="0.035" units="cm"/>
      <inkml:brushProperty name="height" value="0.035" units="cm"/>
      <inkml:brushProperty name="color" value="#FF0066"/>
    </inkml:brush>
  </inkml:definitions>
  <inkml:trace contextRef="#ctx0" brushRef="#br0">0 130 24575,'61'-3'0,"0"-3"0,78-18 0,-10 2 0,233-5 0,4 29 0,-115 1 0,308-3 0,-513 2 0,49 8 0,30 3 0,257-11 0,149 7 0,377 6 0,-580-40 0,-20 1 0,-54 11 0,174-3 0,-144 3 0,-6 0 0,531 30 0,-268-8 0,244 17 0,-178 4 0,0-31 0,-226-2 0,765 4-1365,-1116-1-5461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6T13:29:43.982"/>
    </inkml:context>
    <inkml:brush xml:id="br0">
      <inkml:brushProperty name="width" value="0.035" units="cm"/>
      <inkml:brushProperty name="height" value="0.035" units="cm"/>
      <inkml:brushProperty name="color" value="#FF0066"/>
    </inkml:brush>
  </inkml:definitions>
  <inkml:trace contextRef="#ctx0" brushRef="#br0">1 3 24575,'614'-2'0,"654"5"0,-894 9 0,85 2 0,274 16 0,-214 22 0,3-30 0,-244-21 0,304-4 0,-189-27 0,-177 10 0,-109 11 0,186-10 0,-164 7 0,-23 1 0,84 0 0,291-7 0,-384 18-1365,-66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6T13:32:47.727"/>
    </inkml:context>
    <inkml:brush xml:id="br0">
      <inkml:brushProperty name="width" value="0.035" units="cm"/>
      <inkml:brushProperty name="height" value="0.035" units="cm"/>
      <inkml:brushProperty name="color" value="#FF0066"/>
    </inkml:brush>
  </inkml:definitions>
  <inkml:trace contextRef="#ctx0" brushRef="#br0">1 3 24575,'1418'0'0,"-1188"13"0,-5 0 0,919-14 0,-925-11 0,-27-1 0,844 10 0,-527 6 0,2194-3-1365,-2672 0-5461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6T14:45:46.135"/>
    </inkml:context>
    <inkml:brush xml:id="br0">
      <inkml:brushProperty name="width" value="0.035" units="cm"/>
      <inkml:brushProperty name="height" value="0.035" units="cm"/>
      <inkml:brushProperty name="color" value="#FF0066"/>
    </inkml:brush>
  </inkml:definitions>
  <inkml:trace contextRef="#ctx0" brushRef="#br0">1008 1 24575,'18'-1'0,"1"2"0,-1 0 0,0 1 0,0 1 0,33 10 0,-42-9 0,0 0 0,0 0 0,-1 1 0,1 0 0,-1 0 0,0 1 0,-1 0 0,1 0 0,-1 1 0,0 0 0,-1 0 0,10 15 0,-8-9 0,0 0 0,-1 1 0,-1 0 0,0 1 0,-1 0 0,-1-1 0,0 2 0,3 28 0,-2 8 0,-4 66 0,-1-113 0,-2 8 0,0 0 0,-1 0 0,0 0 0,-1-1 0,-1 1 0,0-1 0,0 0 0,-1-1 0,-10 15 0,-19 43 0,34-67 0,-8 20 0,1 0 0,0 1 0,2 0 0,-4 29 0,9-46 0,0-1 0,1 1 0,0-1 0,0 1 0,0-1 0,1 1 0,-1-1 0,1 0 0,1 1 0,-1-1 0,1 0 0,0 0 0,0 0 0,0 0 0,1 0 0,0 0 0,0-1 0,0 1 0,0-1 0,1 0 0,0 0 0,0 0 0,0-1 0,8 7 0,-7-7 0,1 0 0,-1-1 0,1 0 0,-1 1 0,1-2 0,0 1 0,0-1 0,0 0 0,10 1 0,58-5 0,-57 1 0,-1 1 0,28 2 0,-44-1 0,1 0 0,-1 0 0,0 0 0,1 0 0,-1 0 0,0 0 0,1 0 0,-1 0 0,0 0 0,1 0 0,-1 0 0,0 0 0,0 0 0,1 0 0,-1 0 0,0 0 0,1 0 0,-1 0 0,0 0 0,1 0 0,-1 1 0,0-1 0,0 0 0,1 0 0,-1 0 0,0 1 0,0-1 0,0 0 0,1 0 0,-1 1 0,0-1 0,0 0 0,0 0 0,1 1 0,-1-1 0,0 0 0,0 0 0,0 1 0,0-1 0,0 0 0,0 1 0,0-1 0,0 0 0,0 1 0,0-1 0,0 0 0,0 1 0,0-1 0,0 0 0,0 0 0,0 1 0,0-1 0,0 0 0,0 1 0,-1-1 0,1 0 0,0 0 0,0 1 0,0-1 0,0 0 0,-1 0 0,1 1 0,0-1 0,-1 0 0,-19 18 0,13-13 0,-15 18 0,1 0 0,0 1 0,-17 29 0,0-3 0,7-11 0,3 0 0,1 2 0,-41 84 0,65-117 0,0 0 0,1 0 0,0 0 0,0 0 0,1 0 0,0 1 0,1-1 0,0 1 0,0-1 0,1 0 0,0 1 0,0-1 0,6 16 0,3 4 0,1 1 0,25 42 0,-25-50 0,0 0 0,-1 1 0,-1 0 0,10 37 0,-16-42 0,-1 0 0,0 0 0,-1 1 0,-1-1 0,-4 34 0,3-42 0,-1-1 0,0 0 0,0 0 0,-1 0 0,0-1 0,0 1 0,-1-1 0,0 0 0,0 0 0,-1 0 0,0 0 0,0-1 0,-1 1 0,-7 5 0,-2 1 0,0-2 0,-1 0 0,-1 0 0,1-2 0,-2 0 0,1-1 0,-1-1 0,0 0 0,-1-2 0,-20 4 0,5-3 0,-1-3 0,1-1 0,-1-1 0,-62-7 0,17-3 0,0-4 0,1-3 0,1-3 0,0-4 0,2-4 0,-133-64 0,203 88-91,0 0 0,0-1 0,0 0 0,1 0 0,-1 0 0,1-1 0,0 1 0,0-1 0,0 0 0,1-1 0,0 1 0,0-1 0,0 0 0,-3-8 0,1 0-6735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7T12:31:42.643"/>
    </inkml:context>
    <inkml:brush xml:id="br0">
      <inkml:brushProperty name="width" value="0.035" units="cm"/>
      <inkml:brushProperty name="height" value="0.035" units="cm"/>
      <inkml:brushProperty name="color" value="#FF0066"/>
    </inkml:brush>
  </inkml:definitions>
  <inkml:trace contextRef="#ctx0" brushRef="#br0">0 102 24575,'567'-2'0,"574"4"0,-764 11 0,106 1 0,724-16 0,-872 16 0,-24-1 0,796-14 0,-682-12 0,-10-1 0,241-40 0,-568 43 0,280-22 0,-158 27 0,-137 7 0,93-11 0,-91 0-1365,-47 7-5461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7T12:32:19.278"/>
    </inkml:context>
    <inkml:brush xml:id="br0">
      <inkml:brushProperty name="width" value="0.035" units="cm"/>
      <inkml:brushProperty name="height" value="0.035" units="cm"/>
      <inkml:brushProperty name="color" value="#FF0066"/>
    </inkml:brush>
  </inkml:definitions>
  <inkml:trace contextRef="#ctx0" brushRef="#br0">0 276 24575,'1'0'0,"-1"-1"0,0 1 0,0-1 0,0 1 0,0-1 0,0 0 0,0 1 0,1 0 0,-1-1 0,0 1 0,0-1 0,1 1 0,-1-1 0,0 1 0,1-1 0,-1 1 0,0 0 0,1-1 0,-1 1 0,1 0 0,-1-1 0,1 1 0,-1 0 0,1 0 0,-1-1 0,1 1 0,-1 0 0,1 0 0,0 0 0,20-4 0,-14 4 0,366-11 0,-256 11 0,1705 30-1269,142-8 1090,-1498-60 1022,-98 4-238,495 26-605,-509 11 0,-72-2 0,345-3 0,-387-10 0,36 0 0,1029 12 0,-623 25 0,88 1 0,-108-13 0,117 0 0,-663-13 0,1090-29 0,-540 2 0,2 28 0,-245 2 0,-108-24 0,-250 15 0,-12-2 0,81-22 0,1 0 0,403-89-1365,-497 108-5461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8T13:33:20.860"/>
    </inkml:context>
    <inkml:brush xml:id="br0">
      <inkml:brushProperty name="width" value="0.035" units="cm"/>
      <inkml:brushProperty name="height" value="0.035" units="cm"/>
      <inkml:brushProperty name="color" value="#FF0066"/>
    </inkml:brush>
  </inkml:definitions>
  <inkml:trace contextRef="#ctx0" brushRef="#br0">0 0 24575,'3'1'0,"-1"-1"0,1 1 0,-1 0 0,1-1 0,-1 1 0,0 0 0,1 1 0,-1-1 0,0 0 0,0 1 0,1-1 0,-1 1 0,-1-1 0,1 1 0,0 0 0,0 0 0,0 0 0,-1 0 0,1 0 0,-1 1 0,0-1 0,0 0 0,2 5 0,1 1 0,56 103 0,75 196 0,-88-193 0,297 854-620,-142-216 465,-51 12 186,-14 569-31,-100-525 713,-36 1-2047,-1-799-5492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8T13:34:36.204"/>
    </inkml:context>
    <inkml:brush xml:id="br0">
      <inkml:brushProperty name="width" value="0.035" units="cm"/>
      <inkml:brushProperty name="height" value="0.035" units="cm"/>
      <inkml:brushProperty name="color" value="#FF0066"/>
    </inkml:brush>
  </inkml:definitions>
  <inkml:trace contextRef="#ctx0" brushRef="#br0">2500 1 24575,'-1253'27'-551,"387"-3"317,827-24 234,-36 1 0,-76 11 0,142-11 0,-1 1 0,1-1 0,0 2 0,0-1 0,0 2 0,-15 6 0,22-9 0,-1 1 0,0 0 0,1 0 0,-1 0 0,1 1 0,0-1 0,0 0 0,0 1 0,0 0 0,0-1 0,0 1 0,1 0 0,-1 0 0,1 0 0,0 0 0,0 0 0,0 0 0,0 0 0,1 0 0,-1 1 0,1 5 0,0 17 61,2 1 1,0-1-1,12 47 1,-2-14 346,30 347-276,-24-181-133,22 272 1,-29-350 0,-6-90 0,3-1 0,21 74 0,-21-90 0,-7-30 0,1-1 0,0 1 0,1-1 0,0 1 0,5 11 0,63 154 0,-53-126 0,1 0 0,45 81 0,-59-123 0,0 0 0,1-1 0,0 0 0,0 0 0,0 0 0,0-1 0,1 1 0,0-2 0,0 1 0,1-1 0,-1 0 0,1 0 0,0-1 0,0 0 0,0-1 0,15 3 0,11 1 0,0-2 0,65-2 0,-62-1 0,653 3-461,101 3-260,-20 8 721,-739-15 0,-32 0-25,0 0 0,1 0 0,-1 0 0,0 0 1,0 0-1,0 0 0,0 0 0,1 0 0,-1 0 0,0 0 0,0 0 1,0 0-1,1 0 0,-1 0 0,0 0 0,0 0 0,0 0 0,0 0 1,1 0-1,-1 0 0,0 0 0,0 0 0,0 0 0,0 0 0,1 0 1,-1 0-1,0-1 0,0 1 0,0 0 0,0 0 0,0 0 0,0 0 1,1 0-1,-1-1 0,0 1 0,0 0 0,0 0 0,0 0 0,0 0 1,0-1-1,0 1 0,0 0 0,0 0 0,0 0 0,0-1 0,0 1 1,-7-6-5817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4T13:54:42.175"/>
    </inkml:context>
    <inkml:brush xml:id="br0">
      <inkml:brushProperty name="width" value="0.035" units="cm"/>
      <inkml:brushProperty name="height" value="0.035" units="cm"/>
      <inkml:brushProperty name="color" value="#FF0066"/>
    </inkml:brush>
  </inkml:definitions>
  <inkml:trace contextRef="#ctx0" brushRef="#br0">1 0 24575,'2009'0'0,"-1990"1"0,-1 1 0,31 7 0,25 2 0,491-6 0,-336-7 0,2617 2-1365,-2824 0-5461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8T17:22:35.092"/>
    </inkml:context>
    <inkml:brush xml:id="br0">
      <inkml:brushProperty name="width" value="0.035" units="cm"/>
      <inkml:brushProperty name="height" value="0.035" units="cm"/>
      <inkml:brushProperty name="color" value="#FF0066"/>
    </inkml:brush>
  </inkml:definitions>
  <inkml:trace contextRef="#ctx0" brushRef="#br0">5 157 24575,'-1'-1'0,"1"0"0,-1 1 0,1-1 0,-1 0 0,1 0 0,0 0 0,0 0 0,-1 1 0,1-1 0,0 0 0,0 0 0,0 0 0,0 0 0,0 0 0,0 0 0,0 0 0,0 0 0,0 1 0,0-1 0,0 0 0,1 0 0,-1 0 0,0 0 0,1 0 0,-1 1 0,1-1 0,-1 0 0,1 0 0,0 0 0,2-1 0,-1 0 0,1 0 0,0 0 0,0 1 0,0 0 0,0-1 0,0 1 0,6-1 0,27-6 0,0 1 0,65-2 0,-67 7 0,952-38 0,9 41 0,-387 2 0,168-3 0,-526-13 0,-37 1 0,808 9 0,-521 5 0,-320-15 0,-17-1 0,-125 13-1365,-5 1-5461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8T17:22:37.596"/>
    </inkml:context>
    <inkml:brush xml:id="br0">
      <inkml:brushProperty name="width" value="0.035" units="cm"/>
      <inkml:brushProperty name="height" value="0.035" units="cm"/>
      <inkml:brushProperty name="color" value="#FF0066"/>
    </inkml:brush>
  </inkml:definitions>
  <inkml:trace contextRef="#ctx0" brushRef="#br0">1 110 24575,'2314'0'0,"-1857"13"0,-42 0 0,-248-12 0,593-3 0,-484-14 0,-120 6 0,149-16 0,-113 3 0,11-1 0,-80 22 0,-68 2 0,-1-2 0,89-15 0,-94 10-9,0 3 1,0 1-1,70 5 0,-23 1-1321,-70-3-5496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23:09:36.282"/>
    </inkml:context>
    <inkml:brush xml:id="br0">
      <inkml:brushProperty name="width" value="0.035" units="cm"/>
      <inkml:brushProperty name="height" value="0.035" units="cm"/>
      <inkml:brushProperty name="color" value="#FF0066"/>
    </inkml:brush>
  </inkml:definitions>
  <inkml:trace contextRef="#ctx0" brushRef="#br0">3100 1 24575,'20'0'0,"-1"1"0,1 0 0,37 9 0,-46-7 0,0 0 0,-1 2 0,1-1 0,-1 1 0,0 1 0,0 0 0,-1 0 0,12 10 0,33 28 0,-2 2 0,-2 2 0,64 81 0,-104-113 0,0 0 0,0 1 0,-2 0 0,0 1 0,-1 0 0,-1 0 0,0 0 0,-2 1 0,4 23 0,-2 17 0,-3 97 0,-3-140 0,-2 29 0,-2-1 0,-2 1 0,-1-1 0,-3-1 0,-2 0 0,-31 78 0,9-46 0,-4-2 0,-84 124 0,103-170 0,1 2 0,-16 33 0,29-51 0,1 1 0,0-1 0,0 1 0,1 0 0,1 0 0,0 0 0,0 0 0,2 0 0,0 15 0,0-12 0,1-1 0,1 0 0,1 0 0,0 0 0,5 16 0,-5-24 0,0 1 0,1 0 0,-1-1 0,1 0 0,0 0 0,1 0 0,-1 0 0,1-1 0,1 0 0,-1 0 0,11 8 0,5 0 0,0 0 0,1-2 0,0 0 0,1-1 0,1-2 0,-1 0 0,1-1 0,0-2 0,35 4 0,24-2 0,120-5 0,-150-3 0,113-5 0,-165 6 0,0 0 0,-1-1 0,1 1 0,0 0 0,0 0 0,0 0 0,0 1 0,0-1 0,0 0 0,0 0 0,0 1 0,0-1 0,0 0 0,0 1 0,0-1 0,1 1 0,-2 0 0,0-1 0,0 0 0,0 1 0,1-1 0,-1 0 0,0 1 0,0-1 0,0 1 0,0-1 0,0 0 0,0 1 0,0-1 0,0 1 0,0-1 0,0 0 0,0 1 0,0-1 0,0 1 0,0-1 0,0 0 0,0 1 0,-1-1 0,1 1 0,0-1 0,0 0 0,-1 1 0,-22 27 0,20-25 0,-38 37 0,-80 88 0,103-107 0,2 1 0,0 1 0,2 0 0,-18 39 0,20-32 0,2 0 0,1 0 0,1 1 0,2 1 0,-5 56 0,11 162 0,3-126 0,-1-80 0,2-1 0,1 0 0,15 55 0,47 125 0,10 52 0,-31-6 0,-38-195 0,-2 124 0,-6-191 0,-1 0 0,0 0 0,0-1 0,0 1 0,-1 0 0,0-1 0,0 1 0,-1-1 0,0 0 0,0 0 0,-1 0 0,1 0 0,-1 0 0,0-1 0,-1 0 0,1 0 0,-1 0 0,0 0 0,0-1 0,-1 0 0,1 0 0,-1 0 0,0-1 0,-11 5 0,-10 3 0,0-2 0,-1-1 0,0-1 0,-49 5 0,-415 35-53,-12-29-1221,423-15 868,-2168 12-3494,1899-31 3710,276 4 466,72 12-213,0-1 0,0 1-1,1-1 1,-1 1 0,1-1 0,-1 0-1,0 0 1,1 0 0,-1 0 0,1 0-1,-1 0 1,1 0 0,-2-2-1,2 2-35,1 1 0,0-1 0,0 1 0,0 0 0,0-1 0,0 1 0,-1-1 0,1 1 0,0-1 0,0 1 0,0-1-1,0 1 1,1-1 0,-1 1 0,0-1 0,0 1 0,0-1 0,0 1 0,0-1 0,1 1 0,-1-1 0,0 1 0,0 0 0,1-1-1,-1 1 1,0-1 0,0 1 0,1 0 0,-1-1 0,1 1 0,3-3 185,-1 0 0,1 1 0,0-1 0,0 1 1,0 0-1,1 0 0,-1 0 0,5-1 0,25-4-55,63-8 0,-29 9-6737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9T23:18:03.944"/>
    </inkml:context>
    <inkml:brush xml:id="br0">
      <inkml:brushProperty name="width" value="0.035" units="cm"/>
      <inkml:brushProperty name="height" value="0.035" units="cm"/>
      <inkml:brushProperty name="color" value="#FF0066"/>
    </inkml:brush>
  </inkml:definitions>
  <inkml:trace contextRef="#ctx0" brushRef="#br0">3452 36 24575,'17'-1'0,"0"-1"0,-1 0 0,29-9 0,29-4 0,-51 13 0,1 0 0,-1 2 0,0 0 0,41 7 0,-50-4 0,-2 1 0,1 0 0,0 1 0,-1 0 0,0 1 0,0 0 0,0 1 0,-1 0 0,19 17 0,84 79 0,110 129 0,-190-195 0,-2 1 0,-2 1 0,-2 1 0,-1 2 0,30 63 0,-51-86 0,0 1 0,0 0 0,-2 0 0,-1 0 0,2 29 0,-6 105 0,-1-83 0,1-23 0,-1 0 0,-3 0 0,-2 0 0,-2-1 0,-2 0 0,-1-1 0,-3-1 0,-30 63 0,-26 24 0,-91 125 0,155-247 0,-4 7 0,-1-2 0,1 1 0,1 1 0,1-1 0,0 2 0,1-1 0,1 1 0,0 1 0,-4 19 0,11-36 0,0 0 0,0 0 0,0 0 0,0 0 0,0 0 0,0 0 0,0 0 0,1 0 0,-1 0 0,1 0 0,-1 0 0,1 0 0,0 0 0,0 0 0,0 0 0,0 0 0,0 0 0,0 0 0,0-1 0,1 1 0,-1-1 0,1 1 0,-1-1 0,1 1 0,0-1 0,-1 0 0,1 0 0,0 0 0,0 0 0,0 0 0,0 0 0,0 0 0,2 0 0,9 2 0,0 0 0,0-1 0,1 0 0,18 0 0,-10-1 0,221 15 0,293 36 0,-535-52 0,10 2 0,0 0 0,0 0 0,-1 1 0,1 1 0,13 6 0,-22-9 0,0 0 0,0 0 0,0 0 0,0 1 0,0-1 0,-1 1 0,1-1 0,0 1 0,-1 0 0,1 0 0,-1 0 0,0 0 0,0 0 0,0 0 0,0 0 0,0 0 0,0 0 0,0 0 0,0 0 0,-1 1 0,1-1 0,-1 0 0,0 1 0,0-1 0,0 0 0,0 1 0,0-1 0,0 0 0,-1 0 0,1 1 0,-2 3 0,-9 25 0,-2 0 0,-2-1 0,0 0 0,-35 48 0,8-11 0,24-38 0,-111 211 0,117-212 0,1 1 0,1-1 0,2 2 0,1-1 0,1 1 0,-3 58 0,12 295 0,2-104 0,-5-237 0,1-5 0,-2 0 0,-1 0 0,-10 51 0,9-75 0,-1 0 0,0-1 0,-1 0 0,0 1 0,-1-2 0,0 1 0,-1-1 0,0 0 0,-1 0 0,0-1 0,-1 0 0,0-1 0,-15 13 0,5-7 0,-1-1 0,0-2 0,-1 0 0,0-1 0,-45 17 0,-120 23 0,167-46 0,-1030 163-166,426-108-347,-1053-34-1,1639-28 514,-127-3 0,-285-47 0,409 43 350,-45-15 0,75 20-437,1 1 0,-1-2-1,1 1 1,0-1 0,0 0 0,0-1 0,1 0-1,0-1 1,-13-12 0,7-1-6739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15:15:59.531"/>
    </inkml:context>
    <inkml:brush xml:id="br0">
      <inkml:brushProperty name="width" value="0.035" units="cm"/>
      <inkml:brushProperty name="height" value="0.035" units="cm"/>
      <inkml:brushProperty name="color" value="#FF0066"/>
    </inkml:brush>
  </inkml:definitions>
  <inkml:trace contextRef="#ctx0" brushRef="#br0">157 1266 24575,'-5'-107'0,"-25"-141"0,16 147 0,-18-118 0,-17-143 0,37 296 0,7 47 0,2-1 0,-3-31 0,6 1-1365,0 28-5461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15:16:01.037"/>
    </inkml:context>
    <inkml:brush xml:id="br0">
      <inkml:brushProperty name="width" value="0.035" units="cm"/>
      <inkml:brushProperty name="height" value="0.035" units="cm"/>
      <inkml:brushProperty name="color" value="#FF0066"/>
    </inkml:brush>
  </inkml:definitions>
  <inkml:trace contextRef="#ctx0" brushRef="#br0">605 0 24575,'-3'1'0,"-1"0"0,0 0 0,0 1 0,1-1 0,-1 1 0,0 0 0,1 0 0,0 0 0,-6 5 0,-1-1 0,-83 61 0,-161 150 0,174-144 0,61-56 0,-16 14 0,-37 43 0,110-95 0,-13-1 0,-1-2 0,-1-1 0,-1-1 0,-2 0 0,0-2 0,23-45 0,-39 66 0,0 0 0,1 0 0,0 1 0,0 0 0,0-1 0,0 2 0,1-1 0,0 1 0,0 0 0,1 0 0,-1 0 0,1 1 0,0 0 0,0 1 0,1 0 0,9-4 0,182-83 0,-123 52 0,-71 37 0,-1-1 0,1 1 0,0 0 0,-1 0 0,1 1 0,0-1 0,-1 1 0,1 0 0,0 0 0,0 1 0,-1-1 0,1 1 0,0 0 0,-1 1 0,1-1 0,-1 1 0,1-1 0,-1 2 0,0-1 0,7 5 0,8 5 0,-1 1 0,33 31 0,112 87 0,-106-89 0,88 86 0,-139-123-62,62 62 252,-60-61-377,0 0 1,0 0-1,0-1 1,1 0-1,0 0 0,0-1 1,12 4-1,-1-3-6639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4T13:54:45.739"/>
    </inkml:context>
    <inkml:brush xml:id="br0">
      <inkml:brushProperty name="width" value="0.035" units="cm"/>
      <inkml:brushProperty name="height" value="0.035" units="cm"/>
      <inkml:brushProperty name="color" value="#FF0066"/>
    </inkml:brush>
  </inkml:definitions>
  <inkml:trace contextRef="#ctx0" brushRef="#br0">0 57 24575,'461'-2'-89,"368"2"-307,-6 35 147,-613-8 242,-128-14 136,-34-10-9,0-1-1,0-3 1,1-2-1,77-14 0,15-1-104,289 5-15,-195 11 0,-24-10 0,31-1 0,-48 12 0,353-13 0,-421 6 0,111-11 0,-157 10 0,0 4 0,89 6 0,-59 1 0,372 15 0,-259-5 0,-209-10 0,-1 0 0,0 1 0,21 8 0,27 6 0,275 21 0,-283-33 0,-40-3 20,0 1 0,1 1 0,-1-1 0,-1 2 0,21 9 0,-22-8-232,0-1 0,0-1 0,1 0-1,0 0 1,0-1 0,13 1 0,-3-4-6614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4T13:58:22.497"/>
    </inkml:context>
    <inkml:brush xml:id="br0">
      <inkml:brushProperty name="width" value="0.035" units="cm"/>
      <inkml:brushProperty name="height" value="0.035" units="cm"/>
      <inkml:brushProperty name="color" value="#FF0066"/>
    </inkml:brush>
  </inkml:definitions>
  <inkml:trace contextRef="#ctx0" brushRef="#br0">0 81 24575,'0'1'0,"0"0"0,1 0 0,-1 0 0,0 0 0,1-1 0,-1 1 0,1 0 0,-1 0 0,1 0 0,-1 0 0,1-1 0,0 1 0,-1 0 0,1-1 0,0 1 0,0 0 0,-1-1 0,1 1 0,0-1 0,0 1 0,0-1 0,0 0 0,0 1 0,-1-1 0,1 0 0,0 0 0,2 1 0,29 4 0,-28-5 0,293 5 0,-171-7 0,2133 2 0,-1923-27 0,-20 1 0,-264 25 0,228-13 0,-154 4 0,181 7 0,-147 5 0,1252-2 0,-1386-1 0,1-2 0,29-6 0,-27 4 0,43-3 0,503 7 0,-275 3 0,1411-2 0,-1688 1 0,0 1 0,33 8 0,-32-5 0,47 3 0,127-9-1365,-176 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4T13:58:46.245"/>
    </inkml:context>
    <inkml:brush xml:id="br0">
      <inkml:brushProperty name="width" value="0.035" units="cm"/>
      <inkml:brushProperty name="height" value="0.035" units="cm"/>
      <inkml:brushProperty name="color" value="#FF0066"/>
    </inkml:brush>
  </inkml:definitions>
  <inkml:trace contextRef="#ctx0" brushRef="#br0">1 192 24575,'0'1'0,"0"-1"0,0 1 0,0-1 0,1 1 0,-1-1 0,0 1 0,1 0 0,-1-1 0,0 1 0,1-1 0,-1 1 0,1-1 0,-1 0 0,1 1 0,-1-1 0,1 1 0,-1-1 0,1 0 0,-1 1 0,1-1 0,-1 0 0,1 0 0,0 0 0,-1 1 0,1-1 0,-1 0 0,2 0 0,21 4 0,-18-3 0,110 8 0,153-7 0,-221-3 0,893-60 0,-713 44 0,242 14 0,-246 5 0,276-22 0,-391 13 0,127 7 0,-99 2 0,2033-2 0,-1810-14 0,-16 1 0,-265 9 0,119-22 0,-68 6 0,313-10 0,4 31 0,-169 2 0,3452-3 0,-3719 0-341,-1 0 0,0-1-1,17-3 1,-8-2-6485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4T13:58:58.292"/>
    </inkml:context>
    <inkml:brush xml:id="br0">
      <inkml:brushProperty name="width" value="0.035" units="cm"/>
      <inkml:brushProperty name="height" value="0.035" units="cm"/>
      <inkml:brushProperty name="color" value="#FF0066"/>
    </inkml:brush>
  </inkml:definitions>
  <inkml:trace contextRef="#ctx0" brushRef="#br0">0 131 24575,'2910'0'0,"-2655"-14"0,5 1 0,463-12 0,-576 13 0,630-29 0,525 43 0,-696-4 0,-576 1 67,57-11-1,0 0-1564,-67 11-5328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6T14:24:12.918"/>
    </inkml:context>
    <inkml:brush xml:id="br0">
      <inkml:brushProperty name="width" value="0.035" units="cm"/>
      <inkml:brushProperty name="height" value="0.035" units="cm"/>
      <inkml:brushProperty name="color" value="#FF0066"/>
    </inkml:brush>
  </inkml:definitions>
  <inkml:trace contextRef="#ctx0" brushRef="#br0">0 55 24575,'1962'0'0,"-1256"39"0,-91 0 0,192-38 0,-423-2 0,125-26 0,12 1 0,374-1 0,20 2 0,-615 51 0,-41-2 0,528-18 0,-441-9 0,5913 3 0,-6009-20 0,-184 12 0,20-2 0,451-32 0,-482 41 0,437 5 0,-434-2-682,103 20-1,-121-13-6143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6T13:29:41.366"/>
    </inkml:context>
    <inkml:brush xml:id="br0">
      <inkml:brushProperty name="width" value="0.035" units="cm"/>
      <inkml:brushProperty name="height" value="0.035" units="cm"/>
      <inkml:brushProperty name="color" value="#FF0066"/>
    </inkml:brush>
  </inkml:definitions>
  <inkml:trace contextRef="#ctx0" brushRef="#br0">0 130 24575,'61'-3'0,"0"-3"0,78-18 0,-10 2 0,233-5 0,4 29 0,-115 1 0,308-3 0,-513 2 0,49 8 0,30 3 0,257-11 0,149 7 0,377 6 0,-580-40 0,-20 1 0,-54 11 0,174-3 0,-144 3 0,-6 0 0,531 30 0,-268-8 0,244 17 0,-178 4 0,0-31 0,-226-2 0,765 4-1365,-1116-1-5461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6T13:29:43.982"/>
    </inkml:context>
    <inkml:brush xml:id="br0">
      <inkml:brushProperty name="width" value="0.035" units="cm"/>
      <inkml:brushProperty name="height" value="0.035" units="cm"/>
      <inkml:brushProperty name="color" value="#FF0066"/>
    </inkml:brush>
  </inkml:definitions>
  <inkml:trace contextRef="#ctx0" brushRef="#br0">1 3 24575,'614'-2'0,"654"5"0,-894 9 0,85 2 0,274 16 0,-214 22 0,3-30 0,-244-21 0,304-4 0,-189-27 0,-177 10 0,-109 11 0,186-10 0,-164 7 0,-23 1 0,84 0 0,291-7 0,-384 18-1365,-66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3/12/2025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726FF3D-9D3D-46AA-872B-0D4F3732C5AB}" type="slidenum">
              <a:rPr lang="en-US" smtClean="0"/>
              <a:pPr eaLnBrk="1" hangingPunct="1"/>
              <a:t>10</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5CB3839-7D60-4194-BF41-527AF4ECB84B}" type="slidenum">
              <a:rPr lang="en-US" smtClean="0"/>
              <a:pPr eaLnBrk="1" hangingPunct="1"/>
              <a:t>14</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z="100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8028250-E2E0-4EC9-80A1-3F41BAA5D345}" type="slidenum">
              <a:rPr lang="en-US" smtClean="0"/>
              <a:pPr eaLnBrk="1" hangingPunct="1"/>
              <a:t>20</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4E98D51-891D-4888-BBA5-23F1F5361749}" type="slidenum">
              <a:rPr lang="en-US" smtClean="0"/>
              <a:pPr eaLnBrk="1" hangingPunct="1"/>
              <a:t>72</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b="1">
              <a:solidFill>
                <a:srgbClr val="A42700"/>
              </a:solidFill>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sldNum" sz="quarter" idx="4"/>
          </p:nvPr>
        </p:nvSpPr>
        <p:spPr bwMode="auto">
          <a:xfrm>
            <a:off x="350520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900" i="1">
                <a:solidFill>
                  <a:schemeClr val="bg2"/>
                </a:solidFill>
                <a:latin typeface="Arial" pitchFamily="34" charset="0"/>
              </a:defRPr>
            </a:lvl1pPr>
          </a:lstStyle>
          <a:p>
            <a:pPr>
              <a:defRPr/>
            </a:pPr>
            <a:fld id="{845DED79-DDB7-4659-87B0-D2B31CB8E235}" type="slidenum">
              <a:rPr lang="en-US"/>
              <a:pPr>
                <a:defRPr/>
              </a:pPr>
              <a:t>‹#›</a:t>
            </a:fld>
            <a:endParaRPr lang="en-US"/>
          </a:p>
        </p:txBody>
      </p:sp>
    </p:spTree>
    <p:extLst>
      <p:ext uri="{BB962C8B-B14F-4D97-AF65-F5344CB8AC3E}">
        <p14:creationId xmlns:p14="http://schemas.microsoft.com/office/powerpoint/2010/main" val="287546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customXml" Target="../ink/ink10.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customXml" Target="../ink/ink11.xml"/></Relationships>
</file>

<file path=ppt/slides/_rels/slide10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40.png"/><Relationship Id="rId7" Type="http://schemas.openxmlformats.org/officeDocument/2006/relationships/image" Target="../media/image47.png"/><Relationship Id="rId2" Type="http://schemas.openxmlformats.org/officeDocument/2006/relationships/customXml" Target="../ink/ink12.xml"/><Relationship Id="rId1" Type="http://schemas.openxmlformats.org/officeDocument/2006/relationships/slideLayout" Target="../slideLayouts/slideLayout3.xml"/><Relationship Id="rId6" Type="http://schemas.openxmlformats.org/officeDocument/2006/relationships/customXml" Target="../ink/ink14.xml"/><Relationship Id="rId5" Type="http://schemas.openxmlformats.org/officeDocument/2006/relationships/image" Target="../media/image45.png"/><Relationship Id="rId4" Type="http://schemas.openxmlformats.org/officeDocument/2006/relationships/customXml" Target="../ink/ink13.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16.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customXml" Target="../ink/ink17.xml"/></Relationships>
</file>

<file path=ppt/slides/_rels/slide1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26.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1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76.png"/><Relationship Id="rId1" Type="http://schemas.openxmlformats.org/officeDocument/2006/relationships/slideLayout" Target="../slideLayouts/slideLayout3.xml"/><Relationship Id="rId6" Type="http://schemas.openxmlformats.org/officeDocument/2006/relationships/image" Target="../media/image720.png"/><Relationship Id="rId5" Type="http://schemas.openxmlformats.org/officeDocument/2006/relationships/customXml" Target="../ink/ink21.xml"/><Relationship Id="rId4" Type="http://schemas.openxmlformats.org/officeDocument/2006/relationships/image" Target="../media/image71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customXml" Target="../ink/ink22.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customXml" Target="../ink/ink23.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image" Target="../media/image148.gif"/><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165.png"/><Relationship Id="rId1" Type="http://schemas.openxmlformats.org/officeDocument/2006/relationships/slideLayout" Target="../slideLayouts/slideLayout3.xml"/><Relationship Id="rId6" Type="http://schemas.openxmlformats.org/officeDocument/2006/relationships/image" Target="../media/image1470.png"/><Relationship Id="rId5" Type="http://schemas.openxmlformats.org/officeDocument/2006/relationships/customXml" Target="../ink/ink25.xml"/><Relationship Id="rId4" Type="http://schemas.openxmlformats.org/officeDocument/2006/relationships/image" Target="../media/image1460.png"/></Relationships>
</file>

<file path=ppt/slides/_rels/slide26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28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270.png"/><Relationship Id="rId5" Type="http://schemas.openxmlformats.org/officeDocument/2006/relationships/customXml" Target="../ink/ink3.xml"/><Relationship Id="rId4" Type="http://schemas.openxmlformats.org/officeDocument/2006/relationships/image" Target="../media/image260.png"/></Relationships>
</file>

<file path=ppt/slides/_rels/slide8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290.png"/></Relationships>
</file>

<file path=ppt/slides/_rels/slide8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20.png"/><Relationship Id="rId5" Type="http://schemas.openxmlformats.org/officeDocument/2006/relationships/customXml" Target="../ink/ink6.xml"/><Relationship Id="rId4" Type="http://schemas.openxmlformats.org/officeDocument/2006/relationships/image" Target="../media/image3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00.png"/></Relationships>
</file>

<file path=ppt/slides/_rels/slide99.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customXml" Target="../ink/ink8.xml"/><Relationship Id="rId1" Type="http://schemas.openxmlformats.org/officeDocument/2006/relationships/slideLayout" Target="../slideLayouts/slideLayout3.xml"/><Relationship Id="rId5" Type="http://schemas.openxmlformats.org/officeDocument/2006/relationships/image" Target="../media/image420.png"/><Relationship Id="rId4" Type="http://schemas.openxmlformats.org/officeDocument/2006/relationships/customXml" Target="../ink/ink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Advanced Dotnet</a:t>
            </a:r>
          </a:p>
        </p:txBody>
      </p:sp>
      <p:sp>
        <p:nvSpPr>
          <p:cNvPr id="4" name="Text Placeholder 3"/>
          <p:cNvSpPr>
            <a:spLocks noGrp="1"/>
          </p:cNvSpPr>
          <p:nvPr>
            <p:ph type="body" sz="quarter" idx="11"/>
          </p:nvPr>
        </p:nvSpPr>
        <p:spPr/>
        <p:txBody>
          <a:bodyPr/>
          <a:lstStyle/>
          <a:p>
            <a:r>
              <a:rPr lang="en-US" dirty="0"/>
              <a:t>Parameswari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sz="quarter" idx="12"/>
          </p:nvPr>
        </p:nvSpPr>
        <p:spPr/>
        <p:txBody>
          <a:bodyPr/>
          <a:lstStyle/>
          <a:p>
            <a:r>
              <a:rPr lang="en-IN" dirty="0">
                <a:sym typeface="Wingdings" pitchFamily="2" charset="2"/>
              </a:rPr>
              <a:t>Classes implementing  </a:t>
            </a:r>
            <a:r>
              <a:rPr lang="en-IN" b="1" dirty="0" err="1">
                <a:latin typeface="Courier New" pitchFamily="49" charset="0"/>
                <a:sym typeface="Wingdings" pitchFamily="2" charset="2"/>
              </a:rPr>
              <a:t>IList</a:t>
            </a:r>
            <a:r>
              <a:rPr lang="en-IN" dirty="0">
                <a:sym typeface="Wingdings" pitchFamily="2" charset="2"/>
              </a:rPr>
              <a:t>  is an interface that allow a list of any  objects that can be individually accessed using index. </a:t>
            </a:r>
          </a:p>
          <a:p>
            <a:r>
              <a:rPr lang="en-US" dirty="0">
                <a:sym typeface="Wingdings" pitchFamily="2" charset="2"/>
              </a:rPr>
              <a:t>Implements </a:t>
            </a:r>
            <a:r>
              <a:rPr lang="en-IN" b="1" dirty="0" err="1">
                <a:latin typeface="Courier New" pitchFamily="49" charset="0"/>
                <a:sym typeface="Wingdings" pitchFamily="2" charset="2"/>
              </a:rPr>
              <a:t>ICollection</a:t>
            </a:r>
            <a:r>
              <a:rPr lang="en-IN" b="1" dirty="0">
                <a:latin typeface="Courier New" pitchFamily="49" charset="0"/>
                <a:sym typeface="Wingdings" pitchFamily="2" charset="2"/>
              </a:rPr>
              <a:t>, </a:t>
            </a:r>
            <a:r>
              <a:rPr lang="en-IN" b="1" dirty="0" err="1">
                <a:latin typeface="Courier New" pitchFamily="49" charset="0"/>
                <a:sym typeface="Wingdings" pitchFamily="2" charset="2"/>
              </a:rPr>
              <a:t>IEnumerable</a:t>
            </a:r>
            <a:r>
              <a:rPr lang="en-IN" b="1" dirty="0">
                <a:latin typeface="Courier New" pitchFamily="49" charset="0"/>
                <a:sym typeface="Wingdings" pitchFamily="2" charset="2"/>
              </a:rPr>
              <a:t> </a:t>
            </a:r>
          </a:p>
          <a:p>
            <a:r>
              <a:rPr lang="en-US" dirty="0"/>
              <a:t>Members and their description in API:</a:t>
            </a:r>
            <a:endParaRPr lang="en-IN" dirty="0"/>
          </a:p>
          <a:p>
            <a:pPr lvl="1"/>
            <a:r>
              <a:rPr lang="en-IN" sz="2000" b="1" dirty="0" err="1">
                <a:solidFill>
                  <a:srgbClr val="000000"/>
                </a:solidFill>
                <a:latin typeface="Courier New" pitchFamily="49" charset="0"/>
              </a:rPr>
              <a:t>IsFixedSize</a:t>
            </a:r>
            <a:r>
              <a:rPr lang="en-IN" sz="2000" b="1" dirty="0">
                <a:solidFill>
                  <a:srgbClr val="000000"/>
                </a:solidFill>
                <a:latin typeface="Courier New" pitchFamily="49" charset="0"/>
              </a:rPr>
              <a:t>:</a:t>
            </a:r>
            <a:r>
              <a:rPr lang="en-IN" sz="2000" dirty="0"/>
              <a:t>  Gets a value indicating whether the </a:t>
            </a:r>
            <a:r>
              <a:rPr lang="en-IN" sz="2000" b="1" dirty="0" err="1">
                <a:latin typeface="Courier New" pitchFamily="49" charset="0"/>
                <a:ea typeface="+mn-ea"/>
                <a:cs typeface="+mn-cs"/>
              </a:rPr>
              <a:t>IList</a:t>
            </a:r>
            <a:r>
              <a:rPr lang="en-IN" sz="2000" dirty="0"/>
              <a:t> has a fixed size. </a:t>
            </a:r>
          </a:p>
          <a:p>
            <a:pPr lvl="1"/>
            <a:r>
              <a:rPr lang="en-IN" sz="2000" b="1" dirty="0" err="1">
                <a:solidFill>
                  <a:srgbClr val="000000"/>
                </a:solidFill>
                <a:latin typeface="Courier New" pitchFamily="49" charset="0"/>
              </a:rPr>
              <a:t>IsReadOnly</a:t>
            </a:r>
            <a:r>
              <a:rPr lang="en-IN" sz="2000" dirty="0"/>
              <a:t> : Gets a value indicating whether the </a:t>
            </a:r>
            <a:r>
              <a:rPr lang="en-IN" sz="2000" b="1" dirty="0" err="1">
                <a:latin typeface="Courier New" pitchFamily="49" charset="0"/>
                <a:ea typeface="+mn-ea"/>
                <a:cs typeface="+mn-cs"/>
              </a:rPr>
              <a:t>IList</a:t>
            </a:r>
            <a:r>
              <a:rPr lang="en-IN" sz="2000" dirty="0"/>
              <a:t> is read-only. </a:t>
            </a:r>
          </a:p>
          <a:p>
            <a:pPr lvl="1"/>
            <a:r>
              <a:rPr lang="en-IN" sz="2000" b="1" dirty="0">
                <a:solidFill>
                  <a:srgbClr val="000000"/>
                </a:solidFill>
                <a:latin typeface="Courier New" pitchFamily="49" charset="0"/>
              </a:rPr>
              <a:t>Item:</a:t>
            </a:r>
            <a:r>
              <a:rPr lang="en-IN" sz="2000" dirty="0"/>
              <a:t>  Gets or sets the element at the specified index. </a:t>
            </a:r>
          </a:p>
          <a:p>
            <a:pPr lvl="1"/>
            <a:r>
              <a:rPr lang="en-IN" sz="2000" b="1" dirty="0" err="1">
                <a:solidFill>
                  <a:srgbClr val="000000"/>
                </a:solidFill>
                <a:latin typeface="Courier New" pitchFamily="49" charset="0"/>
              </a:rPr>
              <a:t>int</a:t>
            </a:r>
            <a:r>
              <a:rPr lang="en-IN" sz="2000" b="1" dirty="0">
                <a:solidFill>
                  <a:srgbClr val="000000"/>
                </a:solidFill>
                <a:latin typeface="Courier New" pitchFamily="49" charset="0"/>
              </a:rPr>
              <a:t> Add ( Object value ) :</a:t>
            </a:r>
            <a:r>
              <a:rPr lang="en-IN" sz="2000" dirty="0"/>
              <a:t>  Adds an item to the </a:t>
            </a:r>
            <a:r>
              <a:rPr lang="en-IN" sz="2000" b="1" dirty="0" err="1">
                <a:latin typeface="Courier New" pitchFamily="49" charset="0"/>
                <a:ea typeface="+mn-ea"/>
                <a:cs typeface="+mn-cs"/>
              </a:rPr>
              <a:t>IList</a:t>
            </a:r>
            <a:r>
              <a:rPr lang="en-IN" sz="2000" dirty="0"/>
              <a:t>. </a:t>
            </a:r>
          </a:p>
          <a:p>
            <a:pPr lvl="1"/>
            <a:r>
              <a:rPr lang="en-IN" sz="2000" dirty="0"/>
              <a:t> </a:t>
            </a:r>
            <a:r>
              <a:rPr lang="en-IN" sz="2000" b="1" dirty="0">
                <a:solidFill>
                  <a:srgbClr val="000000"/>
                </a:solidFill>
                <a:latin typeface="Courier New" pitchFamily="49" charset="0"/>
              </a:rPr>
              <a:t>void Clear</a:t>
            </a:r>
            <a:r>
              <a:rPr lang="en-IN" sz="2000" dirty="0"/>
              <a:t> : Removes all items from the </a:t>
            </a:r>
            <a:r>
              <a:rPr lang="en-IN" sz="2000" b="1" dirty="0" err="1">
                <a:latin typeface="Courier New" pitchFamily="49" charset="0"/>
                <a:ea typeface="+mn-ea"/>
                <a:cs typeface="+mn-cs"/>
              </a:rPr>
              <a:t>IList</a:t>
            </a:r>
            <a:r>
              <a:rPr lang="en-IN" sz="2000" dirty="0"/>
              <a:t>. </a:t>
            </a:r>
          </a:p>
          <a:p>
            <a:pPr lvl="1"/>
            <a:endParaRPr lang="en-US" sz="2000" dirty="0"/>
          </a:p>
        </p:txBody>
      </p:sp>
      <p:sp>
        <p:nvSpPr>
          <p:cNvPr id="10242" name="Rectangle 2"/>
          <p:cNvSpPr>
            <a:spLocks noGrp="1" noChangeArrowheads="1"/>
          </p:cNvSpPr>
          <p:nvPr>
            <p:ph type="title"/>
          </p:nvPr>
        </p:nvSpPr>
        <p:spPr/>
        <p:txBody>
          <a:bodyPr/>
          <a:lstStyle/>
          <a:p>
            <a:r>
              <a:rPr lang="en-US" dirty="0" err="1">
                <a:latin typeface="Courier New" pitchFamily="49" charset="0"/>
              </a:rPr>
              <a:t>IList</a:t>
            </a:r>
            <a:endParaRPr lang="en-IN" dirty="0">
              <a:latin typeface="Courier New" pitchFamily="49" charset="0"/>
            </a:endParaRP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10</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Generic Delegates</a:t>
            </a:r>
          </a:p>
        </p:txBody>
      </p:sp>
      <p:pic>
        <p:nvPicPr>
          <p:cNvPr id="1026" name="Picture 2" descr="How to use Func Generic Delegate in C#?">
            <a:extLst>
              <a:ext uri="{FF2B5EF4-FFF2-40B4-BE49-F238E27FC236}">
                <a16:creationId xmlns:a16="http://schemas.microsoft.com/office/drawing/2014/main" id="{0AF0BCA3-15E0-3A6B-6557-9FAD01AB3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1752600"/>
            <a:ext cx="8458201" cy="395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5373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4192B6-F52E-6EB3-1D2D-ACF4FDE98068}"/>
              </a:ext>
            </a:extLst>
          </p:cNvPr>
          <p:cNvSpPr>
            <a:spLocks noGrp="1"/>
          </p:cNvSpPr>
          <p:nvPr>
            <p:ph sz="quarter" idx="12"/>
          </p:nvPr>
        </p:nvSpPr>
        <p:spPr/>
        <p:txBody>
          <a:bodyPr/>
          <a:lstStyle/>
          <a:p>
            <a:r>
              <a:rPr lang="en-US" dirty="0"/>
              <a:t>Action Delegate in C#</a:t>
            </a:r>
          </a:p>
          <a:p>
            <a:pPr lvl="1"/>
            <a:r>
              <a:rPr lang="en-US" dirty="0"/>
              <a:t>Action present in the System namespace.</a:t>
            </a:r>
          </a:p>
          <a:p>
            <a:pPr lvl="1"/>
            <a:r>
              <a:rPr lang="en-US" dirty="0"/>
              <a:t>It takes one or more than one input parameter and returns nothing.</a:t>
            </a:r>
          </a:p>
          <a:p>
            <a:pPr lvl="1"/>
            <a:r>
              <a:rPr lang="en-US" dirty="0"/>
              <a:t>It does not return any value.</a:t>
            </a:r>
            <a:endParaRPr lang="en-IN" dirty="0"/>
          </a:p>
        </p:txBody>
      </p:sp>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Generic Delegates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8108406-13F8-5D2F-7314-A61846B3D8EE}"/>
                  </a:ext>
                </a:extLst>
              </p14:cNvPr>
              <p14:cNvContentPartPr/>
              <p14:nvPr/>
            </p14:nvContentPartPr>
            <p14:xfrm>
              <a:off x="1986993" y="2667000"/>
              <a:ext cx="3888360" cy="47160"/>
            </p14:xfrm>
          </p:contentPart>
        </mc:Choice>
        <mc:Fallback xmlns="">
          <p:pic>
            <p:nvPicPr>
              <p:cNvPr id="4" name="Ink 3">
                <a:extLst>
                  <a:ext uri="{FF2B5EF4-FFF2-40B4-BE49-F238E27FC236}">
                    <a16:creationId xmlns:a16="http://schemas.microsoft.com/office/drawing/2014/main" id="{08108406-13F8-5D2F-7314-A61846B3D8EE}"/>
                  </a:ext>
                </a:extLst>
              </p:cNvPr>
              <p:cNvPicPr/>
              <p:nvPr/>
            </p:nvPicPr>
            <p:blipFill>
              <a:blip r:embed="rId3"/>
              <a:stretch>
                <a:fillRect/>
              </a:stretch>
            </p:blipFill>
            <p:spPr>
              <a:xfrm>
                <a:off x="1980874" y="2660880"/>
                <a:ext cx="3900599"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DEC8369-180D-DE21-5C24-BFD80A1A756B}"/>
                  </a:ext>
                </a:extLst>
              </p14:cNvPr>
              <p14:cNvContentPartPr/>
              <p14:nvPr/>
            </p14:nvContentPartPr>
            <p14:xfrm>
              <a:off x="1902185" y="3505200"/>
              <a:ext cx="2661480" cy="48600"/>
            </p14:xfrm>
          </p:contentPart>
        </mc:Choice>
        <mc:Fallback xmlns="">
          <p:pic>
            <p:nvPicPr>
              <p:cNvPr id="6" name="Ink 5">
                <a:extLst>
                  <a:ext uri="{FF2B5EF4-FFF2-40B4-BE49-F238E27FC236}">
                    <a16:creationId xmlns:a16="http://schemas.microsoft.com/office/drawing/2014/main" id="{CDEC8369-180D-DE21-5C24-BFD80A1A756B}"/>
                  </a:ext>
                </a:extLst>
              </p:cNvPr>
              <p:cNvPicPr/>
              <p:nvPr/>
            </p:nvPicPr>
            <p:blipFill>
              <a:blip r:embed="rId5"/>
              <a:stretch>
                <a:fillRect/>
              </a:stretch>
            </p:blipFill>
            <p:spPr>
              <a:xfrm>
                <a:off x="1896065" y="3499080"/>
                <a:ext cx="2673720" cy="60840"/>
              </a:xfrm>
              <a:prstGeom prst="rect">
                <a:avLst/>
              </a:prstGeom>
            </p:spPr>
          </p:pic>
        </mc:Fallback>
      </mc:AlternateContent>
    </p:spTree>
    <p:extLst>
      <p:ext uri="{BB962C8B-B14F-4D97-AF65-F5344CB8AC3E}">
        <p14:creationId xmlns:p14="http://schemas.microsoft.com/office/powerpoint/2010/main" val="3266659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Generic Delegates</a:t>
            </a:r>
          </a:p>
        </p:txBody>
      </p:sp>
      <p:pic>
        <p:nvPicPr>
          <p:cNvPr id="2050" name="Picture 2" descr="How to use Action Generic Delegate in C#?">
            <a:extLst>
              <a:ext uri="{FF2B5EF4-FFF2-40B4-BE49-F238E27FC236}">
                <a16:creationId xmlns:a16="http://schemas.microsoft.com/office/drawing/2014/main" id="{0F022102-F4AA-FD52-D455-6C87BFF58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905000"/>
            <a:ext cx="8205262" cy="3640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8539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4192B6-F52E-6EB3-1D2D-ACF4FDE98068}"/>
              </a:ext>
            </a:extLst>
          </p:cNvPr>
          <p:cNvSpPr>
            <a:spLocks noGrp="1"/>
          </p:cNvSpPr>
          <p:nvPr>
            <p:ph sz="quarter" idx="12"/>
          </p:nvPr>
        </p:nvSpPr>
        <p:spPr/>
        <p:txBody>
          <a:bodyPr/>
          <a:lstStyle/>
          <a:p>
            <a:r>
              <a:rPr lang="en-US" dirty="0"/>
              <a:t>Predicate Delegate in C#</a:t>
            </a:r>
          </a:p>
          <a:p>
            <a:pPr lvl="1"/>
            <a:r>
              <a:rPr lang="en-US" dirty="0"/>
              <a:t>A predicate delegate is also an inbuilt generic delegate and is present in the System namespace.</a:t>
            </a:r>
          </a:p>
          <a:p>
            <a:pPr lvl="1"/>
            <a:r>
              <a:rPr lang="en-US" dirty="0"/>
              <a:t>predicate is used to verify certain criteria of the method and returns output as Boolean, either True or False.</a:t>
            </a:r>
          </a:p>
          <a:p>
            <a:pPr lvl="1"/>
            <a:r>
              <a:rPr lang="en-US" dirty="0"/>
              <a:t>The predicate can be used with the method, anonymous, and lambda expressions.</a:t>
            </a:r>
            <a:endParaRPr lang="en-IN" dirty="0"/>
          </a:p>
        </p:txBody>
      </p:sp>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Generic Delegates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8108406-13F8-5D2F-7314-A61846B3D8EE}"/>
                  </a:ext>
                </a:extLst>
              </p14:cNvPr>
              <p14:cNvContentPartPr/>
              <p14:nvPr/>
            </p14:nvContentPartPr>
            <p14:xfrm>
              <a:off x="4571207" y="2209800"/>
              <a:ext cx="3888360" cy="47160"/>
            </p14:xfrm>
          </p:contentPart>
        </mc:Choice>
        <mc:Fallback xmlns="">
          <p:pic>
            <p:nvPicPr>
              <p:cNvPr id="4" name="Ink 3">
                <a:extLst>
                  <a:ext uri="{FF2B5EF4-FFF2-40B4-BE49-F238E27FC236}">
                    <a16:creationId xmlns:a16="http://schemas.microsoft.com/office/drawing/2014/main" id="{08108406-13F8-5D2F-7314-A61846B3D8EE}"/>
                  </a:ext>
                </a:extLst>
              </p:cNvPr>
              <p:cNvPicPr/>
              <p:nvPr/>
            </p:nvPicPr>
            <p:blipFill>
              <a:blip r:embed="rId3"/>
              <a:stretch>
                <a:fillRect/>
              </a:stretch>
            </p:blipFill>
            <p:spPr>
              <a:xfrm>
                <a:off x="4565088" y="2203680"/>
                <a:ext cx="3900599"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DEC8369-180D-DE21-5C24-BFD80A1A756B}"/>
                  </a:ext>
                </a:extLst>
              </p14:cNvPr>
              <p14:cNvContentPartPr/>
              <p14:nvPr/>
            </p14:nvContentPartPr>
            <p14:xfrm>
              <a:off x="2590800" y="3404700"/>
              <a:ext cx="2661480" cy="48600"/>
            </p14:xfrm>
          </p:contentPart>
        </mc:Choice>
        <mc:Fallback xmlns="">
          <p:pic>
            <p:nvPicPr>
              <p:cNvPr id="6" name="Ink 5">
                <a:extLst>
                  <a:ext uri="{FF2B5EF4-FFF2-40B4-BE49-F238E27FC236}">
                    <a16:creationId xmlns:a16="http://schemas.microsoft.com/office/drawing/2014/main" id="{CDEC8369-180D-DE21-5C24-BFD80A1A756B}"/>
                  </a:ext>
                </a:extLst>
              </p:cNvPr>
              <p:cNvPicPr/>
              <p:nvPr/>
            </p:nvPicPr>
            <p:blipFill>
              <a:blip r:embed="rId5"/>
              <a:stretch>
                <a:fillRect/>
              </a:stretch>
            </p:blipFill>
            <p:spPr>
              <a:xfrm>
                <a:off x="2584680" y="3398580"/>
                <a:ext cx="26737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8BE4A98-A647-E486-32D8-ABDF69BD1357}"/>
                  </a:ext>
                </a:extLst>
              </p14:cNvPr>
              <p14:cNvContentPartPr/>
              <p14:nvPr/>
            </p14:nvContentPartPr>
            <p14:xfrm>
              <a:off x="3638520" y="3022215"/>
              <a:ext cx="2774880" cy="10800"/>
            </p14:xfrm>
          </p:contentPart>
        </mc:Choice>
        <mc:Fallback xmlns="">
          <p:pic>
            <p:nvPicPr>
              <p:cNvPr id="5" name="Ink 4">
                <a:extLst>
                  <a:ext uri="{FF2B5EF4-FFF2-40B4-BE49-F238E27FC236}">
                    <a16:creationId xmlns:a16="http://schemas.microsoft.com/office/drawing/2014/main" id="{A8BE4A98-A647-E486-32D8-ABDF69BD1357}"/>
                  </a:ext>
                </a:extLst>
              </p:cNvPr>
              <p:cNvPicPr/>
              <p:nvPr/>
            </p:nvPicPr>
            <p:blipFill>
              <a:blip r:embed="rId7"/>
              <a:stretch>
                <a:fillRect/>
              </a:stretch>
            </p:blipFill>
            <p:spPr>
              <a:xfrm>
                <a:off x="3632400" y="3016095"/>
                <a:ext cx="2787120" cy="23040"/>
              </a:xfrm>
              <a:prstGeom prst="rect">
                <a:avLst/>
              </a:prstGeom>
            </p:spPr>
          </p:pic>
        </mc:Fallback>
      </mc:AlternateContent>
    </p:spTree>
    <p:extLst>
      <p:ext uri="{BB962C8B-B14F-4D97-AF65-F5344CB8AC3E}">
        <p14:creationId xmlns:p14="http://schemas.microsoft.com/office/powerpoint/2010/main" val="5337349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Generic Delegates</a:t>
            </a:r>
          </a:p>
        </p:txBody>
      </p:sp>
      <p:pic>
        <p:nvPicPr>
          <p:cNvPr id="3074" name="Picture 2" descr="How to use Predicate Generic Delegate in C#?">
            <a:extLst>
              <a:ext uri="{FF2B5EF4-FFF2-40B4-BE49-F238E27FC236}">
                <a16:creationId xmlns:a16="http://schemas.microsoft.com/office/drawing/2014/main" id="{94192724-F216-5FCF-C5F0-DE6EFB2AC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931" y="1905000"/>
            <a:ext cx="8055706"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1927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CBA529-704D-C690-9AC6-E3E2A5F3FDA4}"/>
              </a:ext>
            </a:extLst>
          </p:cNvPr>
          <p:cNvSpPr>
            <a:spLocks noGrp="1"/>
          </p:cNvSpPr>
          <p:nvPr>
            <p:ph type="title"/>
          </p:nvPr>
        </p:nvSpPr>
        <p:spPr/>
        <p:txBody>
          <a:bodyPr/>
          <a:lstStyle/>
          <a:p>
            <a:r>
              <a:rPr lang="en-IN" dirty="0"/>
              <a:t>Delegate vs Interface</a:t>
            </a:r>
          </a:p>
        </p:txBody>
      </p:sp>
      <p:pic>
        <p:nvPicPr>
          <p:cNvPr id="6" name="Picture 5">
            <a:extLst>
              <a:ext uri="{FF2B5EF4-FFF2-40B4-BE49-F238E27FC236}">
                <a16:creationId xmlns:a16="http://schemas.microsoft.com/office/drawing/2014/main" id="{4F381D38-E0A7-6AEE-7BA2-181E55648BF7}"/>
              </a:ext>
            </a:extLst>
          </p:cNvPr>
          <p:cNvPicPr>
            <a:picLocks noChangeAspect="1"/>
          </p:cNvPicPr>
          <p:nvPr/>
        </p:nvPicPr>
        <p:blipFill>
          <a:blip r:embed="rId2"/>
          <a:stretch>
            <a:fillRect/>
          </a:stretch>
        </p:blipFill>
        <p:spPr>
          <a:xfrm>
            <a:off x="461035" y="1371600"/>
            <a:ext cx="8301966" cy="5105400"/>
          </a:xfrm>
          <a:prstGeom prst="rect">
            <a:avLst/>
          </a:prstGeom>
        </p:spPr>
      </p:pic>
    </p:spTree>
    <p:extLst>
      <p:ext uri="{BB962C8B-B14F-4D97-AF65-F5344CB8AC3E}">
        <p14:creationId xmlns:p14="http://schemas.microsoft.com/office/powerpoint/2010/main" val="31051737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CBA529-704D-C690-9AC6-E3E2A5F3FDA4}"/>
              </a:ext>
            </a:extLst>
          </p:cNvPr>
          <p:cNvSpPr>
            <a:spLocks noGrp="1"/>
          </p:cNvSpPr>
          <p:nvPr>
            <p:ph type="title"/>
          </p:nvPr>
        </p:nvSpPr>
        <p:spPr/>
        <p:txBody>
          <a:bodyPr/>
          <a:lstStyle/>
          <a:p>
            <a:r>
              <a:rPr lang="en-IN" dirty="0"/>
              <a:t>Delegate vs Interface</a:t>
            </a:r>
          </a:p>
        </p:txBody>
      </p:sp>
      <p:pic>
        <p:nvPicPr>
          <p:cNvPr id="7" name="Picture 6">
            <a:extLst>
              <a:ext uri="{FF2B5EF4-FFF2-40B4-BE49-F238E27FC236}">
                <a16:creationId xmlns:a16="http://schemas.microsoft.com/office/drawing/2014/main" id="{48D677E9-04AD-6C75-48E5-3A703F8D540B}"/>
              </a:ext>
            </a:extLst>
          </p:cNvPr>
          <p:cNvPicPr>
            <a:picLocks noChangeAspect="1"/>
          </p:cNvPicPr>
          <p:nvPr/>
        </p:nvPicPr>
        <p:blipFill>
          <a:blip r:embed="rId2"/>
          <a:stretch>
            <a:fillRect/>
          </a:stretch>
        </p:blipFill>
        <p:spPr>
          <a:xfrm>
            <a:off x="381000" y="1371600"/>
            <a:ext cx="8534400" cy="5165125"/>
          </a:xfrm>
          <a:prstGeom prst="rect">
            <a:avLst/>
          </a:prstGeom>
        </p:spPr>
      </p:pic>
    </p:spTree>
    <p:extLst>
      <p:ext uri="{BB962C8B-B14F-4D97-AF65-F5344CB8AC3E}">
        <p14:creationId xmlns:p14="http://schemas.microsoft.com/office/powerpoint/2010/main" val="33914165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CBA529-704D-C690-9AC6-E3E2A5F3FDA4}"/>
              </a:ext>
            </a:extLst>
          </p:cNvPr>
          <p:cNvSpPr>
            <a:spLocks noGrp="1"/>
          </p:cNvSpPr>
          <p:nvPr>
            <p:ph type="title"/>
          </p:nvPr>
        </p:nvSpPr>
        <p:spPr/>
        <p:txBody>
          <a:bodyPr/>
          <a:lstStyle/>
          <a:p>
            <a:r>
              <a:rPr lang="en-IN" dirty="0"/>
              <a:t>Delegate Compatibility</a:t>
            </a:r>
          </a:p>
        </p:txBody>
      </p:sp>
      <p:pic>
        <p:nvPicPr>
          <p:cNvPr id="3" name="Picture 2">
            <a:extLst>
              <a:ext uri="{FF2B5EF4-FFF2-40B4-BE49-F238E27FC236}">
                <a16:creationId xmlns:a16="http://schemas.microsoft.com/office/drawing/2014/main" id="{AA09ACF8-8A0C-F4D8-8256-1D1B6B068E05}"/>
              </a:ext>
            </a:extLst>
          </p:cNvPr>
          <p:cNvPicPr>
            <a:picLocks noChangeAspect="1"/>
          </p:cNvPicPr>
          <p:nvPr/>
        </p:nvPicPr>
        <p:blipFill rotWithShape="1">
          <a:blip r:embed="rId2"/>
          <a:srcRect l="10834" t="12937" r="18333" b="20396"/>
          <a:stretch/>
        </p:blipFill>
        <p:spPr>
          <a:xfrm>
            <a:off x="461034" y="1714500"/>
            <a:ext cx="8132233" cy="43053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E196680-C151-E51D-11E4-3B26FF0E0BD3}"/>
                  </a:ext>
                </a:extLst>
              </p14:cNvPr>
              <p14:cNvContentPartPr/>
              <p14:nvPr/>
            </p14:nvContentPartPr>
            <p14:xfrm>
              <a:off x="4610160" y="2537750"/>
              <a:ext cx="531720" cy="776160"/>
            </p14:xfrm>
          </p:contentPart>
        </mc:Choice>
        <mc:Fallback xmlns="">
          <p:pic>
            <p:nvPicPr>
              <p:cNvPr id="5" name="Ink 4">
                <a:extLst>
                  <a:ext uri="{FF2B5EF4-FFF2-40B4-BE49-F238E27FC236}">
                    <a16:creationId xmlns:a16="http://schemas.microsoft.com/office/drawing/2014/main" id="{DE196680-C151-E51D-11E4-3B26FF0E0BD3}"/>
                  </a:ext>
                </a:extLst>
              </p:cNvPr>
              <p:cNvPicPr/>
              <p:nvPr/>
            </p:nvPicPr>
            <p:blipFill>
              <a:blip r:embed="rId4"/>
              <a:stretch>
                <a:fillRect/>
              </a:stretch>
            </p:blipFill>
            <p:spPr>
              <a:xfrm>
                <a:off x="4604040" y="2531630"/>
                <a:ext cx="543960" cy="788400"/>
              </a:xfrm>
              <a:prstGeom prst="rect">
                <a:avLst/>
              </a:prstGeom>
            </p:spPr>
          </p:pic>
        </mc:Fallback>
      </mc:AlternateContent>
      <p:sp>
        <p:nvSpPr>
          <p:cNvPr id="6" name="TextBox 5">
            <a:extLst>
              <a:ext uri="{FF2B5EF4-FFF2-40B4-BE49-F238E27FC236}">
                <a16:creationId xmlns:a16="http://schemas.microsoft.com/office/drawing/2014/main" id="{D60CBF75-2A96-24DD-8E83-B0E89A9B9899}"/>
              </a:ext>
            </a:extLst>
          </p:cNvPr>
          <p:cNvSpPr txBox="1"/>
          <p:nvPr/>
        </p:nvSpPr>
        <p:spPr>
          <a:xfrm>
            <a:off x="5334000" y="2634734"/>
            <a:ext cx="2223686" cy="369332"/>
          </a:xfrm>
          <a:prstGeom prst="rect">
            <a:avLst/>
          </a:prstGeom>
          <a:noFill/>
        </p:spPr>
        <p:txBody>
          <a:bodyPr wrap="none" rtlCol="0">
            <a:spAutoFit/>
          </a:bodyPr>
          <a:lstStyle/>
          <a:p>
            <a:r>
              <a:rPr lang="en-IN" dirty="0"/>
              <a:t>Check Compatibility</a:t>
            </a:r>
          </a:p>
        </p:txBody>
      </p:sp>
    </p:spTree>
    <p:extLst>
      <p:ext uri="{BB962C8B-B14F-4D97-AF65-F5344CB8AC3E}">
        <p14:creationId xmlns:p14="http://schemas.microsoft.com/office/powerpoint/2010/main" val="21407525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4C4AD-EC08-19CF-B65B-77722483D7C1}"/>
              </a:ext>
            </a:extLst>
          </p:cNvPr>
          <p:cNvSpPr>
            <a:spLocks noGrp="1"/>
          </p:cNvSpPr>
          <p:nvPr>
            <p:ph sz="quarter" idx="12"/>
          </p:nvPr>
        </p:nvSpPr>
        <p:spPr>
          <a:xfrm>
            <a:off x="457201" y="1381125"/>
            <a:ext cx="8228012" cy="5172075"/>
          </a:xfrm>
        </p:spPr>
        <p:txBody>
          <a:bodyPr>
            <a:normAutofit/>
          </a:bodyPr>
          <a:lstStyle/>
          <a:p>
            <a:r>
              <a:rPr lang="en-US" dirty="0"/>
              <a:t>Events enable a class or object to notify other classes or objects when something of action occurs.</a:t>
            </a:r>
          </a:p>
          <a:p>
            <a:r>
              <a:rPr lang="en-US" dirty="0"/>
              <a:t>The class that sends (or raises) the event is called the publisher and the classes that receive (or handle) the event are called subscribers. </a:t>
            </a:r>
          </a:p>
          <a:p>
            <a:r>
              <a:rPr lang="en-US" dirty="0"/>
              <a:t>There can be multiple subscribers to a single event.</a:t>
            </a:r>
          </a:p>
          <a:p>
            <a:r>
              <a:rPr lang="en-US" dirty="0"/>
              <a:t>Typically, a publisher raises an event when some action occurred. </a:t>
            </a:r>
          </a:p>
          <a:p>
            <a:r>
              <a:rPr lang="en-US" dirty="0"/>
              <a:t>The subscribers, who are interested in getting a notification when an action occurred, should register with an event and handle it.</a:t>
            </a:r>
            <a:endParaRPr lang="en-IN" dirty="0"/>
          </a:p>
        </p:txBody>
      </p:sp>
      <p:sp>
        <p:nvSpPr>
          <p:cNvPr id="2" name="Title 1">
            <a:extLst>
              <a:ext uri="{FF2B5EF4-FFF2-40B4-BE49-F238E27FC236}">
                <a16:creationId xmlns:a16="http://schemas.microsoft.com/office/drawing/2014/main" id="{6065CC4E-E1EE-EFC8-EDA5-95652EA179A7}"/>
              </a:ext>
            </a:extLst>
          </p:cNvPr>
          <p:cNvSpPr>
            <a:spLocks noGrp="1"/>
          </p:cNvSpPr>
          <p:nvPr>
            <p:ph type="title"/>
          </p:nvPr>
        </p:nvSpPr>
        <p:spPr/>
        <p:txBody>
          <a:bodyPr/>
          <a:lstStyle/>
          <a:p>
            <a:r>
              <a:rPr lang="en-IN" dirty="0"/>
              <a:t>Events</a:t>
            </a:r>
          </a:p>
        </p:txBody>
      </p:sp>
    </p:spTree>
    <p:extLst>
      <p:ext uri="{BB962C8B-B14F-4D97-AF65-F5344CB8AC3E}">
        <p14:creationId xmlns:p14="http://schemas.microsoft.com/office/powerpoint/2010/main" val="11261209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CC4E-E1EE-EFC8-EDA5-95652EA179A7}"/>
              </a:ext>
            </a:extLst>
          </p:cNvPr>
          <p:cNvSpPr>
            <a:spLocks noGrp="1"/>
          </p:cNvSpPr>
          <p:nvPr>
            <p:ph type="title"/>
          </p:nvPr>
        </p:nvSpPr>
        <p:spPr/>
        <p:txBody>
          <a:bodyPr/>
          <a:lstStyle/>
          <a:p>
            <a:r>
              <a:rPr lang="en-US" dirty="0"/>
              <a:t>Defining an Event in C#</a:t>
            </a:r>
            <a:endParaRPr lang="en-IN" dirty="0"/>
          </a:p>
        </p:txBody>
      </p:sp>
      <p:pic>
        <p:nvPicPr>
          <p:cNvPr id="1026" name="Picture 2" descr="Defining an Event in C#">
            <a:extLst>
              <a:ext uri="{FF2B5EF4-FFF2-40B4-BE49-F238E27FC236}">
                <a16:creationId xmlns:a16="http://schemas.microsoft.com/office/drawing/2014/main" id="{C0BCD96A-AD12-5028-F9A8-102ECCA42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90" y="2362200"/>
            <a:ext cx="8972550"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7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7C01E8C-161A-BEC7-3D05-E7A29F07E6BD}"/>
              </a:ext>
            </a:extLst>
          </p:cNvPr>
          <p:cNvSpPr>
            <a:spLocks noGrp="1"/>
          </p:cNvSpPr>
          <p:nvPr>
            <p:ph sz="quarter" idx="12"/>
          </p:nvPr>
        </p:nvSpPr>
        <p:spPr/>
        <p:txBody>
          <a:bodyPr/>
          <a:lstStyle/>
          <a:p>
            <a:r>
              <a:rPr lang="en-US" dirty="0"/>
              <a:t>bool Contains ( Object value ) :  Determines whether the </a:t>
            </a:r>
            <a:r>
              <a:rPr lang="en-US" dirty="0" err="1"/>
              <a:t>IList</a:t>
            </a:r>
            <a:r>
              <a:rPr lang="en-US" dirty="0"/>
              <a:t> contains a specific value.  </a:t>
            </a:r>
          </a:p>
          <a:p>
            <a:r>
              <a:rPr lang="en-US" dirty="0"/>
              <a:t>int </a:t>
            </a:r>
            <a:r>
              <a:rPr lang="en-US" dirty="0" err="1"/>
              <a:t>IndexOf</a:t>
            </a:r>
            <a:r>
              <a:rPr lang="en-US" dirty="0"/>
              <a:t> ( Object value ): Determines the index of a specific item in the </a:t>
            </a:r>
            <a:r>
              <a:rPr lang="en-US" dirty="0" err="1"/>
              <a:t>IList</a:t>
            </a:r>
            <a:r>
              <a:rPr lang="en-US" dirty="0"/>
              <a:t>.  </a:t>
            </a:r>
          </a:p>
          <a:p>
            <a:r>
              <a:rPr lang="en-US" dirty="0"/>
              <a:t>void Insert ( int index, Object value ):  Inserts an item to the </a:t>
            </a:r>
            <a:r>
              <a:rPr lang="en-US" dirty="0" err="1"/>
              <a:t>IList</a:t>
            </a:r>
            <a:r>
              <a:rPr lang="en-US" dirty="0"/>
              <a:t> at the specified index.  </a:t>
            </a:r>
          </a:p>
          <a:p>
            <a:r>
              <a:rPr lang="en-US" dirty="0"/>
              <a:t>void Remove ( Object value ): Removes the first occurrence of a specific object from the </a:t>
            </a:r>
            <a:r>
              <a:rPr lang="en-US" dirty="0" err="1"/>
              <a:t>IList</a:t>
            </a:r>
            <a:r>
              <a:rPr lang="en-US" dirty="0"/>
              <a:t>.  </a:t>
            </a:r>
          </a:p>
          <a:p>
            <a:r>
              <a:rPr lang="en-US" dirty="0"/>
              <a:t>void </a:t>
            </a:r>
            <a:r>
              <a:rPr lang="en-US" dirty="0" err="1"/>
              <a:t>RemoveAt</a:t>
            </a:r>
            <a:r>
              <a:rPr lang="en-US" dirty="0"/>
              <a:t> ( int index ): Removes the </a:t>
            </a:r>
            <a:r>
              <a:rPr lang="en-US" dirty="0" err="1"/>
              <a:t>IList</a:t>
            </a:r>
            <a:r>
              <a:rPr lang="en-US" dirty="0"/>
              <a:t> item at the specified index. </a:t>
            </a:r>
          </a:p>
          <a:p>
            <a:endParaRPr lang="en-IN" dirty="0"/>
          </a:p>
        </p:txBody>
      </p:sp>
      <p:sp>
        <p:nvSpPr>
          <p:cNvPr id="7" name="Title 6">
            <a:extLst>
              <a:ext uri="{FF2B5EF4-FFF2-40B4-BE49-F238E27FC236}">
                <a16:creationId xmlns:a16="http://schemas.microsoft.com/office/drawing/2014/main" id="{A8D12893-6A15-A80E-F558-9C89F4C31025}"/>
              </a:ext>
            </a:extLst>
          </p:cNvPr>
          <p:cNvSpPr>
            <a:spLocks noGrp="1"/>
          </p:cNvSpPr>
          <p:nvPr>
            <p:ph type="title"/>
          </p:nvPr>
        </p:nvSpPr>
        <p:spPr/>
        <p:txBody>
          <a:bodyPr/>
          <a:lstStyle/>
          <a:p>
            <a:r>
              <a:rPr lang="en-IN" dirty="0" err="1"/>
              <a:t>IList</a:t>
            </a:r>
            <a:endParaRPr lang="en-IN" dirty="0"/>
          </a:p>
        </p:txBody>
      </p:sp>
      <p:sp>
        <p:nvSpPr>
          <p:cNvPr id="2" name="Slide Number Placeholder 1"/>
          <p:cNvSpPr>
            <a:spLocks noGrp="1"/>
          </p:cNvSpPr>
          <p:nvPr>
            <p:ph type="sldNum" sz="quarter" idx="4294967295"/>
          </p:nvPr>
        </p:nvSpPr>
        <p:spPr bwMode="auto">
          <a:xfrm>
            <a:off x="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11</a:t>
            </a:fld>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4C4AD-EC08-19CF-B65B-77722483D7C1}"/>
              </a:ext>
            </a:extLst>
          </p:cNvPr>
          <p:cNvSpPr>
            <a:spLocks noGrp="1"/>
          </p:cNvSpPr>
          <p:nvPr>
            <p:ph sz="quarter" idx="12"/>
          </p:nvPr>
        </p:nvSpPr>
        <p:spPr>
          <a:xfrm>
            <a:off x="457201" y="1381125"/>
            <a:ext cx="8228012" cy="5095875"/>
          </a:xfrm>
        </p:spPr>
        <p:txBody>
          <a:bodyPr>
            <a:normAutofit/>
          </a:bodyPr>
          <a:lstStyle/>
          <a:p>
            <a:r>
              <a:rPr lang="en-US" dirty="0"/>
              <a:t>We created the Work Performed event using the Work Performed Handler delegate. </a:t>
            </a:r>
          </a:p>
          <a:p>
            <a:r>
              <a:rPr lang="en-US" dirty="0"/>
              <a:t>This is important because an event on its own does not really do anything. </a:t>
            </a:r>
          </a:p>
          <a:p>
            <a:r>
              <a:rPr lang="en-US" dirty="0"/>
              <a:t>We must have a pipeline or delegate which routes the data from Point A to Point B, that is from Event Raiser to Event Handler or Event Listener.</a:t>
            </a:r>
          </a:p>
          <a:p>
            <a:r>
              <a:rPr lang="en-US" dirty="0"/>
              <a:t>It is going to be our delegate. </a:t>
            </a:r>
          </a:p>
          <a:p>
            <a:r>
              <a:rPr lang="en-US" dirty="0"/>
              <a:t>So, events are really wrappers around the delegate.</a:t>
            </a:r>
          </a:p>
          <a:p>
            <a:r>
              <a:rPr lang="en-US" dirty="0"/>
              <a:t>This is the entire process of defining an event.</a:t>
            </a:r>
            <a:endParaRPr lang="en-IN" dirty="0"/>
          </a:p>
        </p:txBody>
      </p:sp>
      <p:sp>
        <p:nvSpPr>
          <p:cNvPr id="2" name="Title 1">
            <a:extLst>
              <a:ext uri="{FF2B5EF4-FFF2-40B4-BE49-F238E27FC236}">
                <a16:creationId xmlns:a16="http://schemas.microsoft.com/office/drawing/2014/main" id="{6065CC4E-E1EE-EFC8-EDA5-95652EA179A7}"/>
              </a:ext>
            </a:extLst>
          </p:cNvPr>
          <p:cNvSpPr>
            <a:spLocks noGrp="1"/>
          </p:cNvSpPr>
          <p:nvPr>
            <p:ph type="title"/>
          </p:nvPr>
        </p:nvSpPr>
        <p:spPr/>
        <p:txBody>
          <a:bodyPr/>
          <a:lstStyle/>
          <a:p>
            <a:r>
              <a:rPr lang="en-IN" dirty="0"/>
              <a:t>Events</a:t>
            </a:r>
          </a:p>
        </p:txBody>
      </p:sp>
    </p:spTree>
    <p:extLst>
      <p:ext uri="{BB962C8B-B14F-4D97-AF65-F5344CB8AC3E}">
        <p14:creationId xmlns:p14="http://schemas.microsoft.com/office/powerpoint/2010/main" val="17230211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4C4AD-EC08-19CF-B65B-77722483D7C1}"/>
              </a:ext>
            </a:extLst>
          </p:cNvPr>
          <p:cNvSpPr>
            <a:spLocks noGrp="1"/>
          </p:cNvSpPr>
          <p:nvPr>
            <p:ph sz="quarter" idx="12"/>
          </p:nvPr>
        </p:nvSpPr>
        <p:spPr>
          <a:xfrm>
            <a:off x="457201" y="1381125"/>
            <a:ext cx="8228012" cy="5095875"/>
          </a:xfrm>
        </p:spPr>
        <p:txBody>
          <a:bodyPr>
            <a:normAutofit lnSpcReduction="10000"/>
          </a:bodyPr>
          <a:lstStyle/>
          <a:p>
            <a:r>
              <a:rPr lang="en-US" dirty="0"/>
              <a:t>An event is a notification sent by an object to signal the occurrence of an action.</a:t>
            </a:r>
          </a:p>
          <a:p>
            <a:r>
              <a:rPr lang="en-US" dirty="0"/>
              <a:t>The class who raises events is called Publisher, and the class who receives the notification is called Subscriber. </a:t>
            </a:r>
          </a:p>
          <a:p>
            <a:r>
              <a:rPr lang="en-US" dirty="0"/>
              <a:t>There can be multiple subscribers of a single event.</a:t>
            </a:r>
          </a:p>
          <a:p>
            <a:r>
              <a:rPr lang="en-US" dirty="0"/>
              <a:t>Typically, a publisher raises an event when some action occurred. </a:t>
            </a:r>
          </a:p>
          <a:p>
            <a:r>
              <a:rPr lang="en-US" dirty="0"/>
              <a:t>The subscribers get notification when an action occurred.</a:t>
            </a:r>
          </a:p>
          <a:p>
            <a:r>
              <a:rPr lang="en-US" dirty="0"/>
              <a:t>Subscribers should register with an event and handle it.</a:t>
            </a:r>
            <a:endParaRPr lang="en-IN" dirty="0"/>
          </a:p>
        </p:txBody>
      </p:sp>
      <p:sp>
        <p:nvSpPr>
          <p:cNvPr id="2" name="Title 1">
            <a:extLst>
              <a:ext uri="{FF2B5EF4-FFF2-40B4-BE49-F238E27FC236}">
                <a16:creationId xmlns:a16="http://schemas.microsoft.com/office/drawing/2014/main" id="{6065CC4E-E1EE-EFC8-EDA5-95652EA179A7}"/>
              </a:ext>
            </a:extLst>
          </p:cNvPr>
          <p:cNvSpPr>
            <a:spLocks noGrp="1"/>
          </p:cNvSpPr>
          <p:nvPr>
            <p:ph type="title"/>
          </p:nvPr>
        </p:nvSpPr>
        <p:spPr/>
        <p:txBody>
          <a:bodyPr/>
          <a:lstStyle/>
          <a:p>
            <a:r>
              <a:rPr lang="en-IN" dirty="0"/>
              <a:t>Events</a:t>
            </a:r>
          </a:p>
        </p:txBody>
      </p:sp>
    </p:spTree>
    <p:extLst>
      <p:ext uri="{BB962C8B-B14F-4D97-AF65-F5344CB8AC3E}">
        <p14:creationId xmlns:p14="http://schemas.microsoft.com/office/powerpoint/2010/main" val="13985232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4C4AD-EC08-19CF-B65B-77722483D7C1}"/>
              </a:ext>
            </a:extLst>
          </p:cNvPr>
          <p:cNvSpPr>
            <a:spLocks noGrp="1"/>
          </p:cNvSpPr>
          <p:nvPr>
            <p:ph sz="quarter" idx="12"/>
          </p:nvPr>
        </p:nvSpPr>
        <p:spPr>
          <a:xfrm>
            <a:off x="457201" y="1381125"/>
            <a:ext cx="8228012" cy="5095875"/>
          </a:xfrm>
        </p:spPr>
        <p:txBody>
          <a:bodyPr>
            <a:normAutofit/>
          </a:bodyPr>
          <a:lstStyle/>
          <a:p>
            <a:r>
              <a:rPr lang="en-US" dirty="0"/>
              <a:t>If delegates can use their own, then why events?</a:t>
            </a:r>
          </a:p>
          <a:p>
            <a:r>
              <a:rPr lang="en-US" dirty="0"/>
              <a:t>It is the standard way to provide notification that is the best way to implement publisher and subscriber pattern.</a:t>
            </a:r>
          </a:p>
          <a:p>
            <a:r>
              <a:rPr lang="en-US" dirty="0"/>
              <a:t>In this case, the listeners can go and attach to the Work Performed event.</a:t>
            </a:r>
          </a:p>
          <a:p>
            <a:r>
              <a:rPr lang="en-US" dirty="0"/>
              <a:t>But behind the scenes, they are adding themselves to the Invocation List through the Work Performed Handler delegate in the event definition.</a:t>
            </a:r>
            <a:endParaRPr lang="en-IN" dirty="0"/>
          </a:p>
        </p:txBody>
      </p:sp>
      <p:sp>
        <p:nvSpPr>
          <p:cNvPr id="2" name="Title 1">
            <a:extLst>
              <a:ext uri="{FF2B5EF4-FFF2-40B4-BE49-F238E27FC236}">
                <a16:creationId xmlns:a16="http://schemas.microsoft.com/office/drawing/2014/main" id="{6065CC4E-E1EE-EFC8-EDA5-95652EA179A7}"/>
              </a:ext>
            </a:extLst>
          </p:cNvPr>
          <p:cNvSpPr>
            <a:spLocks noGrp="1"/>
          </p:cNvSpPr>
          <p:nvPr>
            <p:ph type="title"/>
          </p:nvPr>
        </p:nvSpPr>
        <p:spPr/>
        <p:txBody>
          <a:bodyPr/>
          <a:lstStyle/>
          <a:p>
            <a:r>
              <a:rPr lang="en-IN" dirty="0"/>
              <a:t>Events</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4592660D-9AC5-F64F-D8E7-B91B69EBA64B}"/>
                  </a:ext>
                </a:extLst>
              </p14:cNvPr>
              <p14:cNvContentPartPr/>
              <p14:nvPr/>
            </p14:nvContentPartPr>
            <p14:xfrm>
              <a:off x="4674600" y="4974135"/>
              <a:ext cx="2891880" cy="55800"/>
            </p14:xfrm>
          </p:contentPart>
        </mc:Choice>
        <mc:Fallback xmlns="">
          <p:pic>
            <p:nvPicPr>
              <p:cNvPr id="7" name="Ink 6">
                <a:extLst>
                  <a:ext uri="{FF2B5EF4-FFF2-40B4-BE49-F238E27FC236}">
                    <a16:creationId xmlns:a16="http://schemas.microsoft.com/office/drawing/2014/main" id="{4592660D-9AC5-F64F-D8E7-B91B69EBA64B}"/>
                  </a:ext>
                </a:extLst>
              </p:cNvPr>
              <p:cNvPicPr/>
              <p:nvPr/>
            </p:nvPicPr>
            <p:blipFill>
              <a:blip r:embed="rId3"/>
              <a:stretch>
                <a:fillRect/>
              </a:stretch>
            </p:blipFill>
            <p:spPr>
              <a:xfrm>
                <a:off x="4668480" y="4968015"/>
                <a:ext cx="29041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5EEAD365-1E30-CA53-4AEF-D49F01857EE3}"/>
                  </a:ext>
                </a:extLst>
              </p14:cNvPr>
              <p14:cNvContentPartPr/>
              <p14:nvPr/>
            </p14:nvContentPartPr>
            <p14:xfrm>
              <a:off x="606240" y="5340255"/>
              <a:ext cx="5886000" cy="108720"/>
            </p14:xfrm>
          </p:contentPart>
        </mc:Choice>
        <mc:Fallback xmlns="">
          <p:pic>
            <p:nvPicPr>
              <p:cNvPr id="10" name="Ink 9">
                <a:extLst>
                  <a:ext uri="{FF2B5EF4-FFF2-40B4-BE49-F238E27FC236}">
                    <a16:creationId xmlns:a16="http://schemas.microsoft.com/office/drawing/2014/main" id="{5EEAD365-1E30-CA53-4AEF-D49F01857EE3}"/>
                  </a:ext>
                </a:extLst>
              </p:cNvPr>
              <p:cNvPicPr/>
              <p:nvPr/>
            </p:nvPicPr>
            <p:blipFill>
              <a:blip r:embed="rId5"/>
              <a:stretch>
                <a:fillRect/>
              </a:stretch>
            </p:blipFill>
            <p:spPr>
              <a:xfrm>
                <a:off x="600120" y="5334135"/>
                <a:ext cx="5898240" cy="120960"/>
              </a:xfrm>
              <a:prstGeom prst="rect">
                <a:avLst/>
              </a:prstGeom>
            </p:spPr>
          </p:pic>
        </mc:Fallback>
      </mc:AlternateContent>
    </p:spTree>
    <p:extLst>
      <p:ext uri="{BB962C8B-B14F-4D97-AF65-F5344CB8AC3E}">
        <p14:creationId xmlns:p14="http://schemas.microsoft.com/office/powerpoint/2010/main" val="38378924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CC4E-E1EE-EFC8-EDA5-95652EA179A7}"/>
              </a:ext>
            </a:extLst>
          </p:cNvPr>
          <p:cNvSpPr>
            <a:spLocks noGrp="1"/>
          </p:cNvSpPr>
          <p:nvPr>
            <p:ph type="title"/>
          </p:nvPr>
        </p:nvSpPr>
        <p:spPr/>
        <p:txBody>
          <a:bodyPr/>
          <a:lstStyle/>
          <a:p>
            <a:r>
              <a:rPr lang="en-IN" dirty="0"/>
              <a:t>Events</a:t>
            </a:r>
          </a:p>
        </p:txBody>
      </p:sp>
      <p:pic>
        <p:nvPicPr>
          <p:cNvPr id="4098" name="Picture 2">
            <a:extLst>
              <a:ext uri="{FF2B5EF4-FFF2-40B4-BE49-F238E27FC236}">
                <a16:creationId xmlns:a16="http://schemas.microsoft.com/office/drawing/2014/main" id="{A0DFEE22-42C5-A897-065A-2C6356F45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8800"/>
            <a:ext cx="7705123" cy="4181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2410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CC4E-E1EE-EFC8-EDA5-95652EA179A7}"/>
              </a:ext>
            </a:extLst>
          </p:cNvPr>
          <p:cNvSpPr>
            <a:spLocks noGrp="1"/>
          </p:cNvSpPr>
          <p:nvPr>
            <p:ph type="title"/>
          </p:nvPr>
        </p:nvSpPr>
        <p:spPr/>
        <p:txBody>
          <a:bodyPr/>
          <a:lstStyle/>
          <a:p>
            <a:r>
              <a:rPr lang="en-IN" dirty="0"/>
              <a:t>Events</a:t>
            </a:r>
          </a:p>
        </p:txBody>
      </p:sp>
      <p:pic>
        <p:nvPicPr>
          <p:cNvPr id="5122" name="Picture 2" descr="Events in C# with Examples">
            <a:extLst>
              <a:ext uri="{FF2B5EF4-FFF2-40B4-BE49-F238E27FC236}">
                <a16:creationId xmlns:a16="http://schemas.microsoft.com/office/drawing/2014/main" id="{2310BCF6-1A61-9F78-0DA9-DFFE6566C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2057400"/>
            <a:ext cx="8205261" cy="354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6567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7914C4-A22F-3CFF-A417-D6AAA7484C17}"/>
              </a:ext>
            </a:extLst>
          </p:cNvPr>
          <p:cNvSpPr>
            <a:spLocks noGrp="1"/>
          </p:cNvSpPr>
          <p:nvPr>
            <p:ph sz="quarter" idx="12"/>
          </p:nvPr>
        </p:nvSpPr>
        <p:spPr/>
        <p:txBody>
          <a:bodyPr/>
          <a:lstStyle/>
          <a:p>
            <a:r>
              <a:rPr lang="en-US" dirty="0"/>
              <a:t>Events and event handlers are generally used in case of a Publisher-Subscriber design pattern.</a:t>
            </a:r>
          </a:p>
          <a:p>
            <a:r>
              <a:rPr lang="en-US" dirty="0"/>
              <a:t>When ever event has occurred in a particular class,  it needs to notify other classes about the event. </a:t>
            </a:r>
          </a:p>
          <a:p>
            <a:r>
              <a:rPr lang="en-US" dirty="0"/>
              <a:t>The Publisher class has an event which gets invoked on some condition, the subscribers are notified based on their subscription. </a:t>
            </a:r>
          </a:p>
          <a:p>
            <a:r>
              <a:rPr lang="en-US" dirty="0"/>
              <a:t>One Key benefit of this is the publisher does not need to know anything about who gets notified.</a:t>
            </a:r>
            <a:endParaRPr lang="en-IN" dirty="0"/>
          </a:p>
        </p:txBody>
      </p:sp>
      <p:sp>
        <p:nvSpPr>
          <p:cNvPr id="3" name="Title 2">
            <a:extLst>
              <a:ext uri="{FF2B5EF4-FFF2-40B4-BE49-F238E27FC236}">
                <a16:creationId xmlns:a16="http://schemas.microsoft.com/office/drawing/2014/main" id="{C23D7176-92C5-EC8E-1B5A-BF8FD8E4AA59}"/>
              </a:ext>
            </a:extLst>
          </p:cNvPr>
          <p:cNvSpPr>
            <a:spLocks noGrp="1"/>
          </p:cNvSpPr>
          <p:nvPr>
            <p:ph type="title"/>
          </p:nvPr>
        </p:nvSpPr>
        <p:spPr/>
        <p:txBody>
          <a:bodyPr/>
          <a:lstStyle/>
          <a:p>
            <a:r>
              <a:rPr lang="en-IN" dirty="0"/>
              <a:t>Event Handler</a:t>
            </a:r>
          </a:p>
        </p:txBody>
      </p:sp>
    </p:spTree>
    <p:extLst>
      <p:ext uri="{BB962C8B-B14F-4D97-AF65-F5344CB8AC3E}">
        <p14:creationId xmlns:p14="http://schemas.microsoft.com/office/powerpoint/2010/main" val="1006944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3D7176-92C5-EC8E-1B5A-BF8FD8E4AA59}"/>
              </a:ext>
            </a:extLst>
          </p:cNvPr>
          <p:cNvSpPr>
            <a:spLocks noGrp="1"/>
          </p:cNvSpPr>
          <p:nvPr>
            <p:ph type="title"/>
          </p:nvPr>
        </p:nvSpPr>
        <p:spPr/>
        <p:txBody>
          <a:bodyPr/>
          <a:lstStyle/>
          <a:p>
            <a:r>
              <a:rPr lang="en-IN" dirty="0"/>
              <a:t>Event Handler</a:t>
            </a:r>
          </a:p>
        </p:txBody>
      </p:sp>
      <p:pic>
        <p:nvPicPr>
          <p:cNvPr id="7" name="Picture 6">
            <a:extLst>
              <a:ext uri="{FF2B5EF4-FFF2-40B4-BE49-F238E27FC236}">
                <a16:creationId xmlns:a16="http://schemas.microsoft.com/office/drawing/2014/main" id="{BE30D25E-8364-4601-AAB3-8CB519E42E25}"/>
              </a:ext>
            </a:extLst>
          </p:cNvPr>
          <p:cNvPicPr>
            <a:picLocks noChangeAspect="1"/>
          </p:cNvPicPr>
          <p:nvPr/>
        </p:nvPicPr>
        <p:blipFill>
          <a:blip r:embed="rId2"/>
          <a:stretch>
            <a:fillRect/>
          </a:stretch>
        </p:blipFill>
        <p:spPr>
          <a:xfrm>
            <a:off x="990600" y="1447799"/>
            <a:ext cx="6400800" cy="1828801"/>
          </a:xfrm>
          <a:prstGeom prst="rect">
            <a:avLst/>
          </a:prstGeom>
        </p:spPr>
      </p:pic>
      <p:sp>
        <p:nvSpPr>
          <p:cNvPr id="10" name="TextBox 9">
            <a:extLst>
              <a:ext uri="{FF2B5EF4-FFF2-40B4-BE49-F238E27FC236}">
                <a16:creationId xmlns:a16="http://schemas.microsoft.com/office/drawing/2014/main" id="{58946391-01DB-101D-D1B9-641A4D08A275}"/>
              </a:ext>
            </a:extLst>
          </p:cNvPr>
          <p:cNvSpPr txBox="1"/>
          <p:nvPr/>
        </p:nvSpPr>
        <p:spPr>
          <a:xfrm>
            <a:off x="609600" y="3567405"/>
            <a:ext cx="7848600"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Event Handler is a delegate. </a:t>
            </a:r>
          </a:p>
          <a:p>
            <a:pPr marL="285750" indent="-285750">
              <a:buFont typeface="Arial" panose="020B0604020202020204" pitchFamily="34" charset="0"/>
              <a:buChar char="•"/>
            </a:pPr>
            <a:r>
              <a:rPr lang="en-US" sz="2400" dirty="0"/>
              <a:t>To subscribe to this event a class must have a method with void return type and two input parameters of types :</a:t>
            </a:r>
          </a:p>
          <a:p>
            <a:pPr marL="285750" indent="-285750">
              <a:buFont typeface="Arial" panose="020B0604020202020204" pitchFamily="34" charset="0"/>
              <a:buChar char="•"/>
            </a:pPr>
            <a:r>
              <a:rPr lang="en-US" sz="2400" dirty="0"/>
              <a:t>Object – The source or publisher who invoked the event. </a:t>
            </a:r>
          </a:p>
          <a:p>
            <a:pPr marL="285750" indent="-285750">
              <a:buFont typeface="Arial" panose="020B0604020202020204" pitchFamily="34" charset="0"/>
              <a:buChar char="•"/>
            </a:pPr>
            <a:r>
              <a:rPr lang="en-US" sz="2400" dirty="0"/>
              <a:t>Event </a:t>
            </a:r>
            <a:r>
              <a:rPr lang="en-US" sz="2400" dirty="0" err="1"/>
              <a:t>Args</a:t>
            </a:r>
            <a:r>
              <a:rPr lang="en-US" sz="2400" dirty="0"/>
              <a:t> – An object class which contains the event information. </a:t>
            </a:r>
            <a:endParaRPr lang="en-IN" sz="2400" dirty="0"/>
          </a:p>
        </p:txBody>
      </p:sp>
    </p:spTree>
    <p:extLst>
      <p:ext uri="{BB962C8B-B14F-4D97-AF65-F5344CB8AC3E}">
        <p14:creationId xmlns:p14="http://schemas.microsoft.com/office/powerpoint/2010/main" val="16636224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3D7176-92C5-EC8E-1B5A-BF8FD8E4AA59}"/>
              </a:ext>
            </a:extLst>
          </p:cNvPr>
          <p:cNvSpPr>
            <a:spLocks noGrp="1"/>
          </p:cNvSpPr>
          <p:nvPr>
            <p:ph type="title"/>
          </p:nvPr>
        </p:nvSpPr>
        <p:spPr/>
        <p:txBody>
          <a:bodyPr/>
          <a:lstStyle/>
          <a:p>
            <a:r>
              <a:rPr lang="en-IN" dirty="0"/>
              <a:t>Event Handler</a:t>
            </a:r>
          </a:p>
        </p:txBody>
      </p:sp>
      <p:pic>
        <p:nvPicPr>
          <p:cNvPr id="4" name="Picture 3">
            <a:extLst>
              <a:ext uri="{FF2B5EF4-FFF2-40B4-BE49-F238E27FC236}">
                <a16:creationId xmlns:a16="http://schemas.microsoft.com/office/drawing/2014/main" id="{A61520EF-58D8-7B5D-8BA0-4A3A24FDBBC4}"/>
              </a:ext>
            </a:extLst>
          </p:cNvPr>
          <p:cNvPicPr>
            <a:picLocks noChangeAspect="1"/>
          </p:cNvPicPr>
          <p:nvPr/>
        </p:nvPicPr>
        <p:blipFill>
          <a:blip r:embed="rId2"/>
          <a:stretch>
            <a:fillRect/>
          </a:stretch>
        </p:blipFill>
        <p:spPr>
          <a:xfrm>
            <a:off x="735563" y="1676400"/>
            <a:ext cx="7000028" cy="1752600"/>
          </a:xfrm>
          <a:prstGeom prst="rect">
            <a:avLst/>
          </a:prstGeom>
        </p:spPr>
      </p:pic>
      <p:sp>
        <p:nvSpPr>
          <p:cNvPr id="5" name="TextBox 4">
            <a:extLst>
              <a:ext uri="{FF2B5EF4-FFF2-40B4-BE49-F238E27FC236}">
                <a16:creationId xmlns:a16="http://schemas.microsoft.com/office/drawing/2014/main" id="{80536A07-53D4-2597-A68B-1676D4D21017}"/>
              </a:ext>
            </a:extLst>
          </p:cNvPr>
          <p:cNvSpPr txBox="1"/>
          <p:nvPr/>
        </p:nvSpPr>
        <p:spPr>
          <a:xfrm>
            <a:off x="990600" y="4114800"/>
            <a:ext cx="7000028" cy="1200329"/>
          </a:xfrm>
          <a:prstGeom prst="rect">
            <a:avLst/>
          </a:prstGeom>
          <a:noFill/>
        </p:spPr>
        <p:txBody>
          <a:bodyPr wrap="square" rtlCol="0">
            <a:spAutoFit/>
          </a:bodyPr>
          <a:lstStyle/>
          <a:p>
            <a:r>
              <a:rPr lang="en-US" sz="2400" dirty="0"/>
              <a:t>The Subscriber must have a method of same signature as described above to receive the event notification from the publisher. </a:t>
            </a:r>
            <a:endParaRPr lang="en-IN" sz="2400" dirty="0"/>
          </a:p>
        </p:txBody>
      </p:sp>
    </p:spTree>
    <p:extLst>
      <p:ext uri="{BB962C8B-B14F-4D97-AF65-F5344CB8AC3E}">
        <p14:creationId xmlns:p14="http://schemas.microsoft.com/office/powerpoint/2010/main" val="16172083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3D7176-92C5-EC8E-1B5A-BF8FD8E4AA59}"/>
              </a:ext>
            </a:extLst>
          </p:cNvPr>
          <p:cNvSpPr>
            <a:spLocks noGrp="1"/>
          </p:cNvSpPr>
          <p:nvPr>
            <p:ph type="title"/>
          </p:nvPr>
        </p:nvSpPr>
        <p:spPr/>
        <p:txBody>
          <a:bodyPr/>
          <a:lstStyle/>
          <a:p>
            <a:r>
              <a:rPr lang="en-IN" dirty="0"/>
              <a:t>Event Handler</a:t>
            </a:r>
          </a:p>
        </p:txBody>
      </p:sp>
      <p:pic>
        <p:nvPicPr>
          <p:cNvPr id="6" name="Picture 5">
            <a:extLst>
              <a:ext uri="{FF2B5EF4-FFF2-40B4-BE49-F238E27FC236}">
                <a16:creationId xmlns:a16="http://schemas.microsoft.com/office/drawing/2014/main" id="{CD96E6D8-06A2-4403-45B5-6361CA2C12CC}"/>
              </a:ext>
            </a:extLst>
          </p:cNvPr>
          <p:cNvPicPr>
            <a:picLocks noChangeAspect="1"/>
          </p:cNvPicPr>
          <p:nvPr/>
        </p:nvPicPr>
        <p:blipFill>
          <a:blip r:embed="rId2"/>
          <a:stretch>
            <a:fillRect/>
          </a:stretch>
        </p:blipFill>
        <p:spPr>
          <a:xfrm>
            <a:off x="461035" y="1828800"/>
            <a:ext cx="8301966" cy="3427823"/>
          </a:xfrm>
          <a:prstGeom prst="rect">
            <a:avLst/>
          </a:prstGeom>
        </p:spPr>
      </p:pic>
    </p:spTree>
    <p:extLst>
      <p:ext uri="{BB962C8B-B14F-4D97-AF65-F5344CB8AC3E}">
        <p14:creationId xmlns:p14="http://schemas.microsoft.com/office/powerpoint/2010/main" val="20936120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3D7176-92C5-EC8E-1B5A-BF8FD8E4AA59}"/>
              </a:ext>
            </a:extLst>
          </p:cNvPr>
          <p:cNvSpPr>
            <a:spLocks noGrp="1"/>
          </p:cNvSpPr>
          <p:nvPr>
            <p:ph type="title"/>
          </p:nvPr>
        </p:nvSpPr>
        <p:spPr/>
        <p:txBody>
          <a:bodyPr/>
          <a:lstStyle/>
          <a:p>
            <a:r>
              <a:rPr lang="en-IN" dirty="0"/>
              <a:t>Event Accessors</a:t>
            </a:r>
          </a:p>
        </p:txBody>
      </p:sp>
      <p:pic>
        <p:nvPicPr>
          <p:cNvPr id="5" name="Picture 4">
            <a:extLst>
              <a:ext uri="{FF2B5EF4-FFF2-40B4-BE49-F238E27FC236}">
                <a16:creationId xmlns:a16="http://schemas.microsoft.com/office/drawing/2014/main" id="{3F4D4F16-E8CB-551E-C9B3-1DBE0A5C0B23}"/>
              </a:ext>
            </a:extLst>
          </p:cNvPr>
          <p:cNvPicPr>
            <a:picLocks noChangeAspect="1"/>
          </p:cNvPicPr>
          <p:nvPr/>
        </p:nvPicPr>
        <p:blipFill rotWithShape="1">
          <a:blip r:embed="rId2"/>
          <a:srcRect l="14166" t="14445" r="35833" b="30740"/>
          <a:stretch/>
        </p:blipFill>
        <p:spPr>
          <a:xfrm>
            <a:off x="448593" y="1524000"/>
            <a:ext cx="8073365" cy="4978575"/>
          </a:xfrm>
          <a:prstGeom prst="rect">
            <a:avLst/>
          </a:prstGeom>
        </p:spPr>
      </p:pic>
    </p:spTree>
    <p:extLst>
      <p:ext uri="{BB962C8B-B14F-4D97-AF65-F5344CB8AC3E}">
        <p14:creationId xmlns:p14="http://schemas.microsoft.com/office/powerpoint/2010/main" val="3085359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sz="quarter" idx="12"/>
          </p:nvPr>
        </p:nvSpPr>
        <p:spPr/>
        <p:txBody>
          <a:bodyPr/>
          <a:lstStyle/>
          <a:p>
            <a:r>
              <a:rPr lang="en-IN" dirty="0"/>
              <a:t>Classes implementing </a:t>
            </a:r>
            <a:r>
              <a:rPr lang="en-IN" b="1" kern="1200" dirty="0" err="1">
                <a:latin typeface="Courier New" pitchFamily="49" charset="0"/>
              </a:rPr>
              <a:t>IDictionary</a:t>
            </a:r>
            <a:r>
              <a:rPr lang="en-IN" dirty="0"/>
              <a:t> allow  non-generic collection of key/value pairs. </a:t>
            </a:r>
          </a:p>
          <a:p>
            <a:r>
              <a:rPr lang="en-US" dirty="0">
                <a:sym typeface="Wingdings" pitchFamily="2" charset="2"/>
              </a:rPr>
              <a:t>Implements </a:t>
            </a:r>
            <a:r>
              <a:rPr lang="en-IN" b="1" kern="1200" dirty="0" err="1">
                <a:latin typeface="Courier New" pitchFamily="49" charset="0"/>
                <a:sym typeface="Wingdings" pitchFamily="2" charset="2"/>
              </a:rPr>
              <a:t>ICollection</a:t>
            </a:r>
            <a:r>
              <a:rPr lang="en-IN" b="1" kern="1200" dirty="0">
                <a:latin typeface="Courier New" pitchFamily="49" charset="0"/>
                <a:sym typeface="Wingdings" pitchFamily="2" charset="2"/>
              </a:rPr>
              <a:t>, </a:t>
            </a:r>
            <a:r>
              <a:rPr lang="en-IN" b="1" kern="1200" dirty="0" err="1">
                <a:latin typeface="Courier New" pitchFamily="49" charset="0"/>
                <a:sym typeface="Wingdings" pitchFamily="2" charset="2"/>
              </a:rPr>
              <a:t>IEnumerable</a:t>
            </a:r>
            <a:r>
              <a:rPr lang="en-IN" b="1" kern="1200" dirty="0">
                <a:latin typeface="Courier New" pitchFamily="49" charset="0"/>
                <a:sym typeface="Wingdings" pitchFamily="2" charset="2"/>
              </a:rPr>
              <a:t> </a:t>
            </a:r>
          </a:p>
          <a:p>
            <a:r>
              <a:rPr lang="en-US" dirty="0"/>
              <a:t>Members and their description in API:</a:t>
            </a:r>
            <a:endParaRPr lang="en-IN" dirty="0"/>
          </a:p>
          <a:p>
            <a:pPr lvl="1"/>
            <a:r>
              <a:rPr lang="en-IN" sz="2000" dirty="0"/>
              <a:t> </a:t>
            </a:r>
            <a:r>
              <a:rPr lang="en-IN" sz="2000" b="1" dirty="0" err="1">
                <a:solidFill>
                  <a:srgbClr val="000000"/>
                </a:solidFill>
                <a:latin typeface="Courier New" pitchFamily="49" charset="0"/>
              </a:rPr>
              <a:t>IsFixedSize</a:t>
            </a:r>
            <a:r>
              <a:rPr lang="en-IN" sz="2000" dirty="0"/>
              <a:t> : Gets a value indicating whether the </a:t>
            </a:r>
            <a:r>
              <a:rPr lang="en-IN" sz="2000" b="1" kern="1200" dirty="0" err="1">
                <a:latin typeface="Courier New" pitchFamily="49" charset="0"/>
                <a:ea typeface="+mn-ea"/>
                <a:cs typeface="+mn-cs"/>
              </a:rPr>
              <a:t>IDictionary</a:t>
            </a:r>
            <a:r>
              <a:rPr lang="en-IN" sz="2000" dirty="0"/>
              <a:t> object has a fixed size. </a:t>
            </a:r>
          </a:p>
          <a:p>
            <a:pPr lvl="1"/>
            <a:r>
              <a:rPr lang="en-IN" sz="2000" dirty="0"/>
              <a:t> </a:t>
            </a:r>
            <a:r>
              <a:rPr lang="en-IN" sz="2000" b="1" dirty="0" err="1">
                <a:solidFill>
                  <a:srgbClr val="000000"/>
                </a:solidFill>
                <a:latin typeface="Courier New" pitchFamily="49" charset="0"/>
              </a:rPr>
              <a:t>IsReadOnly</a:t>
            </a:r>
            <a:r>
              <a:rPr lang="en-IN" sz="2000" dirty="0"/>
              <a:t> : Gets a value indicating whether the </a:t>
            </a:r>
            <a:r>
              <a:rPr lang="en-IN" sz="2000" b="1" kern="1200" dirty="0" err="1">
                <a:latin typeface="Courier New" pitchFamily="49" charset="0"/>
                <a:ea typeface="+mn-ea"/>
                <a:cs typeface="+mn-cs"/>
              </a:rPr>
              <a:t>IDictionary</a:t>
            </a:r>
            <a:r>
              <a:rPr lang="en-IN" sz="2000" dirty="0"/>
              <a:t> object is read-only. </a:t>
            </a:r>
          </a:p>
          <a:p>
            <a:pPr lvl="1"/>
            <a:r>
              <a:rPr lang="en-IN" sz="2000" dirty="0"/>
              <a:t> </a:t>
            </a:r>
            <a:r>
              <a:rPr lang="en-IN" sz="2000" b="1" dirty="0">
                <a:solidFill>
                  <a:srgbClr val="000000"/>
                </a:solidFill>
                <a:latin typeface="Courier New" pitchFamily="49" charset="0"/>
              </a:rPr>
              <a:t>Item</a:t>
            </a:r>
            <a:r>
              <a:rPr lang="en-IN" sz="2000" dirty="0"/>
              <a:t> : Gets or sets the element with the specified key. </a:t>
            </a:r>
          </a:p>
          <a:p>
            <a:pPr lvl="1"/>
            <a:r>
              <a:rPr lang="en-IN" sz="2000" dirty="0"/>
              <a:t> </a:t>
            </a:r>
            <a:r>
              <a:rPr lang="en-IN" sz="2000" b="1" dirty="0">
                <a:solidFill>
                  <a:srgbClr val="000000"/>
                </a:solidFill>
                <a:latin typeface="Courier New" pitchFamily="49" charset="0"/>
              </a:rPr>
              <a:t>Keys</a:t>
            </a:r>
            <a:r>
              <a:rPr lang="en-IN" sz="2000" dirty="0"/>
              <a:t> : Gets an </a:t>
            </a:r>
            <a:r>
              <a:rPr lang="en-IN" sz="2000" b="1" kern="1200" dirty="0" err="1">
                <a:latin typeface="Courier New" pitchFamily="49" charset="0"/>
                <a:ea typeface="+mn-ea"/>
                <a:cs typeface="+mn-cs"/>
              </a:rPr>
              <a:t>ICollection</a:t>
            </a:r>
            <a:r>
              <a:rPr lang="en-IN" sz="2000" dirty="0"/>
              <a:t> object containing the keys of the </a:t>
            </a:r>
            <a:r>
              <a:rPr lang="en-IN" sz="2000" b="1" kern="1200" dirty="0" err="1">
                <a:latin typeface="Courier New" pitchFamily="49" charset="0"/>
                <a:ea typeface="+mn-ea"/>
                <a:cs typeface="+mn-cs"/>
              </a:rPr>
              <a:t>IDictionary</a:t>
            </a:r>
            <a:r>
              <a:rPr lang="en-IN" sz="2000" dirty="0"/>
              <a:t> object.</a:t>
            </a:r>
          </a:p>
        </p:txBody>
      </p:sp>
      <p:sp>
        <p:nvSpPr>
          <p:cNvPr id="12290" name="Rectangle 2"/>
          <p:cNvSpPr>
            <a:spLocks noGrp="1" noChangeArrowheads="1"/>
          </p:cNvSpPr>
          <p:nvPr>
            <p:ph type="title"/>
          </p:nvPr>
        </p:nvSpPr>
        <p:spPr/>
        <p:txBody>
          <a:bodyPr/>
          <a:lstStyle/>
          <a:p>
            <a:r>
              <a:rPr lang="en-IN">
                <a:latin typeface="Courier New" pitchFamily="49" charset="0"/>
              </a:rPr>
              <a:t>IDictionary</a:t>
            </a:r>
            <a:r>
              <a:rPr lang="en-IN"/>
              <a:t> </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12</a:t>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3D7176-92C5-EC8E-1B5A-BF8FD8E4AA59}"/>
              </a:ext>
            </a:extLst>
          </p:cNvPr>
          <p:cNvSpPr>
            <a:spLocks noGrp="1"/>
          </p:cNvSpPr>
          <p:nvPr>
            <p:ph type="title"/>
          </p:nvPr>
        </p:nvSpPr>
        <p:spPr/>
        <p:txBody>
          <a:bodyPr/>
          <a:lstStyle/>
          <a:p>
            <a:r>
              <a:rPr lang="en-IN" dirty="0"/>
              <a:t>Event Modifiers</a:t>
            </a:r>
          </a:p>
        </p:txBody>
      </p:sp>
      <p:pic>
        <p:nvPicPr>
          <p:cNvPr id="5" name="Picture 4">
            <a:extLst>
              <a:ext uri="{FF2B5EF4-FFF2-40B4-BE49-F238E27FC236}">
                <a16:creationId xmlns:a16="http://schemas.microsoft.com/office/drawing/2014/main" id="{40E27B22-AE28-3E1C-3211-0159D06544F4}"/>
              </a:ext>
            </a:extLst>
          </p:cNvPr>
          <p:cNvPicPr>
            <a:picLocks noChangeAspect="1"/>
          </p:cNvPicPr>
          <p:nvPr/>
        </p:nvPicPr>
        <p:blipFill rotWithShape="1">
          <a:blip r:embed="rId2"/>
          <a:srcRect l="17500" t="15925" r="20000" b="24815"/>
          <a:stretch/>
        </p:blipFill>
        <p:spPr>
          <a:xfrm>
            <a:off x="533400" y="1752600"/>
            <a:ext cx="7715250" cy="4114800"/>
          </a:xfrm>
          <a:prstGeom prst="rect">
            <a:avLst/>
          </a:prstGeom>
        </p:spPr>
      </p:pic>
    </p:spTree>
    <p:extLst>
      <p:ext uri="{BB962C8B-B14F-4D97-AF65-F5344CB8AC3E}">
        <p14:creationId xmlns:p14="http://schemas.microsoft.com/office/powerpoint/2010/main" val="33265736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Delegates and Events Generics</a:t>
            </a:r>
          </a:p>
        </p:txBody>
      </p:sp>
      <p:pic>
        <p:nvPicPr>
          <p:cNvPr id="4" name="Picture 3">
            <a:extLst>
              <a:ext uri="{FF2B5EF4-FFF2-40B4-BE49-F238E27FC236}">
                <a16:creationId xmlns:a16="http://schemas.microsoft.com/office/drawing/2014/main" id="{72F0339D-601D-00C3-B55B-E1B499918ED8}"/>
              </a:ext>
            </a:extLst>
          </p:cNvPr>
          <p:cNvPicPr>
            <a:picLocks noChangeAspect="1"/>
          </p:cNvPicPr>
          <p:nvPr/>
        </p:nvPicPr>
        <p:blipFill>
          <a:blip r:embed="rId2"/>
          <a:stretch>
            <a:fillRect/>
          </a:stretch>
        </p:blipFill>
        <p:spPr>
          <a:xfrm>
            <a:off x="381000" y="1447800"/>
            <a:ext cx="8566855" cy="4953000"/>
          </a:xfrm>
          <a:prstGeom prst="rect">
            <a:avLst/>
          </a:prstGeom>
        </p:spPr>
      </p:pic>
    </p:spTree>
    <p:extLst>
      <p:ext uri="{BB962C8B-B14F-4D97-AF65-F5344CB8AC3E}">
        <p14:creationId xmlns:p14="http://schemas.microsoft.com/office/powerpoint/2010/main" val="2807579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Delegates and Events Generics</a:t>
            </a:r>
          </a:p>
        </p:txBody>
      </p:sp>
      <p:pic>
        <p:nvPicPr>
          <p:cNvPr id="5" name="Picture 4">
            <a:extLst>
              <a:ext uri="{FF2B5EF4-FFF2-40B4-BE49-F238E27FC236}">
                <a16:creationId xmlns:a16="http://schemas.microsoft.com/office/drawing/2014/main" id="{93CC375D-2CFE-E5C1-6906-0F30597D750D}"/>
              </a:ext>
            </a:extLst>
          </p:cNvPr>
          <p:cNvPicPr>
            <a:picLocks noChangeAspect="1"/>
          </p:cNvPicPr>
          <p:nvPr/>
        </p:nvPicPr>
        <p:blipFill rotWithShape="1">
          <a:blip r:embed="rId2"/>
          <a:srcRect l="1758" r="1575"/>
          <a:stretch/>
        </p:blipFill>
        <p:spPr>
          <a:xfrm>
            <a:off x="381000" y="1524000"/>
            <a:ext cx="8382000" cy="4961206"/>
          </a:xfrm>
          <a:prstGeom prst="rect">
            <a:avLst/>
          </a:prstGeom>
        </p:spPr>
      </p:pic>
    </p:spTree>
    <p:extLst>
      <p:ext uri="{BB962C8B-B14F-4D97-AF65-F5344CB8AC3E}">
        <p14:creationId xmlns:p14="http://schemas.microsoft.com/office/powerpoint/2010/main" val="4183530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F3B195-C79D-625C-E6EA-4740DF291F41}"/>
              </a:ext>
            </a:extLst>
          </p:cNvPr>
          <p:cNvSpPr>
            <a:spLocks noGrp="1"/>
          </p:cNvSpPr>
          <p:nvPr>
            <p:ph sz="quarter" idx="12"/>
          </p:nvPr>
        </p:nvSpPr>
        <p:spPr/>
        <p:txBody>
          <a:bodyPr/>
          <a:lstStyle/>
          <a:p>
            <a:r>
              <a:rPr lang="en-US" dirty="0"/>
              <a:t>Lambda expressions in C# are used like anonymous functions.</a:t>
            </a:r>
          </a:p>
          <a:p>
            <a:r>
              <a:rPr lang="en-US" dirty="0"/>
              <a:t>Lambda expressions need not to specify the type of the value that you input thus making it more flexible to use. </a:t>
            </a:r>
          </a:p>
          <a:p>
            <a:r>
              <a:rPr lang="en-US" dirty="0"/>
              <a:t>The ‘=&gt;’ is the lambda operator which is used in all lambda expressions. </a:t>
            </a:r>
          </a:p>
          <a:p>
            <a:r>
              <a:rPr lang="en-US" dirty="0"/>
              <a:t>The Lambda expression is divided into two parts, the left side is the input, and the right is the expression.</a:t>
            </a:r>
            <a:endParaRPr lang="en-IN" dirty="0"/>
          </a:p>
        </p:txBody>
      </p:sp>
      <p:sp>
        <p:nvSpPr>
          <p:cNvPr id="3" name="Title 2">
            <a:extLst>
              <a:ext uri="{FF2B5EF4-FFF2-40B4-BE49-F238E27FC236}">
                <a16:creationId xmlns:a16="http://schemas.microsoft.com/office/drawing/2014/main" id="{37F88214-81F8-1BE4-DEF9-C181F67DFD1A}"/>
              </a:ext>
            </a:extLst>
          </p:cNvPr>
          <p:cNvSpPr>
            <a:spLocks noGrp="1"/>
          </p:cNvSpPr>
          <p:nvPr>
            <p:ph type="title"/>
          </p:nvPr>
        </p:nvSpPr>
        <p:spPr/>
        <p:txBody>
          <a:bodyPr/>
          <a:lstStyle/>
          <a:p>
            <a:r>
              <a:rPr lang="en-IN" dirty="0"/>
              <a:t>Lambda Expressions</a:t>
            </a:r>
          </a:p>
        </p:txBody>
      </p:sp>
    </p:spTree>
    <p:extLst>
      <p:ext uri="{BB962C8B-B14F-4D97-AF65-F5344CB8AC3E}">
        <p14:creationId xmlns:p14="http://schemas.microsoft.com/office/powerpoint/2010/main" val="32593738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F88214-81F8-1BE4-DEF9-C181F67DFD1A}"/>
              </a:ext>
            </a:extLst>
          </p:cNvPr>
          <p:cNvSpPr>
            <a:spLocks noGrp="1"/>
          </p:cNvSpPr>
          <p:nvPr>
            <p:ph type="title"/>
          </p:nvPr>
        </p:nvSpPr>
        <p:spPr/>
        <p:txBody>
          <a:bodyPr/>
          <a:lstStyle/>
          <a:p>
            <a:r>
              <a:rPr lang="en-IN" dirty="0"/>
              <a:t>Lambda Expressions</a:t>
            </a:r>
          </a:p>
        </p:txBody>
      </p:sp>
      <p:pic>
        <p:nvPicPr>
          <p:cNvPr id="7" name="Picture 6">
            <a:extLst>
              <a:ext uri="{FF2B5EF4-FFF2-40B4-BE49-F238E27FC236}">
                <a16:creationId xmlns:a16="http://schemas.microsoft.com/office/drawing/2014/main" id="{DCF7D229-23E9-4C79-794A-56397A0B4E34}"/>
              </a:ext>
            </a:extLst>
          </p:cNvPr>
          <p:cNvPicPr>
            <a:picLocks noChangeAspect="1"/>
          </p:cNvPicPr>
          <p:nvPr/>
        </p:nvPicPr>
        <p:blipFill>
          <a:blip r:embed="rId2"/>
          <a:stretch>
            <a:fillRect/>
          </a:stretch>
        </p:blipFill>
        <p:spPr>
          <a:xfrm>
            <a:off x="461035" y="1981200"/>
            <a:ext cx="8205262" cy="3791479"/>
          </a:xfrm>
          <a:prstGeom prst="rect">
            <a:avLst/>
          </a:prstGeom>
        </p:spPr>
      </p:pic>
    </p:spTree>
    <p:extLst>
      <p:ext uri="{BB962C8B-B14F-4D97-AF65-F5344CB8AC3E}">
        <p14:creationId xmlns:p14="http://schemas.microsoft.com/office/powerpoint/2010/main" val="1553292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F88214-81F8-1BE4-DEF9-C181F67DFD1A}"/>
              </a:ext>
            </a:extLst>
          </p:cNvPr>
          <p:cNvSpPr>
            <a:spLocks noGrp="1"/>
          </p:cNvSpPr>
          <p:nvPr>
            <p:ph type="title"/>
          </p:nvPr>
        </p:nvSpPr>
        <p:spPr/>
        <p:txBody>
          <a:bodyPr/>
          <a:lstStyle/>
          <a:p>
            <a:r>
              <a:rPr lang="en-IN" dirty="0"/>
              <a:t>Expression Lambdas</a:t>
            </a:r>
          </a:p>
        </p:txBody>
      </p:sp>
      <p:pic>
        <p:nvPicPr>
          <p:cNvPr id="4" name="Picture 3">
            <a:extLst>
              <a:ext uri="{FF2B5EF4-FFF2-40B4-BE49-F238E27FC236}">
                <a16:creationId xmlns:a16="http://schemas.microsoft.com/office/drawing/2014/main" id="{96D8B40B-F23C-D38E-2E43-1E1D7BEFA583}"/>
              </a:ext>
            </a:extLst>
          </p:cNvPr>
          <p:cNvPicPr>
            <a:picLocks noChangeAspect="1"/>
          </p:cNvPicPr>
          <p:nvPr/>
        </p:nvPicPr>
        <p:blipFill>
          <a:blip r:embed="rId2"/>
          <a:srcRect t="30299"/>
          <a:stretch/>
        </p:blipFill>
        <p:spPr>
          <a:xfrm>
            <a:off x="609600" y="2362200"/>
            <a:ext cx="7382905" cy="175295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EA9F226-7B0C-909E-39BC-A1B916316453}"/>
                  </a:ext>
                </a:extLst>
              </p14:cNvPr>
              <p14:cNvContentPartPr/>
              <p14:nvPr/>
            </p14:nvContentPartPr>
            <p14:xfrm>
              <a:off x="5495576" y="3330977"/>
              <a:ext cx="420480" cy="2169360"/>
            </p14:xfrm>
          </p:contentPart>
        </mc:Choice>
        <mc:Fallback xmlns="">
          <p:pic>
            <p:nvPicPr>
              <p:cNvPr id="5" name="Ink 4">
                <a:extLst>
                  <a:ext uri="{FF2B5EF4-FFF2-40B4-BE49-F238E27FC236}">
                    <a16:creationId xmlns:a16="http://schemas.microsoft.com/office/drawing/2014/main" id="{2EA9F226-7B0C-909E-39BC-A1B916316453}"/>
                  </a:ext>
                </a:extLst>
              </p:cNvPr>
              <p:cNvPicPr/>
              <p:nvPr/>
            </p:nvPicPr>
            <p:blipFill>
              <a:blip r:embed="rId4"/>
              <a:stretch>
                <a:fillRect/>
              </a:stretch>
            </p:blipFill>
            <p:spPr>
              <a:xfrm>
                <a:off x="5489456" y="3324857"/>
                <a:ext cx="432720" cy="2181600"/>
              </a:xfrm>
              <a:prstGeom prst="rect">
                <a:avLst/>
              </a:prstGeom>
            </p:spPr>
          </p:pic>
        </mc:Fallback>
      </mc:AlternateContent>
      <p:sp>
        <p:nvSpPr>
          <p:cNvPr id="6" name="TextBox 5">
            <a:extLst>
              <a:ext uri="{FF2B5EF4-FFF2-40B4-BE49-F238E27FC236}">
                <a16:creationId xmlns:a16="http://schemas.microsoft.com/office/drawing/2014/main" id="{18A9F880-CEA3-6FB6-2271-EBC3C09CE477}"/>
              </a:ext>
            </a:extLst>
          </p:cNvPr>
          <p:cNvSpPr txBox="1"/>
          <p:nvPr/>
        </p:nvSpPr>
        <p:spPr>
          <a:xfrm>
            <a:off x="5029200" y="5500337"/>
            <a:ext cx="2438400" cy="369332"/>
          </a:xfrm>
          <a:prstGeom prst="rect">
            <a:avLst/>
          </a:prstGeom>
          <a:noFill/>
        </p:spPr>
        <p:txBody>
          <a:bodyPr wrap="square" rtlCol="0">
            <a:spAutoFit/>
          </a:bodyPr>
          <a:lstStyle/>
          <a:p>
            <a:r>
              <a:rPr lang="en-IN" dirty="0"/>
              <a:t>No Body {}</a:t>
            </a:r>
          </a:p>
        </p:txBody>
      </p:sp>
    </p:spTree>
    <p:extLst>
      <p:ext uri="{BB962C8B-B14F-4D97-AF65-F5344CB8AC3E}">
        <p14:creationId xmlns:p14="http://schemas.microsoft.com/office/powerpoint/2010/main" val="17078919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A14122-420E-4A6B-7726-2BB91A158CD2}"/>
              </a:ext>
            </a:extLst>
          </p:cNvPr>
          <p:cNvSpPr>
            <a:spLocks noGrp="1"/>
          </p:cNvSpPr>
          <p:nvPr>
            <p:ph type="title"/>
          </p:nvPr>
        </p:nvSpPr>
        <p:spPr/>
        <p:txBody>
          <a:bodyPr/>
          <a:lstStyle/>
          <a:p>
            <a:r>
              <a:rPr lang="en-IN" dirty="0"/>
              <a:t>Statement Lambdas</a:t>
            </a:r>
          </a:p>
        </p:txBody>
      </p:sp>
      <p:pic>
        <p:nvPicPr>
          <p:cNvPr id="5" name="Picture 4">
            <a:extLst>
              <a:ext uri="{FF2B5EF4-FFF2-40B4-BE49-F238E27FC236}">
                <a16:creationId xmlns:a16="http://schemas.microsoft.com/office/drawing/2014/main" id="{0BC70FF7-659E-D48A-6159-4EBFAB4A9E8E}"/>
              </a:ext>
            </a:extLst>
          </p:cNvPr>
          <p:cNvPicPr>
            <a:picLocks noChangeAspect="1"/>
          </p:cNvPicPr>
          <p:nvPr/>
        </p:nvPicPr>
        <p:blipFill>
          <a:blip r:embed="rId2"/>
          <a:stretch>
            <a:fillRect/>
          </a:stretch>
        </p:blipFill>
        <p:spPr>
          <a:xfrm>
            <a:off x="0" y="2286000"/>
            <a:ext cx="9144000" cy="290299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65227BE-AAB2-4728-3D78-83CD816F5748}"/>
                  </a:ext>
                </a:extLst>
              </p14:cNvPr>
              <p14:cNvContentPartPr/>
              <p14:nvPr/>
            </p14:nvContentPartPr>
            <p14:xfrm>
              <a:off x="564656" y="3461297"/>
              <a:ext cx="1083240" cy="905760"/>
            </p14:xfrm>
          </p:contentPart>
        </mc:Choice>
        <mc:Fallback xmlns="">
          <p:pic>
            <p:nvPicPr>
              <p:cNvPr id="6" name="Ink 5">
                <a:extLst>
                  <a:ext uri="{FF2B5EF4-FFF2-40B4-BE49-F238E27FC236}">
                    <a16:creationId xmlns:a16="http://schemas.microsoft.com/office/drawing/2014/main" id="{165227BE-AAB2-4728-3D78-83CD816F5748}"/>
                  </a:ext>
                </a:extLst>
              </p:cNvPr>
              <p:cNvPicPr/>
              <p:nvPr/>
            </p:nvPicPr>
            <p:blipFill>
              <a:blip r:embed="rId4"/>
              <a:stretch>
                <a:fillRect/>
              </a:stretch>
            </p:blipFill>
            <p:spPr>
              <a:xfrm>
                <a:off x="558536" y="3455177"/>
                <a:ext cx="1095480" cy="918000"/>
              </a:xfrm>
              <a:prstGeom prst="rect">
                <a:avLst/>
              </a:prstGeom>
            </p:spPr>
          </p:pic>
        </mc:Fallback>
      </mc:AlternateContent>
    </p:spTree>
    <p:extLst>
      <p:ext uri="{BB962C8B-B14F-4D97-AF65-F5344CB8AC3E}">
        <p14:creationId xmlns:p14="http://schemas.microsoft.com/office/powerpoint/2010/main" val="38992977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C55887-32C5-A656-D832-0B5A721E5BCA}"/>
              </a:ext>
            </a:extLst>
          </p:cNvPr>
          <p:cNvSpPr>
            <a:spLocks noGrp="1"/>
          </p:cNvSpPr>
          <p:nvPr>
            <p:ph type="title"/>
          </p:nvPr>
        </p:nvSpPr>
        <p:spPr/>
        <p:txBody>
          <a:bodyPr/>
          <a:lstStyle/>
          <a:p>
            <a:r>
              <a:rPr lang="en-IN" dirty="0"/>
              <a:t>Lambda Expressions in Delegates</a:t>
            </a:r>
          </a:p>
        </p:txBody>
      </p:sp>
      <p:pic>
        <p:nvPicPr>
          <p:cNvPr id="7" name="Picture 6">
            <a:extLst>
              <a:ext uri="{FF2B5EF4-FFF2-40B4-BE49-F238E27FC236}">
                <a16:creationId xmlns:a16="http://schemas.microsoft.com/office/drawing/2014/main" id="{1FB4F9EE-9DC4-463A-146F-5CFA4647BBED}"/>
              </a:ext>
            </a:extLst>
          </p:cNvPr>
          <p:cNvPicPr>
            <a:picLocks noChangeAspect="1"/>
          </p:cNvPicPr>
          <p:nvPr/>
        </p:nvPicPr>
        <p:blipFill>
          <a:blip r:embed="rId2"/>
          <a:stretch>
            <a:fillRect/>
          </a:stretch>
        </p:blipFill>
        <p:spPr>
          <a:xfrm>
            <a:off x="0" y="1676400"/>
            <a:ext cx="9030960" cy="4553585"/>
          </a:xfrm>
          <a:prstGeom prst="rect">
            <a:avLst/>
          </a:prstGeom>
        </p:spPr>
      </p:pic>
    </p:spTree>
    <p:extLst>
      <p:ext uri="{BB962C8B-B14F-4D97-AF65-F5344CB8AC3E}">
        <p14:creationId xmlns:p14="http://schemas.microsoft.com/office/powerpoint/2010/main" val="26559354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D849D8-FA0B-221A-2598-480759E15F19}"/>
              </a:ext>
            </a:extLst>
          </p:cNvPr>
          <p:cNvSpPr>
            <a:spLocks noGrp="1"/>
          </p:cNvSpPr>
          <p:nvPr>
            <p:ph type="title"/>
          </p:nvPr>
        </p:nvSpPr>
        <p:spPr/>
        <p:txBody>
          <a:bodyPr/>
          <a:lstStyle/>
          <a:p>
            <a:r>
              <a:rPr lang="en-US" dirty="0"/>
              <a:t>Explicitly Specifying Lambda Parameter and Return Types</a:t>
            </a:r>
            <a:endParaRPr lang="en-IN" dirty="0"/>
          </a:p>
        </p:txBody>
      </p:sp>
      <p:pic>
        <p:nvPicPr>
          <p:cNvPr id="5" name="Picture 4">
            <a:extLst>
              <a:ext uri="{FF2B5EF4-FFF2-40B4-BE49-F238E27FC236}">
                <a16:creationId xmlns:a16="http://schemas.microsoft.com/office/drawing/2014/main" id="{E9E0C5EA-A788-586B-3BF6-DEA627DB5327}"/>
              </a:ext>
            </a:extLst>
          </p:cNvPr>
          <p:cNvPicPr>
            <a:picLocks noChangeAspect="1"/>
          </p:cNvPicPr>
          <p:nvPr/>
        </p:nvPicPr>
        <p:blipFill rotWithShape="1">
          <a:blip r:embed="rId2"/>
          <a:srcRect l="17500" t="12963" r="30000" b="15926"/>
          <a:stretch/>
        </p:blipFill>
        <p:spPr>
          <a:xfrm>
            <a:off x="838200" y="1339461"/>
            <a:ext cx="7239000" cy="5515429"/>
          </a:xfrm>
          <a:prstGeom prst="rect">
            <a:avLst/>
          </a:prstGeom>
        </p:spPr>
      </p:pic>
    </p:spTree>
    <p:extLst>
      <p:ext uri="{BB962C8B-B14F-4D97-AF65-F5344CB8AC3E}">
        <p14:creationId xmlns:p14="http://schemas.microsoft.com/office/powerpoint/2010/main" val="7031640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9C86E3-94D6-FF96-B02E-551B7F3E4028}"/>
              </a:ext>
            </a:extLst>
          </p:cNvPr>
          <p:cNvSpPr>
            <a:spLocks noGrp="1"/>
          </p:cNvSpPr>
          <p:nvPr>
            <p:ph type="title"/>
          </p:nvPr>
        </p:nvSpPr>
        <p:spPr/>
        <p:txBody>
          <a:bodyPr/>
          <a:lstStyle/>
          <a:p>
            <a:r>
              <a:rPr lang="en-IN" dirty="0"/>
              <a:t>Lambda Expressions - Default Parameters</a:t>
            </a:r>
          </a:p>
        </p:txBody>
      </p:sp>
      <p:pic>
        <p:nvPicPr>
          <p:cNvPr id="5" name="Picture 4">
            <a:extLst>
              <a:ext uri="{FF2B5EF4-FFF2-40B4-BE49-F238E27FC236}">
                <a16:creationId xmlns:a16="http://schemas.microsoft.com/office/drawing/2014/main" id="{698AE8A7-BF7C-1C50-9183-56991D69D559}"/>
              </a:ext>
            </a:extLst>
          </p:cNvPr>
          <p:cNvPicPr>
            <a:picLocks noChangeAspect="1"/>
          </p:cNvPicPr>
          <p:nvPr/>
        </p:nvPicPr>
        <p:blipFill rotWithShape="1">
          <a:blip r:embed="rId2"/>
          <a:srcRect l="17500" t="41111" r="39167" b="39630"/>
          <a:stretch/>
        </p:blipFill>
        <p:spPr>
          <a:xfrm>
            <a:off x="609600" y="2133600"/>
            <a:ext cx="7924800" cy="2133600"/>
          </a:xfrm>
          <a:prstGeom prst="rect">
            <a:avLst/>
          </a:prstGeom>
        </p:spPr>
      </p:pic>
    </p:spTree>
    <p:extLst>
      <p:ext uri="{BB962C8B-B14F-4D97-AF65-F5344CB8AC3E}">
        <p14:creationId xmlns:p14="http://schemas.microsoft.com/office/powerpoint/2010/main" val="4229819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DE4E5B-B5A6-D0E9-0A6D-61BE1E8FF66F}"/>
              </a:ext>
            </a:extLst>
          </p:cNvPr>
          <p:cNvSpPr>
            <a:spLocks noGrp="1"/>
          </p:cNvSpPr>
          <p:nvPr>
            <p:ph type="title"/>
          </p:nvPr>
        </p:nvSpPr>
        <p:spPr/>
        <p:txBody>
          <a:bodyPr/>
          <a:lstStyle/>
          <a:p>
            <a:r>
              <a:rPr lang="en-IN" dirty="0" err="1"/>
              <a:t>IDictionary</a:t>
            </a:r>
            <a:endParaRPr lang="en-IN" dirty="0"/>
          </a:p>
        </p:txBody>
      </p:sp>
      <p:sp>
        <p:nvSpPr>
          <p:cNvPr id="2" name="Slide Number Placeholder 1"/>
          <p:cNvSpPr>
            <a:spLocks noGrp="1"/>
          </p:cNvSpPr>
          <p:nvPr>
            <p:ph type="sldNum" sz="quarter" idx="4294967295"/>
          </p:nvPr>
        </p:nvSpPr>
        <p:spPr bwMode="auto">
          <a:xfrm>
            <a:off x="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13</a:t>
            </a:fld>
            <a:endParaRPr lang="en-US"/>
          </a:p>
        </p:txBody>
      </p:sp>
      <p:sp>
        <p:nvSpPr>
          <p:cNvPr id="5" name="Rectangle 4">
            <a:extLst>
              <a:ext uri="{FF2B5EF4-FFF2-40B4-BE49-F238E27FC236}">
                <a16:creationId xmlns:a16="http://schemas.microsoft.com/office/drawing/2014/main" id="{DEE8670B-ACF4-DAC6-C2A9-3E5C2B38B87E}"/>
              </a:ext>
            </a:extLst>
          </p:cNvPr>
          <p:cNvSpPr>
            <a:spLocks noChangeArrowheads="1"/>
          </p:cNvSpPr>
          <p:nvPr/>
        </p:nvSpPr>
        <p:spPr bwMode="auto">
          <a:xfrm>
            <a:off x="29547" y="1164134"/>
            <a:ext cx="83720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800100" lvl="2" indent="-342900">
              <a:lnSpc>
                <a:spcPct val="140000"/>
              </a:lnSpc>
              <a:buClr>
                <a:schemeClr val="accent2"/>
              </a:buClr>
              <a:buFont typeface="Wingdings" pitchFamily="2" charset="2"/>
              <a:buChar char="§"/>
            </a:pPr>
            <a:r>
              <a:rPr lang="en-IN" sz="2000" b="1" dirty="0">
                <a:solidFill>
                  <a:srgbClr val="000000"/>
                </a:solidFill>
                <a:latin typeface="Courier New" pitchFamily="49" charset="0"/>
              </a:rPr>
              <a:t>Values:</a:t>
            </a:r>
            <a:r>
              <a:rPr lang="en-IN" sz="2000" dirty="0"/>
              <a:t>  </a:t>
            </a:r>
            <a:r>
              <a:rPr lang="en-IN" sz="2000" dirty="0">
                <a:solidFill>
                  <a:srgbClr val="5F5F5F"/>
                </a:solidFill>
                <a:latin typeface="+mn-lt"/>
              </a:rPr>
              <a:t>Gets an </a:t>
            </a:r>
            <a:r>
              <a:rPr lang="en-IN" sz="2000" b="1" dirty="0" err="1">
                <a:solidFill>
                  <a:srgbClr val="5F5F5F"/>
                </a:solidFill>
                <a:latin typeface="Courier New" pitchFamily="49" charset="0"/>
              </a:rPr>
              <a:t>ICollection</a:t>
            </a:r>
            <a:r>
              <a:rPr lang="en-IN" sz="2000" dirty="0">
                <a:solidFill>
                  <a:srgbClr val="5F5F5F"/>
                </a:solidFill>
                <a:latin typeface="+mn-lt"/>
              </a:rPr>
              <a:t> object containing the values in the </a:t>
            </a:r>
            <a:r>
              <a:rPr lang="en-IN" sz="2000" b="1" dirty="0" err="1">
                <a:solidFill>
                  <a:srgbClr val="5F5F5F"/>
                </a:solidFill>
                <a:latin typeface="Courier New" pitchFamily="49" charset="0"/>
              </a:rPr>
              <a:t>IDictionary</a:t>
            </a:r>
            <a:r>
              <a:rPr lang="en-IN" sz="2000" dirty="0">
                <a:solidFill>
                  <a:srgbClr val="5F5F5F"/>
                </a:solidFill>
                <a:latin typeface="+mn-lt"/>
              </a:rPr>
              <a:t> object. </a:t>
            </a:r>
          </a:p>
          <a:p>
            <a:pPr marL="800100" lvl="2" indent="-342900">
              <a:lnSpc>
                <a:spcPct val="140000"/>
              </a:lnSpc>
              <a:buClr>
                <a:schemeClr val="accent2"/>
              </a:buClr>
              <a:buFont typeface="Wingdings" pitchFamily="2" charset="2"/>
              <a:buChar char="§"/>
            </a:pPr>
            <a:r>
              <a:rPr lang="en-IN" sz="2000" b="1" dirty="0">
                <a:solidFill>
                  <a:srgbClr val="000000"/>
                </a:solidFill>
                <a:latin typeface="Courier New" pitchFamily="49" charset="0"/>
              </a:rPr>
              <a:t>void Add: ( Object key, Object value </a:t>
            </a:r>
            <a:r>
              <a:rPr lang="en-IN" sz="2000" dirty="0">
                <a:solidFill>
                  <a:srgbClr val="5F5F5F"/>
                </a:solidFill>
                <a:latin typeface="+mn-lt"/>
              </a:rPr>
              <a:t>): Adds an element with the provided key and value to the </a:t>
            </a:r>
            <a:r>
              <a:rPr lang="en-IN" sz="2000" b="1" dirty="0" err="1">
                <a:solidFill>
                  <a:srgbClr val="5F5F5F"/>
                </a:solidFill>
                <a:latin typeface="Courier New" pitchFamily="49" charset="0"/>
              </a:rPr>
              <a:t>IDictionary</a:t>
            </a:r>
            <a:r>
              <a:rPr lang="en-IN" sz="2000" dirty="0">
                <a:solidFill>
                  <a:srgbClr val="5F5F5F"/>
                </a:solidFill>
                <a:latin typeface="+mn-lt"/>
              </a:rPr>
              <a:t> object.  </a:t>
            </a:r>
          </a:p>
          <a:p>
            <a:pPr marL="800100" lvl="2" indent="-342900">
              <a:lnSpc>
                <a:spcPct val="140000"/>
              </a:lnSpc>
              <a:buClr>
                <a:schemeClr val="accent2"/>
              </a:buClr>
              <a:buFont typeface="Wingdings" pitchFamily="2" charset="2"/>
              <a:buChar char="§"/>
            </a:pPr>
            <a:r>
              <a:rPr lang="en-IN" sz="2000" dirty="0"/>
              <a:t> </a:t>
            </a:r>
            <a:r>
              <a:rPr lang="en-IN" sz="2000" b="1" dirty="0">
                <a:solidFill>
                  <a:srgbClr val="000000"/>
                </a:solidFill>
                <a:latin typeface="Courier New" pitchFamily="49" charset="0"/>
              </a:rPr>
              <a:t>void Clear ():</a:t>
            </a:r>
            <a:r>
              <a:rPr lang="en-IN" sz="2000" dirty="0"/>
              <a:t> </a:t>
            </a:r>
            <a:r>
              <a:rPr lang="en-IN" sz="2000" dirty="0">
                <a:solidFill>
                  <a:srgbClr val="5F5F5F"/>
                </a:solidFill>
                <a:latin typeface="+mn-lt"/>
              </a:rPr>
              <a:t>Removes all elements from the </a:t>
            </a:r>
            <a:r>
              <a:rPr lang="en-IN" sz="2000" b="1" dirty="0" err="1">
                <a:solidFill>
                  <a:srgbClr val="5F5F5F"/>
                </a:solidFill>
                <a:latin typeface="Courier New" pitchFamily="49" charset="0"/>
              </a:rPr>
              <a:t>IDictionary</a:t>
            </a:r>
            <a:r>
              <a:rPr lang="en-IN" sz="2000" dirty="0">
                <a:solidFill>
                  <a:srgbClr val="5F5F5F"/>
                </a:solidFill>
                <a:latin typeface="+mn-lt"/>
              </a:rPr>
              <a:t> object.  </a:t>
            </a:r>
          </a:p>
          <a:p>
            <a:pPr marL="800100" lvl="1" indent="-342900">
              <a:lnSpc>
                <a:spcPct val="140000"/>
              </a:lnSpc>
              <a:buClr>
                <a:schemeClr val="accent2"/>
              </a:buClr>
              <a:buFont typeface="Wingdings" pitchFamily="2" charset="2"/>
              <a:buChar char="§"/>
            </a:pPr>
            <a:r>
              <a:rPr lang="en-IN" sz="2000" b="1" dirty="0">
                <a:solidFill>
                  <a:srgbClr val="000000"/>
                </a:solidFill>
                <a:latin typeface="Courier New" pitchFamily="49" charset="0"/>
              </a:rPr>
              <a:t>bool Contains ( Object key):</a:t>
            </a:r>
            <a:r>
              <a:rPr lang="en-IN" sz="2000" dirty="0">
                <a:solidFill>
                  <a:srgbClr val="5F5F5F"/>
                </a:solidFill>
                <a:latin typeface="+mn-lt"/>
              </a:rPr>
              <a:t> Determines whether the </a:t>
            </a:r>
            <a:r>
              <a:rPr lang="en-IN" sz="2000" b="1" dirty="0" err="1">
                <a:solidFill>
                  <a:srgbClr val="5F5F5F"/>
                </a:solidFill>
                <a:latin typeface="Courier New" pitchFamily="49" charset="0"/>
              </a:rPr>
              <a:t>IDictionary</a:t>
            </a:r>
            <a:r>
              <a:rPr lang="en-IN" sz="2000" dirty="0">
                <a:solidFill>
                  <a:srgbClr val="5F5F5F"/>
                </a:solidFill>
                <a:latin typeface="+mn-lt"/>
              </a:rPr>
              <a:t> object contains an element with the specified key</a:t>
            </a:r>
            <a:r>
              <a:rPr lang="en-IN" sz="2000" dirty="0"/>
              <a:t>.  </a:t>
            </a:r>
          </a:p>
          <a:p>
            <a:pPr marL="800100" lvl="1" indent="-342900">
              <a:lnSpc>
                <a:spcPct val="140000"/>
              </a:lnSpc>
              <a:buClr>
                <a:schemeClr val="accent2"/>
              </a:buClr>
              <a:buFont typeface="Wingdings" pitchFamily="2" charset="2"/>
              <a:buChar char="§"/>
            </a:pPr>
            <a:r>
              <a:rPr lang="en-IN" sz="2000" b="1" dirty="0" err="1">
                <a:solidFill>
                  <a:srgbClr val="000000"/>
                </a:solidFill>
                <a:latin typeface="Courier New" pitchFamily="49" charset="0"/>
              </a:rPr>
              <a:t>IDictionaryEnumerator</a:t>
            </a:r>
            <a:r>
              <a:rPr lang="en-IN" sz="2000" b="1" dirty="0">
                <a:solidFill>
                  <a:srgbClr val="000000"/>
                </a:solidFill>
                <a:latin typeface="Courier New" pitchFamily="49" charset="0"/>
              </a:rPr>
              <a:t> </a:t>
            </a:r>
            <a:r>
              <a:rPr lang="en-IN" sz="2000" b="1" dirty="0" err="1">
                <a:solidFill>
                  <a:srgbClr val="000000"/>
                </a:solidFill>
                <a:latin typeface="Courier New" pitchFamily="49" charset="0"/>
              </a:rPr>
              <a:t>GetEnumerator</a:t>
            </a:r>
            <a:r>
              <a:rPr lang="en-IN" sz="2000" b="1" dirty="0">
                <a:solidFill>
                  <a:srgbClr val="000000"/>
                </a:solidFill>
                <a:latin typeface="Courier New" pitchFamily="49" charset="0"/>
              </a:rPr>
              <a:t> (): </a:t>
            </a:r>
            <a:r>
              <a:rPr lang="en-IN" sz="2000" dirty="0">
                <a:solidFill>
                  <a:srgbClr val="5F5F5F"/>
                </a:solidFill>
                <a:latin typeface="+mn-lt"/>
              </a:rPr>
              <a:t>Returns an </a:t>
            </a:r>
            <a:r>
              <a:rPr lang="en-IN" sz="2000" b="1" dirty="0" err="1">
                <a:solidFill>
                  <a:srgbClr val="5F5F5F"/>
                </a:solidFill>
                <a:latin typeface="Courier New" pitchFamily="49" charset="0"/>
              </a:rPr>
              <a:t>IDictionaryEnumerator</a:t>
            </a:r>
            <a:r>
              <a:rPr lang="en-IN" sz="2000" dirty="0">
                <a:solidFill>
                  <a:srgbClr val="5F5F5F"/>
                </a:solidFill>
                <a:latin typeface="+mn-lt"/>
              </a:rPr>
              <a:t> object for the </a:t>
            </a:r>
            <a:r>
              <a:rPr lang="en-IN" sz="2000" b="1" dirty="0" err="1">
                <a:solidFill>
                  <a:srgbClr val="5F5F5F"/>
                </a:solidFill>
                <a:latin typeface="Courier New" pitchFamily="49" charset="0"/>
              </a:rPr>
              <a:t>IDictionary</a:t>
            </a:r>
            <a:r>
              <a:rPr lang="en-IN" sz="2000" dirty="0">
                <a:solidFill>
                  <a:srgbClr val="5F5F5F"/>
                </a:solidFill>
                <a:latin typeface="+mn-lt"/>
              </a:rPr>
              <a:t> object.  </a:t>
            </a:r>
          </a:p>
          <a:p>
            <a:pPr marL="800100" lvl="1" indent="-342900">
              <a:lnSpc>
                <a:spcPct val="140000"/>
              </a:lnSpc>
              <a:buClr>
                <a:schemeClr val="accent2"/>
              </a:buClr>
              <a:buFont typeface="Wingdings" pitchFamily="2" charset="2"/>
              <a:buChar char="§"/>
            </a:pPr>
            <a:r>
              <a:rPr lang="en-IN" sz="2000" b="1" dirty="0">
                <a:solidFill>
                  <a:srgbClr val="000000"/>
                </a:solidFill>
                <a:latin typeface="Courier New" pitchFamily="49" charset="0"/>
              </a:rPr>
              <a:t>void Remove (Object key): </a:t>
            </a:r>
            <a:r>
              <a:rPr lang="en-IN" sz="2000" dirty="0">
                <a:solidFill>
                  <a:srgbClr val="5F5F5F"/>
                </a:solidFill>
                <a:latin typeface="+mn-lt"/>
              </a:rPr>
              <a:t>Removes the element with the specified key from the </a:t>
            </a:r>
            <a:r>
              <a:rPr lang="en-IN" sz="2000" b="1" dirty="0" err="1">
                <a:solidFill>
                  <a:srgbClr val="5F5F5F"/>
                </a:solidFill>
                <a:latin typeface="Courier New" pitchFamily="49" charset="0"/>
              </a:rPr>
              <a:t>IDictionary</a:t>
            </a:r>
            <a:r>
              <a:rPr lang="en-IN" sz="2000" dirty="0">
                <a:solidFill>
                  <a:srgbClr val="5F5F5F"/>
                </a:solidFill>
                <a:latin typeface="+mn-lt"/>
              </a:rPr>
              <a:t> object. </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9C86E3-94D6-FF96-B02E-551B7F3E4028}"/>
              </a:ext>
            </a:extLst>
          </p:cNvPr>
          <p:cNvSpPr>
            <a:spLocks noGrp="1"/>
          </p:cNvSpPr>
          <p:nvPr>
            <p:ph type="title"/>
          </p:nvPr>
        </p:nvSpPr>
        <p:spPr/>
        <p:txBody>
          <a:bodyPr/>
          <a:lstStyle/>
          <a:p>
            <a:r>
              <a:rPr lang="en-IN" dirty="0"/>
              <a:t>Capturing Outer Variables</a:t>
            </a:r>
          </a:p>
        </p:txBody>
      </p:sp>
      <p:pic>
        <p:nvPicPr>
          <p:cNvPr id="4" name="Picture 3">
            <a:extLst>
              <a:ext uri="{FF2B5EF4-FFF2-40B4-BE49-F238E27FC236}">
                <a16:creationId xmlns:a16="http://schemas.microsoft.com/office/drawing/2014/main" id="{D07D310C-4D2B-1AB6-0E40-2A8F96EB2A28}"/>
              </a:ext>
            </a:extLst>
          </p:cNvPr>
          <p:cNvPicPr>
            <a:picLocks noChangeAspect="1"/>
          </p:cNvPicPr>
          <p:nvPr/>
        </p:nvPicPr>
        <p:blipFill rotWithShape="1">
          <a:blip r:embed="rId2"/>
          <a:srcRect l="17500" t="19185" r="24166" b="29259"/>
          <a:stretch/>
        </p:blipFill>
        <p:spPr>
          <a:xfrm>
            <a:off x="339415" y="1600200"/>
            <a:ext cx="8423585" cy="4419600"/>
          </a:xfrm>
          <a:prstGeom prst="rect">
            <a:avLst/>
          </a:prstGeom>
        </p:spPr>
      </p:pic>
    </p:spTree>
    <p:extLst>
      <p:ext uri="{BB962C8B-B14F-4D97-AF65-F5344CB8AC3E}">
        <p14:creationId xmlns:p14="http://schemas.microsoft.com/office/powerpoint/2010/main" val="41013939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9C86E3-94D6-FF96-B02E-551B7F3E4028}"/>
              </a:ext>
            </a:extLst>
          </p:cNvPr>
          <p:cNvSpPr>
            <a:spLocks noGrp="1"/>
          </p:cNvSpPr>
          <p:nvPr>
            <p:ph type="title"/>
          </p:nvPr>
        </p:nvSpPr>
        <p:spPr/>
        <p:txBody>
          <a:bodyPr/>
          <a:lstStyle/>
          <a:p>
            <a:r>
              <a:rPr lang="en-IN" dirty="0"/>
              <a:t>Capturing Outer Variables</a:t>
            </a:r>
          </a:p>
        </p:txBody>
      </p:sp>
      <p:pic>
        <p:nvPicPr>
          <p:cNvPr id="5" name="Picture 4">
            <a:extLst>
              <a:ext uri="{FF2B5EF4-FFF2-40B4-BE49-F238E27FC236}">
                <a16:creationId xmlns:a16="http://schemas.microsoft.com/office/drawing/2014/main" id="{D46566C0-8C84-C9BC-6E48-884DBC570D4A}"/>
              </a:ext>
            </a:extLst>
          </p:cNvPr>
          <p:cNvPicPr>
            <a:picLocks noChangeAspect="1"/>
          </p:cNvPicPr>
          <p:nvPr/>
        </p:nvPicPr>
        <p:blipFill rotWithShape="1">
          <a:blip r:embed="rId2"/>
          <a:srcRect l="1" r="-838" b="50000"/>
          <a:stretch/>
        </p:blipFill>
        <p:spPr>
          <a:xfrm>
            <a:off x="461035" y="1828800"/>
            <a:ext cx="8378166" cy="3429000"/>
          </a:xfrm>
          <a:prstGeom prst="rect">
            <a:avLst/>
          </a:prstGeom>
        </p:spPr>
      </p:pic>
    </p:spTree>
    <p:extLst>
      <p:ext uri="{BB962C8B-B14F-4D97-AF65-F5344CB8AC3E}">
        <p14:creationId xmlns:p14="http://schemas.microsoft.com/office/powerpoint/2010/main" val="40984850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9C86E3-94D6-FF96-B02E-551B7F3E4028}"/>
              </a:ext>
            </a:extLst>
          </p:cNvPr>
          <p:cNvSpPr>
            <a:spLocks noGrp="1"/>
          </p:cNvSpPr>
          <p:nvPr>
            <p:ph type="title"/>
          </p:nvPr>
        </p:nvSpPr>
        <p:spPr/>
        <p:txBody>
          <a:bodyPr/>
          <a:lstStyle/>
          <a:p>
            <a:r>
              <a:rPr lang="en-IN" dirty="0"/>
              <a:t>Capturing Outer Variables</a:t>
            </a:r>
          </a:p>
        </p:txBody>
      </p:sp>
      <p:pic>
        <p:nvPicPr>
          <p:cNvPr id="4" name="Picture 3">
            <a:extLst>
              <a:ext uri="{FF2B5EF4-FFF2-40B4-BE49-F238E27FC236}">
                <a16:creationId xmlns:a16="http://schemas.microsoft.com/office/drawing/2014/main" id="{17B22915-58BC-689E-501F-146D8E1D0626}"/>
              </a:ext>
            </a:extLst>
          </p:cNvPr>
          <p:cNvPicPr>
            <a:picLocks noChangeAspect="1"/>
          </p:cNvPicPr>
          <p:nvPr/>
        </p:nvPicPr>
        <p:blipFill rotWithShape="1">
          <a:blip r:embed="rId2"/>
          <a:srcRect t="50000"/>
          <a:stretch/>
        </p:blipFill>
        <p:spPr>
          <a:xfrm>
            <a:off x="381000" y="1752600"/>
            <a:ext cx="8382000" cy="3429000"/>
          </a:xfrm>
          <a:prstGeom prst="rect">
            <a:avLst/>
          </a:prstGeom>
        </p:spPr>
      </p:pic>
    </p:spTree>
    <p:extLst>
      <p:ext uri="{BB962C8B-B14F-4D97-AF65-F5344CB8AC3E}">
        <p14:creationId xmlns:p14="http://schemas.microsoft.com/office/powerpoint/2010/main" val="374212532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3D445A-E282-A011-24C4-2619DFEB6F66}"/>
              </a:ext>
            </a:extLst>
          </p:cNvPr>
          <p:cNvSpPr>
            <a:spLocks noGrp="1"/>
          </p:cNvSpPr>
          <p:nvPr>
            <p:ph type="title"/>
          </p:nvPr>
        </p:nvSpPr>
        <p:spPr/>
        <p:txBody>
          <a:bodyPr/>
          <a:lstStyle/>
          <a:p>
            <a:r>
              <a:rPr lang="en-IN" dirty="0"/>
              <a:t>Lambda Expressions Versus Local Methods</a:t>
            </a:r>
          </a:p>
        </p:txBody>
      </p:sp>
      <p:pic>
        <p:nvPicPr>
          <p:cNvPr id="5" name="Picture 4">
            <a:extLst>
              <a:ext uri="{FF2B5EF4-FFF2-40B4-BE49-F238E27FC236}">
                <a16:creationId xmlns:a16="http://schemas.microsoft.com/office/drawing/2014/main" id="{BA9E3034-46D7-4AC8-E825-B33D3140D7A3}"/>
              </a:ext>
            </a:extLst>
          </p:cNvPr>
          <p:cNvPicPr>
            <a:picLocks noChangeAspect="1"/>
          </p:cNvPicPr>
          <p:nvPr/>
        </p:nvPicPr>
        <p:blipFill rotWithShape="1">
          <a:blip r:embed="rId2"/>
          <a:srcRect l="17222" t="23334" r="24167" b="38148"/>
          <a:stretch/>
        </p:blipFill>
        <p:spPr>
          <a:xfrm>
            <a:off x="609600" y="1981200"/>
            <a:ext cx="8039100" cy="2971800"/>
          </a:xfrm>
          <a:prstGeom prst="rect">
            <a:avLst/>
          </a:prstGeom>
        </p:spPr>
      </p:pic>
    </p:spTree>
    <p:extLst>
      <p:ext uri="{BB962C8B-B14F-4D97-AF65-F5344CB8AC3E}">
        <p14:creationId xmlns:p14="http://schemas.microsoft.com/office/powerpoint/2010/main" val="10739394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52543F-EE49-23E0-4865-832B9BA542FD}"/>
              </a:ext>
            </a:extLst>
          </p:cNvPr>
          <p:cNvSpPr>
            <a:spLocks noGrp="1"/>
          </p:cNvSpPr>
          <p:nvPr>
            <p:ph type="title"/>
          </p:nvPr>
        </p:nvSpPr>
        <p:spPr/>
        <p:txBody>
          <a:bodyPr/>
          <a:lstStyle/>
          <a:p>
            <a:r>
              <a:rPr lang="en-IN" dirty="0"/>
              <a:t>Anonymous Methods</a:t>
            </a:r>
          </a:p>
        </p:txBody>
      </p:sp>
      <p:pic>
        <p:nvPicPr>
          <p:cNvPr id="5" name="Picture 4">
            <a:extLst>
              <a:ext uri="{FF2B5EF4-FFF2-40B4-BE49-F238E27FC236}">
                <a16:creationId xmlns:a16="http://schemas.microsoft.com/office/drawing/2014/main" id="{7BBBE7EF-3D83-536D-0435-6E8A1C1CD8D8}"/>
              </a:ext>
            </a:extLst>
          </p:cNvPr>
          <p:cNvPicPr>
            <a:picLocks noChangeAspect="1"/>
          </p:cNvPicPr>
          <p:nvPr/>
        </p:nvPicPr>
        <p:blipFill rotWithShape="1">
          <a:blip r:embed="rId2"/>
          <a:srcRect l="17500" t="13333" r="32500" b="20000"/>
          <a:stretch/>
        </p:blipFill>
        <p:spPr>
          <a:xfrm>
            <a:off x="1066800" y="1371600"/>
            <a:ext cx="6867331" cy="5239139"/>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026736B-0062-78EE-B901-8E0015FB5F40}"/>
                  </a:ext>
                </a:extLst>
              </p14:cNvPr>
              <p14:cNvContentPartPr/>
              <p14:nvPr/>
            </p14:nvContentPartPr>
            <p14:xfrm>
              <a:off x="3114720" y="3246377"/>
              <a:ext cx="2162880" cy="56880"/>
            </p14:xfrm>
          </p:contentPart>
        </mc:Choice>
        <mc:Fallback xmlns="">
          <p:pic>
            <p:nvPicPr>
              <p:cNvPr id="7" name="Ink 6">
                <a:extLst>
                  <a:ext uri="{FF2B5EF4-FFF2-40B4-BE49-F238E27FC236}">
                    <a16:creationId xmlns:a16="http://schemas.microsoft.com/office/drawing/2014/main" id="{9026736B-0062-78EE-B901-8E0015FB5F40}"/>
                  </a:ext>
                </a:extLst>
              </p:cNvPr>
              <p:cNvPicPr/>
              <p:nvPr/>
            </p:nvPicPr>
            <p:blipFill>
              <a:blip r:embed="rId4"/>
              <a:stretch>
                <a:fillRect/>
              </a:stretch>
            </p:blipFill>
            <p:spPr>
              <a:xfrm>
                <a:off x="3108600" y="3240257"/>
                <a:ext cx="21751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3DD7205-F6A3-FDC6-0BE5-DFB647B70D8D}"/>
                  </a:ext>
                </a:extLst>
              </p14:cNvPr>
              <p14:cNvContentPartPr/>
              <p14:nvPr/>
            </p14:nvContentPartPr>
            <p14:xfrm>
              <a:off x="2472480" y="4290017"/>
              <a:ext cx="2163240" cy="49680"/>
            </p14:xfrm>
          </p:contentPart>
        </mc:Choice>
        <mc:Fallback xmlns="">
          <p:pic>
            <p:nvPicPr>
              <p:cNvPr id="8" name="Ink 7">
                <a:extLst>
                  <a:ext uri="{FF2B5EF4-FFF2-40B4-BE49-F238E27FC236}">
                    <a16:creationId xmlns:a16="http://schemas.microsoft.com/office/drawing/2014/main" id="{A3DD7205-F6A3-FDC6-0BE5-DFB647B70D8D}"/>
                  </a:ext>
                </a:extLst>
              </p:cNvPr>
              <p:cNvPicPr/>
              <p:nvPr/>
            </p:nvPicPr>
            <p:blipFill>
              <a:blip r:embed="rId6"/>
              <a:stretch>
                <a:fillRect/>
              </a:stretch>
            </p:blipFill>
            <p:spPr>
              <a:xfrm>
                <a:off x="2466360" y="4283897"/>
                <a:ext cx="2175480" cy="61920"/>
              </a:xfrm>
              <a:prstGeom prst="rect">
                <a:avLst/>
              </a:prstGeom>
            </p:spPr>
          </p:pic>
        </mc:Fallback>
      </mc:AlternateContent>
    </p:spTree>
    <p:extLst>
      <p:ext uri="{BB962C8B-B14F-4D97-AF65-F5344CB8AC3E}">
        <p14:creationId xmlns:p14="http://schemas.microsoft.com/office/powerpoint/2010/main" val="9645881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8A5C43E-CC03-E3BC-352F-C0204B7576B0}"/>
              </a:ext>
            </a:extLst>
          </p:cNvPr>
          <p:cNvSpPr>
            <a:spLocks noGrp="1"/>
          </p:cNvSpPr>
          <p:nvPr>
            <p:ph sz="quarter" idx="12"/>
          </p:nvPr>
        </p:nvSpPr>
        <p:spPr/>
        <p:txBody>
          <a:bodyPr/>
          <a:lstStyle/>
          <a:p>
            <a:r>
              <a:rPr lang="en-US" dirty="0"/>
              <a:t>Extension methods make it possible to extend existing types and constructed types with additional methods.</a:t>
            </a:r>
          </a:p>
          <a:p>
            <a:r>
              <a:rPr lang="en-US" dirty="0"/>
              <a:t>Extension methods are static methods that can be invoked using instance method syntax.</a:t>
            </a:r>
          </a:p>
          <a:p>
            <a:r>
              <a:rPr lang="en-US" dirty="0"/>
              <a:t>We declare extension methods by using </a:t>
            </a:r>
            <a:r>
              <a:rPr lang="en-US" b="1" dirty="0">
                <a:solidFill>
                  <a:srgbClr val="FF0000"/>
                </a:solidFill>
              </a:rPr>
              <a:t>this </a:t>
            </a:r>
            <a:r>
              <a:rPr lang="en-US" dirty="0"/>
              <a:t>keyword on the first parameter of the method.</a:t>
            </a:r>
          </a:p>
          <a:p>
            <a:r>
              <a:rPr lang="en-US" dirty="0"/>
              <a:t>We can declare extension methods only in  static class and the extension method itself should be static.</a:t>
            </a:r>
            <a:endParaRPr lang="en-IN" dirty="0"/>
          </a:p>
        </p:txBody>
      </p:sp>
      <p:sp>
        <p:nvSpPr>
          <p:cNvPr id="3" name="Title 2">
            <a:extLst>
              <a:ext uri="{FF2B5EF4-FFF2-40B4-BE49-F238E27FC236}">
                <a16:creationId xmlns:a16="http://schemas.microsoft.com/office/drawing/2014/main" id="{9989A758-F876-9C7A-26E2-325AE16293AE}"/>
              </a:ext>
            </a:extLst>
          </p:cNvPr>
          <p:cNvSpPr>
            <a:spLocks noGrp="1"/>
          </p:cNvSpPr>
          <p:nvPr>
            <p:ph type="title"/>
          </p:nvPr>
        </p:nvSpPr>
        <p:spPr/>
        <p:txBody>
          <a:bodyPr/>
          <a:lstStyle/>
          <a:p>
            <a:r>
              <a:rPr lang="en-IN" dirty="0"/>
              <a:t>Extension Method</a:t>
            </a:r>
          </a:p>
        </p:txBody>
      </p:sp>
    </p:spTree>
    <p:extLst>
      <p:ext uri="{BB962C8B-B14F-4D97-AF65-F5344CB8AC3E}">
        <p14:creationId xmlns:p14="http://schemas.microsoft.com/office/powerpoint/2010/main" val="32684836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89A758-F876-9C7A-26E2-325AE16293AE}"/>
              </a:ext>
            </a:extLst>
          </p:cNvPr>
          <p:cNvSpPr>
            <a:spLocks noGrp="1"/>
          </p:cNvSpPr>
          <p:nvPr>
            <p:ph type="title"/>
          </p:nvPr>
        </p:nvSpPr>
        <p:spPr/>
        <p:txBody>
          <a:bodyPr/>
          <a:lstStyle/>
          <a:p>
            <a:r>
              <a:rPr lang="en-IN" dirty="0"/>
              <a:t>Extension Method</a:t>
            </a:r>
          </a:p>
        </p:txBody>
      </p:sp>
      <p:pic>
        <p:nvPicPr>
          <p:cNvPr id="5" name="Picture 4">
            <a:extLst>
              <a:ext uri="{FF2B5EF4-FFF2-40B4-BE49-F238E27FC236}">
                <a16:creationId xmlns:a16="http://schemas.microsoft.com/office/drawing/2014/main" id="{7615CF43-A4C1-4F37-DC92-2F8A5EEAD2C0}"/>
              </a:ext>
            </a:extLst>
          </p:cNvPr>
          <p:cNvPicPr>
            <a:picLocks noChangeAspect="1"/>
          </p:cNvPicPr>
          <p:nvPr/>
        </p:nvPicPr>
        <p:blipFill rotWithShape="1">
          <a:blip r:embed="rId2"/>
          <a:srcRect l="14166" t="12963" r="39167" b="17407"/>
          <a:stretch/>
        </p:blipFill>
        <p:spPr>
          <a:xfrm>
            <a:off x="1143000" y="1371600"/>
            <a:ext cx="6172200" cy="5180239"/>
          </a:xfrm>
          <a:prstGeom prst="rect">
            <a:avLst/>
          </a:prstGeom>
        </p:spPr>
      </p:pic>
    </p:spTree>
    <p:extLst>
      <p:ext uri="{BB962C8B-B14F-4D97-AF65-F5344CB8AC3E}">
        <p14:creationId xmlns:p14="http://schemas.microsoft.com/office/powerpoint/2010/main" val="2524919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2E7599-D6A9-5CE7-8A81-00A9DADD24B7}"/>
              </a:ext>
            </a:extLst>
          </p:cNvPr>
          <p:cNvSpPr>
            <a:spLocks noGrp="1"/>
          </p:cNvSpPr>
          <p:nvPr>
            <p:ph type="title"/>
          </p:nvPr>
        </p:nvSpPr>
        <p:spPr/>
        <p:txBody>
          <a:bodyPr/>
          <a:lstStyle/>
          <a:p>
            <a:r>
              <a:rPr lang="en-IN" dirty="0"/>
              <a:t>LINQ Queries </a:t>
            </a:r>
          </a:p>
        </p:txBody>
      </p:sp>
      <p:pic>
        <p:nvPicPr>
          <p:cNvPr id="5" name="Picture 4">
            <a:extLst>
              <a:ext uri="{FF2B5EF4-FFF2-40B4-BE49-F238E27FC236}">
                <a16:creationId xmlns:a16="http://schemas.microsoft.com/office/drawing/2014/main" id="{84061CC1-CCDB-E78C-AC29-AE6A6CE7130B}"/>
              </a:ext>
            </a:extLst>
          </p:cNvPr>
          <p:cNvPicPr>
            <a:picLocks noChangeAspect="1"/>
          </p:cNvPicPr>
          <p:nvPr/>
        </p:nvPicPr>
        <p:blipFill>
          <a:blip r:embed="rId2"/>
          <a:stretch>
            <a:fillRect/>
          </a:stretch>
        </p:blipFill>
        <p:spPr>
          <a:xfrm>
            <a:off x="533400" y="1904787"/>
            <a:ext cx="7924800" cy="3691318"/>
          </a:xfrm>
          <a:prstGeom prst="rect">
            <a:avLst/>
          </a:prstGeom>
        </p:spPr>
      </p:pic>
    </p:spTree>
    <p:extLst>
      <p:ext uri="{BB962C8B-B14F-4D97-AF65-F5344CB8AC3E}">
        <p14:creationId xmlns:p14="http://schemas.microsoft.com/office/powerpoint/2010/main" val="2945299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2E7599-D6A9-5CE7-8A81-00A9DADD24B7}"/>
              </a:ext>
            </a:extLst>
          </p:cNvPr>
          <p:cNvSpPr>
            <a:spLocks noGrp="1"/>
          </p:cNvSpPr>
          <p:nvPr>
            <p:ph type="title"/>
          </p:nvPr>
        </p:nvSpPr>
        <p:spPr/>
        <p:txBody>
          <a:bodyPr/>
          <a:lstStyle/>
          <a:p>
            <a:r>
              <a:rPr lang="en-IN" dirty="0"/>
              <a:t>Fluent Queries </a:t>
            </a:r>
          </a:p>
        </p:txBody>
      </p:sp>
      <p:pic>
        <p:nvPicPr>
          <p:cNvPr id="4" name="Picture 3">
            <a:extLst>
              <a:ext uri="{FF2B5EF4-FFF2-40B4-BE49-F238E27FC236}">
                <a16:creationId xmlns:a16="http://schemas.microsoft.com/office/drawing/2014/main" id="{2220C13F-B864-E66B-75E6-B427DC414D34}"/>
              </a:ext>
            </a:extLst>
          </p:cNvPr>
          <p:cNvPicPr>
            <a:picLocks noChangeAspect="1"/>
          </p:cNvPicPr>
          <p:nvPr/>
        </p:nvPicPr>
        <p:blipFill>
          <a:blip r:embed="rId2"/>
          <a:stretch>
            <a:fillRect/>
          </a:stretch>
        </p:blipFill>
        <p:spPr>
          <a:xfrm>
            <a:off x="609600" y="1752600"/>
            <a:ext cx="7582958" cy="4353533"/>
          </a:xfrm>
          <a:prstGeom prst="rect">
            <a:avLst/>
          </a:prstGeom>
        </p:spPr>
      </p:pic>
    </p:spTree>
    <p:extLst>
      <p:ext uri="{BB962C8B-B14F-4D97-AF65-F5344CB8AC3E}">
        <p14:creationId xmlns:p14="http://schemas.microsoft.com/office/powerpoint/2010/main" val="33161999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2E7599-D6A9-5CE7-8A81-00A9DADD24B7}"/>
              </a:ext>
            </a:extLst>
          </p:cNvPr>
          <p:cNvSpPr>
            <a:spLocks noGrp="1"/>
          </p:cNvSpPr>
          <p:nvPr>
            <p:ph type="title"/>
          </p:nvPr>
        </p:nvSpPr>
        <p:spPr/>
        <p:txBody>
          <a:bodyPr/>
          <a:lstStyle/>
          <a:p>
            <a:r>
              <a:rPr lang="en-IN" dirty="0"/>
              <a:t>Extension Methods</a:t>
            </a:r>
          </a:p>
        </p:txBody>
      </p:sp>
      <p:pic>
        <p:nvPicPr>
          <p:cNvPr id="5" name="Picture 4">
            <a:extLst>
              <a:ext uri="{FF2B5EF4-FFF2-40B4-BE49-F238E27FC236}">
                <a16:creationId xmlns:a16="http://schemas.microsoft.com/office/drawing/2014/main" id="{0969E9A7-008E-AAD8-6B87-DEF32E71963D}"/>
              </a:ext>
            </a:extLst>
          </p:cNvPr>
          <p:cNvPicPr>
            <a:picLocks noChangeAspect="1"/>
          </p:cNvPicPr>
          <p:nvPr/>
        </p:nvPicPr>
        <p:blipFill rotWithShape="1">
          <a:blip r:embed="rId2"/>
          <a:srcRect l="1773" t="2960"/>
          <a:stretch/>
        </p:blipFill>
        <p:spPr>
          <a:xfrm>
            <a:off x="461035" y="2057400"/>
            <a:ext cx="7972220" cy="2971799"/>
          </a:xfrm>
          <a:prstGeom prst="rect">
            <a:avLst/>
          </a:prstGeom>
        </p:spPr>
      </p:pic>
    </p:spTree>
    <p:extLst>
      <p:ext uri="{BB962C8B-B14F-4D97-AF65-F5344CB8AC3E}">
        <p14:creationId xmlns:p14="http://schemas.microsoft.com/office/powerpoint/2010/main" val="4077725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sz="quarter" idx="12"/>
          </p:nvPr>
        </p:nvSpPr>
        <p:spPr/>
        <p:txBody>
          <a:bodyPr/>
          <a:lstStyle/>
          <a:p>
            <a:r>
              <a:rPr lang="en-IN" b="1" dirty="0" err="1">
                <a:latin typeface="Courier New" pitchFamily="49" charset="0"/>
              </a:rPr>
              <a:t>IEnumerator</a:t>
            </a:r>
            <a:r>
              <a:rPr lang="en-IN" b="1" dirty="0"/>
              <a:t> and </a:t>
            </a:r>
            <a:r>
              <a:rPr lang="en-IN" b="1" dirty="0" err="1">
                <a:latin typeface="Courier New" pitchFamily="49" charset="0"/>
              </a:rPr>
              <a:t>IEnumerable</a:t>
            </a:r>
            <a:endParaRPr lang="en-IN" b="1" dirty="0"/>
          </a:p>
        </p:txBody>
      </p:sp>
      <p:sp>
        <p:nvSpPr>
          <p:cNvPr id="6146" name="Rectangle 2"/>
          <p:cNvSpPr>
            <a:spLocks noGrp="1" noChangeArrowheads="1"/>
          </p:cNvSpPr>
          <p:nvPr>
            <p:ph type="title"/>
          </p:nvPr>
        </p:nvSpPr>
        <p:spPr/>
        <p:txBody>
          <a:bodyPr/>
          <a:lstStyle/>
          <a:p>
            <a:r>
              <a:rPr lang="en-US" dirty="0"/>
              <a:t>Recall</a:t>
            </a:r>
            <a:endParaRPr lang="en-IN" dirty="0"/>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14</a:t>
            </a:fld>
            <a:endParaRPr lang="en-US"/>
          </a:p>
        </p:txBody>
      </p:sp>
    </p:spTree>
    <p:extLst>
      <p:ext uri="{BB962C8B-B14F-4D97-AF65-F5344CB8AC3E}">
        <p14:creationId xmlns:p14="http://schemas.microsoft.com/office/powerpoint/2010/main" val="15985696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2E7599-D6A9-5CE7-8A81-00A9DADD24B7}"/>
              </a:ext>
            </a:extLst>
          </p:cNvPr>
          <p:cNvSpPr>
            <a:spLocks noGrp="1"/>
          </p:cNvSpPr>
          <p:nvPr>
            <p:ph type="title"/>
          </p:nvPr>
        </p:nvSpPr>
        <p:spPr/>
        <p:txBody>
          <a:bodyPr/>
          <a:lstStyle/>
          <a:p>
            <a:r>
              <a:rPr lang="en-IN" dirty="0"/>
              <a:t>Extension Methods</a:t>
            </a:r>
          </a:p>
        </p:txBody>
      </p:sp>
      <p:pic>
        <p:nvPicPr>
          <p:cNvPr id="5" name="Picture 4">
            <a:extLst>
              <a:ext uri="{FF2B5EF4-FFF2-40B4-BE49-F238E27FC236}">
                <a16:creationId xmlns:a16="http://schemas.microsoft.com/office/drawing/2014/main" id="{0969E9A7-008E-AAD8-6B87-DEF32E71963D}"/>
              </a:ext>
            </a:extLst>
          </p:cNvPr>
          <p:cNvPicPr>
            <a:picLocks noChangeAspect="1"/>
          </p:cNvPicPr>
          <p:nvPr/>
        </p:nvPicPr>
        <p:blipFill rotWithShape="1">
          <a:blip r:embed="rId2"/>
          <a:srcRect l="1773" t="2960"/>
          <a:stretch/>
        </p:blipFill>
        <p:spPr>
          <a:xfrm>
            <a:off x="461035" y="2057400"/>
            <a:ext cx="7972220" cy="2971799"/>
          </a:xfrm>
          <a:prstGeom prst="rect">
            <a:avLst/>
          </a:prstGeom>
        </p:spPr>
      </p:pic>
    </p:spTree>
    <p:extLst>
      <p:ext uri="{BB962C8B-B14F-4D97-AF65-F5344CB8AC3E}">
        <p14:creationId xmlns:p14="http://schemas.microsoft.com/office/powerpoint/2010/main" val="3239016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2E7599-D6A9-5CE7-8A81-00A9DADD24B7}"/>
              </a:ext>
            </a:extLst>
          </p:cNvPr>
          <p:cNvSpPr>
            <a:spLocks noGrp="1"/>
          </p:cNvSpPr>
          <p:nvPr>
            <p:ph type="title"/>
          </p:nvPr>
        </p:nvSpPr>
        <p:spPr/>
        <p:txBody>
          <a:bodyPr/>
          <a:lstStyle/>
          <a:p>
            <a:r>
              <a:rPr lang="en-IN" dirty="0"/>
              <a:t>Type Inference &amp; Natural Ordering</a:t>
            </a:r>
          </a:p>
        </p:txBody>
      </p:sp>
      <p:pic>
        <p:nvPicPr>
          <p:cNvPr id="4" name="Picture 3">
            <a:extLst>
              <a:ext uri="{FF2B5EF4-FFF2-40B4-BE49-F238E27FC236}">
                <a16:creationId xmlns:a16="http://schemas.microsoft.com/office/drawing/2014/main" id="{C8C1F008-8CA5-FF8D-8321-782B47A52A47}"/>
              </a:ext>
            </a:extLst>
          </p:cNvPr>
          <p:cNvPicPr>
            <a:picLocks noChangeAspect="1"/>
          </p:cNvPicPr>
          <p:nvPr/>
        </p:nvPicPr>
        <p:blipFill rotWithShape="1">
          <a:blip r:embed="rId2"/>
          <a:srcRect l="-40" t="17764" r="2971" b="11180"/>
          <a:stretch/>
        </p:blipFill>
        <p:spPr>
          <a:xfrm>
            <a:off x="503377" y="1532196"/>
            <a:ext cx="8162919" cy="1828800"/>
          </a:xfrm>
          <a:prstGeom prst="rect">
            <a:avLst/>
          </a:prstGeom>
        </p:spPr>
      </p:pic>
      <p:pic>
        <p:nvPicPr>
          <p:cNvPr id="7" name="Picture 6">
            <a:extLst>
              <a:ext uri="{FF2B5EF4-FFF2-40B4-BE49-F238E27FC236}">
                <a16:creationId xmlns:a16="http://schemas.microsoft.com/office/drawing/2014/main" id="{155918A4-592B-30E4-7837-7FE893D51172}"/>
              </a:ext>
            </a:extLst>
          </p:cNvPr>
          <p:cNvPicPr>
            <a:picLocks noChangeAspect="1"/>
          </p:cNvPicPr>
          <p:nvPr/>
        </p:nvPicPr>
        <p:blipFill>
          <a:blip r:embed="rId3"/>
          <a:stretch>
            <a:fillRect/>
          </a:stretch>
        </p:blipFill>
        <p:spPr>
          <a:xfrm>
            <a:off x="533400" y="3962400"/>
            <a:ext cx="7696200" cy="1556624"/>
          </a:xfrm>
          <a:prstGeom prst="rect">
            <a:avLst/>
          </a:prstGeom>
        </p:spPr>
      </p:pic>
      <p:sp>
        <p:nvSpPr>
          <p:cNvPr id="8" name="TextBox 7">
            <a:extLst>
              <a:ext uri="{FF2B5EF4-FFF2-40B4-BE49-F238E27FC236}">
                <a16:creationId xmlns:a16="http://schemas.microsoft.com/office/drawing/2014/main" id="{396E5646-BDE6-0671-5261-6D0DC02DB306}"/>
              </a:ext>
            </a:extLst>
          </p:cNvPr>
          <p:cNvSpPr txBox="1"/>
          <p:nvPr/>
        </p:nvSpPr>
        <p:spPr>
          <a:xfrm>
            <a:off x="2819400" y="3613284"/>
            <a:ext cx="1890261" cy="369332"/>
          </a:xfrm>
          <a:prstGeom prst="rect">
            <a:avLst/>
          </a:prstGeom>
          <a:noFill/>
        </p:spPr>
        <p:txBody>
          <a:bodyPr wrap="none" rtlCol="0">
            <a:spAutoFit/>
          </a:bodyPr>
          <a:lstStyle/>
          <a:p>
            <a:r>
              <a:rPr lang="en-IN" dirty="0"/>
              <a:t>Natural Ordering</a:t>
            </a:r>
          </a:p>
        </p:txBody>
      </p:sp>
    </p:spTree>
    <p:extLst>
      <p:ext uri="{BB962C8B-B14F-4D97-AF65-F5344CB8AC3E}">
        <p14:creationId xmlns:p14="http://schemas.microsoft.com/office/powerpoint/2010/main" val="38308131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2E7599-D6A9-5CE7-8A81-00A9DADD24B7}"/>
              </a:ext>
            </a:extLst>
          </p:cNvPr>
          <p:cNvSpPr>
            <a:spLocks noGrp="1"/>
          </p:cNvSpPr>
          <p:nvPr>
            <p:ph type="title"/>
          </p:nvPr>
        </p:nvSpPr>
        <p:spPr/>
        <p:txBody>
          <a:bodyPr/>
          <a:lstStyle/>
          <a:p>
            <a:r>
              <a:rPr lang="en-IN" dirty="0"/>
              <a:t>Other Operators</a:t>
            </a:r>
          </a:p>
        </p:txBody>
      </p:sp>
      <p:pic>
        <p:nvPicPr>
          <p:cNvPr id="5" name="Picture 4">
            <a:extLst>
              <a:ext uri="{FF2B5EF4-FFF2-40B4-BE49-F238E27FC236}">
                <a16:creationId xmlns:a16="http://schemas.microsoft.com/office/drawing/2014/main" id="{8ED23874-1D7A-7073-2701-5518066E4DBC}"/>
              </a:ext>
            </a:extLst>
          </p:cNvPr>
          <p:cNvPicPr>
            <a:picLocks noChangeAspect="1"/>
          </p:cNvPicPr>
          <p:nvPr/>
        </p:nvPicPr>
        <p:blipFill>
          <a:blip r:embed="rId2"/>
          <a:stretch>
            <a:fillRect/>
          </a:stretch>
        </p:blipFill>
        <p:spPr>
          <a:xfrm>
            <a:off x="626000" y="1219200"/>
            <a:ext cx="7984600" cy="5410200"/>
          </a:xfrm>
          <a:prstGeom prst="rect">
            <a:avLst/>
          </a:prstGeom>
        </p:spPr>
      </p:pic>
    </p:spTree>
    <p:extLst>
      <p:ext uri="{BB962C8B-B14F-4D97-AF65-F5344CB8AC3E}">
        <p14:creationId xmlns:p14="http://schemas.microsoft.com/office/powerpoint/2010/main" val="6122954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2E7599-D6A9-5CE7-8A81-00A9DADD24B7}"/>
              </a:ext>
            </a:extLst>
          </p:cNvPr>
          <p:cNvSpPr>
            <a:spLocks noGrp="1"/>
          </p:cNvSpPr>
          <p:nvPr>
            <p:ph type="title"/>
          </p:nvPr>
        </p:nvSpPr>
        <p:spPr/>
        <p:txBody>
          <a:bodyPr/>
          <a:lstStyle/>
          <a:p>
            <a:r>
              <a:rPr lang="en-IN" dirty="0"/>
              <a:t>Query Operations</a:t>
            </a:r>
          </a:p>
        </p:txBody>
      </p:sp>
      <p:pic>
        <p:nvPicPr>
          <p:cNvPr id="4" name="Picture 3">
            <a:extLst>
              <a:ext uri="{FF2B5EF4-FFF2-40B4-BE49-F238E27FC236}">
                <a16:creationId xmlns:a16="http://schemas.microsoft.com/office/drawing/2014/main" id="{3C3C4CA4-1DFD-1538-A027-0618A1036047}"/>
              </a:ext>
            </a:extLst>
          </p:cNvPr>
          <p:cNvPicPr>
            <a:picLocks noChangeAspect="1"/>
          </p:cNvPicPr>
          <p:nvPr/>
        </p:nvPicPr>
        <p:blipFill>
          <a:blip r:embed="rId2"/>
          <a:stretch>
            <a:fillRect/>
          </a:stretch>
        </p:blipFill>
        <p:spPr>
          <a:xfrm>
            <a:off x="381000" y="1324947"/>
            <a:ext cx="8534400" cy="5282604"/>
          </a:xfrm>
          <a:prstGeom prst="rect">
            <a:avLst/>
          </a:prstGeom>
        </p:spPr>
      </p:pic>
    </p:spTree>
    <p:extLst>
      <p:ext uri="{BB962C8B-B14F-4D97-AF65-F5344CB8AC3E}">
        <p14:creationId xmlns:p14="http://schemas.microsoft.com/office/powerpoint/2010/main" val="12716590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2E7599-D6A9-5CE7-8A81-00A9DADD24B7}"/>
              </a:ext>
            </a:extLst>
          </p:cNvPr>
          <p:cNvSpPr>
            <a:spLocks noGrp="1"/>
          </p:cNvSpPr>
          <p:nvPr>
            <p:ph type="title"/>
          </p:nvPr>
        </p:nvSpPr>
        <p:spPr/>
        <p:txBody>
          <a:bodyPr/>
          <a:lstStyle/>
          <a:p>
            <a:r>
              <a:rPr lang="en-IN" dirty="0"/>
              <a:t>Query Operations</a:t>
            </a:r>
          </a:p>
        </p:txBody>
      </p:sp>
      <p:pic>
        <p:nvPicPr>
          <p:cNvPr id="5" name="Picture 4">
            <a:extLst>
              <a:ext uri="{FF2B5EF4-FFF2-40B4-BE49-F238E27FC236}">
                <a16:creationId xmlns:a16="http://schemas.microsoft.com/office/drawing/2014/main" id="{59892476-6DC1-468E-EFCD-88FB1EB50096}"/>
              </a:ext>
            </a:extLst>
          </p:cNvPr>
          <p:cNvPicPr>
            <a:picLocks noChangeAspect="1"/>
          </p:cNvPicPr>
          <p:nvPr/>
        </p:nvPicPr>
        <p:blipFill>
          <a:blip r:embed="rId2"/>
          <a:stretch>
            <a:fillRect/>
          </a:stretch>
        </p:blipFill>
        <p:spPr>
          <a:xfrm>
            <a:off x="304799" y="1719023"/>
            <a:ext cx="8205261" cy="4262935"/>
          </a:xfrm>
          <a:prstGeom prst="rect">
            <a:avLst/>
          </a:prstGeom>
        </p:spPr>
      </p:pic>
    </p:spTree>
    <p:extLst>
      <p:ext uri="{BB962C8B-B14F-4D97-AF65-F5344CB8AC3E}">
        <p14:creationId xmlns:p14="http://schemas.microsoft.com/office/powerpoint/2010/main" val="37572161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C0690B-0625-7E01-06FB-65621B281211}"/>
              </a:ext>
            </a:extLst>
          </p:cNvPr>
          <p:cNvSpPr>
            <a:spLocks noGrp="1"/>
          </p:cNvSpPr>
          <p:nvPr>
            <p:ph type="title"/>
          </p:nvPr>
        </p:nvSpPr>
        <p:spPr/>
        <p:txBody>
          <a:bodyPr/>
          <a:lstStyle/>
          <a:p>
            <a:r>
              <a:rPr lang="en-IN" dirty="0"/>
              <a:t>Deferred Execution</a:t>
            </a:r>
          </a:p>
        </p:txBody>
      </p:sp>
      <p:pic>
        <p:nvPicPr>
          <p:cNvPr id="5" name="Picture 4">
            <a:extLst>
              <a:ext uri="{FF2B5EF4-FFF2-40B4-BE49-F238E27FC236}">
                <a16:creationId xmlns:a16="http://schemas.microsoft.com/office/drawing/2014/main" id="{DB91F232-AE08-0C44-A7A1-2619B1A53176}"/>
              </a:ext>
            </a:extLst>
          </p:cNvPr>
          <p:cNvPicPr>
            <a:picLocks noChangeAspect="1"/>
          </p:cNvPicPr>
          <p:nvPr/>
        </p:nvPicPr>
        <p:blipFill>
          <a:blip r:embed="rId2"/>
          <a:stretch>
            <a:fillRect/>
          </a:stretch>
        </p:blipFill>
        <p:spPr>
          <a:xfrm>
            <a:off x="581608" y="1435359"/>
            <a:ext cx="7735380" cy="4877481"/>
          </a:xfrm>
          <a:prstGeom prst="rect">
            <a:avLst/>
          </a:prstGeom>
        </p:spPr>
      </p:pic>
    </p:spTree>
    <p:extLst>
      <p:ext uri="{BB962C8B-B14F-4D97-AF65-F5344CB8AC3E}">
        <p14:creationId xmlns:p14="http://schemas.microsoft.com/office/powerpoint/2010/main" val="26236663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C0690B-0625-7E01-06FB-65621B281211}"/>
              </a:ext>
            </a:extLst>
          </p:cNvPr>
          <p:cNvSpPr>
            <a:spLocks noGrp="1"/>
          </p:cNvSpPr>
          <p:nvPr>
            <p:ph type="title"/>
          </p:nvPr>
        </p:nvSpPr>
        <p:spPr/>
        <p:txBody>
          <a:bodyPr/>
          <a:lstStyle/>
          <a:p>
            <a:r>
              <a:rPr lang="en-IN" dirty="0"/>
              <a:t>Deferred Execution</a:t>
            </a:r>
          </a:p>
        </p:txBody>
      </p:sp>
      <p:pic>
        <p:nvPicPr>
          <p:cNvPr id="4" name="Picture 3">
            <a:extLst>
              <a:ext uri="{FF2B5EF4-FFF2-40B4-BE49-F238E27FC236}">
                <a16:creationId xmlns:a16="http://schemas.microsoft.com/office/drawing/2014/main" id="{1F255336-6899-6FEA-FFE2-8DE204D8F22A}"/>
              </a:ext>
            </a:extLst>
          </p:cNvPr>
          <p:cNvPicPr>
            <a:picLocks noChangeAspect="1"/>
          </p:cNvPicPr>
          <p:nvPr/>
        </p:nvPicPr>
        <p:blipFill>
          <a:blip r:embed="rId2"/>
          <a:stretch>
            <a:fillRect/>
          </a:stretch>
        </p:blipFill>
        <p:spPr>
          <a:xfrm>
            <a:off x="685800" y="1524000"/>
            <a:ext cx="7011378" cy="2314898"/>
          </a:xfrm>
          <a:prstGeom prst="rect">
            <a:avLst/>
          </a:prstGeom>
        </p:spPr>
      </p:pic>
      <p:pic>
        <p:nvPicPr>
          <p:cNvPr id="7" name="Picture 6">
            <a:extLst>
              <a:ext uri="{FF2B5EF4-FFF2-40B4-BE49-F238E27FC236}">
                <a16:creationId xmlns:a16="http://schemas.microsoft.com/office/drawing/2014/main" id="{F6A46CC8-C993-C684-3361-4EAC5BF7F727}"/>
              </a:ext>
            </a:extLst>
          </p:cNvPr>
          <p:cNvPicPr>
            <a:picLocks noChangeAspect="1"/>
          </p:cNvPicPr>
          <p:nvPr/>
        </p:nvPicPr>
        <p:blipFill>
          <a:blip r:embed="rId3"/>
          <a:stretch>
            <a:fillRect/>
          </a:stretch>
        </p:blipFill>
        <p:spPr>
          <a:xfrm>
            <a:off x="786761" y="4191000"/>
            <a:ext cx="7214240" cy="2209800"/>
          </a:xfrm>
          <a:prstGeom prst="rect">
            <a:avLst/>
          </a:prstGeom>
        </p:spPr>
      </p:pic>
    </p:spTree>
    <p:extLst>
      <p:ext uri="{BB962C8B-B14F-4D97-AF65-F5344CB8AC3E}">
        <p14:creationId xmlns:p14="http://schemas.microsoft.com/office/powerpoint/2010/main" val="32146059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C0690B-0625-7E01-06FB-65621B281211}"/>
              </a:ext>
            </a:extLst>
          </p:cNvPr>
          <p:cNvSpPr>
            <a:spLocks noGrp="1"/>
          </p:cNvSpPr>
          <p:nvPr>
            <p:ph type="title"/>
          </p:nvPr>
        </p:nvSpPr>
        <p:spPr/>
        <p:txBody>
          <a:bodyPr/>
          <a:lstStyle/>
          <a:p>
            <a:r>
              <a:rPr lang="en-IN" dirty="0"/>
              <a:t>Deferred Execution</a:t>
            </a:r>
          </a:p>
        </p:txBody>
      </p:sp>
      <p:pic>
        <p:nvPicPr>
          <p:cNvPr id="4" name="Picture 3">
            <a:extLst>
              <a:ext uri="{FF2B5EF4-FFF2-40B4-BE49-F238E27FC236}">
                <a16:creationId xmlns:a16="http://schemas.microsoft.com/office/drawing/2014/main" id="{1F255336-6899-6FEA-FFE2-8DE204D8F22A}"/>
              </a:ext>
            </a:extLst>
          </p:cNvPr>
          <p:cNvPicPr>
            <a:picLocks noChangeAspect="1"/>
          </p:cNvPicPr>
          <p:nvPr/>
        </p:nvPicPr>
        <p:blipFill>
          <a:blip r:embed="rId2"/>
          <a:stretch>
            <a:fillRect/>
          </a:stretch>
        </p:blipFill>
        <p:spPr>
          <a:xfrm>
            <a:off x="762000" y="1981200"/>
            <a:ext cx="7011378" cy="2314898"/>
          </a:xfrm>
          <a:prstGeom prst="rect">
            <a:avLst/>
          </a:prstGeom>
        </p:spPr>
      </p:pic>
    </p:spTree>
    <p:extLst>
      <p:ext uri="{BB962C8B-B14F-4D97-AF65-F5344CB8AC3E}">
        <p14:creationId xmlns:p14="http://schemas.microsoft.com/office/powerpoint/2010/main" val="30569601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8F0C2D-5262-8F16-0A58-AE6DB2BF7984}"/>
              </a:ext>
            </a:extLst>
          </p:cNvPr>
          <p:cNvSpPr>
            <a:spLocks noGrp="1"/>
          </p:cNvSpPr>
          <p:nvPr>
            <p:ph type="title"/>
          </p:nvPr>
        </p:nvSpPr>
        <p:spPr/>
        <p:txBody>
          <a:bodyPr/>
          <a:lstStyle/>
          <a:p>
            <a:r>
              <a:rPr lang="en-IN" dirty="0"/>
              <a:t>Sub Queries</a:t>
            </a:r>
          </a:p>
        </p:txBody>
      </p:sp>
      <p:pic>
        <p:nvPicPr>
          <p:cNvPr id="5" name="Picture 4">
            <a:extLst>
              <a:ext uri="{FF2B5EF4-FFF2-40B4-BE49-F238E27FC236}">
                <a16:creationId xmlns:a16="http://schemas.microsoft.com/office/drawing/2014/main" id="{63C63F3A-9419-D0E1-AE8F-E8816BD7AA11}"/>
              </a:ext>
            </a:extLst>
          </p:cNvPr>
          <p:cNvPicPr>
            <a:picLocks noChangeAspect="1"/>
          </p:cNvPicPr>
          <p:nvPr/>
        </p:nvPicPr>
        <p:blipFill>
          <a:blip r:embed="rId2"/>
          <a:stretch>
            <a:fillRect/>
          </a:stretch>
        </p:blipFill>
        <p:spPr>
          <a:xfrm>
            <a:off x="310159" y="2667000"/>
            <a:ext cx="8507012" cy="1314633"/>
          </a:xfrm>
          <a:prstGeom prst="rect">
            <a:avLst/>
          </a:prstGeom>
        </p:spPr>
      </p:pic>
    </p:spTree>
    <p:extLst>
      <p:ext uri="{BB962C8B-B14F-4D97-AF65-F5344CB8AC3E}">
        <p14:creationId xmlns:p14="http://schemas.microsoft.com/office/powerpoint/2010/main" val="30892034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8F0C2D-5262-8F16-0A58-AE6DB2BF7984}"/>
              </a:ext>
            </a:extLst>
          </p:cNvPr>
          <p:cNvSpPr>
            <a:spLocks noGrp="1"/>
          </p:cNvSpPr>
          <p:nvPr>
            <p:ph type="title"/>
          </p:nvPr>
        </p:nvSpPr>
        <p:spPr/>
        <p:txBody>
          <a:bodyPr/>
          <a:lstStyle/>
          <a:p>
            <a:r>
              <a:rPr lang="en-IN" dirty="0"/>
              <a:t>Sub Queries</a:t>
            </a:r>
          </a:p>
        </p:txBody>
      </p:sp>
      <p:pic>
        <p:nvPicPr>
          <p:cNvPr id="4" name="Picture 3">
            <a:extLst>
              <a:ext uri="{FF2B5EF4-FFF2-40B4-BE49-F238E27FC236}">
                <a16:creationId xmlns:a16="http://schemas.microsoft.com/office/drawing/2014/main" id="{7E390C27-97A1-D3EB-ACA9-456DD8BEF49F}"/>
              </a:ext>
            </a:extLst>
          </p:cNvPr>
          <p:cNvPicPr>
            <a:picLocks noChangeAspect="1"/>
          </p:cNvPicPr>
          <p:nvPr/>
        </p:nvPicPr>
        <p:blipFill rotWithShape="1">
          <a:blip r:embed="rId2"/>
          <a:srcRect t="5817"/>
          <a:stretch/>
        </p:blipFill>
        <p:spPr>
          <a:xfrm>
            <a:off x="413757" y="1600200"/>
            <a:ext cx="8316486" cy="4935278"/>
          </a:xfrm>
          <a:prstGeom prst="rect">
            <a:avLst/>
          </a:prstGeom>
        </p:spPr>
      </p:pic>
    </p:spTree>
    <p:extLst>
      <p:ext uri="{BB962C8B-B14F-4D97-AF65-F5344CB8AC3E}">
        <p14:creationId xmlns:p14="http://schemas.microsoft.com/office/powerpoint/2010/main" val="1836902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lnSpcReduction="10000"/>
          </a:bodyPr>
          <a:lstStyle/>
          <a:p>
            <a:r>
              <a:rPr lang="en-US" dirty="0"/>
              <a:t>This interface is used to enumerate non-generic dictionary objects ( objects of type </a:t>
            </a:r>
            <a:r>
              <a:rPr lang="en-US" b="1" dirty="0" err="1">
                <a:latin typeface="Courier New" pitchFamily="49" charset="0"/>
              </a:rPr>
              <a:t>IDictionary</a:t>
            </a:r>
            <a:r>
              <a:rPr lang="en-US" dirty="0"/>
              <a:t>)</a:t>
            </a:r>
          </a:p>
          <a:p>
            <a:r>
              <a:rPr lang="en-IN" dirty="0"/>
              <a:t>Properties and </a:t>
            </a:r>
            <a:r>
              <a:rPr lang="en-US" dirty="0"/>
              <a:t>their description in API:</a:t>
            </a:r>
            <a:endParaRPr lang="en-IN" dirty="0"/>
          </a:p>
          <a:p>
            <a:pPr lvl="1"/>
            <a:r>
              <a:rPr lang="en-US" sz="2000" b="1" dirty="0">
                <a:solidFill>
                  <a:srgbClr val="000000"/>
                </a:solidFill>
                <a:latin typeface="Courier New" pitchFamily="49" charset="0"/>
              </a:rPr>
              <a:t>Entry:</a:t>
            </a:r>
            <a:r>
              <a:rPr lang="en-US" sz="2000" dirty="0"/>
              <a:t>  Gets both the key and the value of the current dictionary entry. </a:t>
            </a:r>
          </a:p>
          <a:p>
            <a:pPr lvl="1"/>
            <a:r>
              <a:rPr lang="en-US" sz="2000" b="1" dirty="0">
                <a:solidFill>
                  <a:srgbClr val="000000"/>
                </a:solidFill>
                <a:latin typeface="Courier New" pitchFamily="49" charset="0"/>
              </a:rPr>
              <a:t>Key:</a:t>
            </a:r>
            <a:r>
              <a:rPr lang="en-US" sz="2000" dirty="0"/>
              <a:t>  Gets the key of the current dictionary entry. </a:t>
            </a:r>
          </a:p>
          <a:p>
            <a:pPr lvl="1"/>
            <a:r>
              <a:rPr lang="en-US" sz="2000" b="1" dirty="0">
                <a:solidFill>
                  <a:srgbClr val="000000"/>
                </a:solidFill>
                <a:latin typeface="Courier New" pitchFamily="49" charset="0"/>
              </a:rPr>
              <a:t>Value:</a:t>
            </a:r>
            <a:r>
              <a:rPr lang="en-US" sz="2000" dirty="0"/>
              <a:t>  Gets the value of the current dictionary entry.</a:t>
            </a:r>
          </a:p>
          <a:p>
            <a:pPr lvl="1"/>
            <a:r>
              <a:rPr lang="en-US" sz="2000" b="1" dirty="0">
                <a:solidFill>
                  <a:srgbClr val="000000"/>
                </a:solidFill>
                <a:latin typeface="Courier New" pitchFamily="49" charset="0"/>
              </a:rPr>
              <a:t>Current</a:t>
            </a:r>
            <a:r>
              <a:rPr lang="en-US" sz="2000" dirty="0"/>
              <a:t>: Gets the current element in the collection. (Inherited from </a:t>
            </a:r>
            <a:r>
              <a:rPr lang="en-US" sz="2000" b="1" dirty="0" err="1">
                <a:latin typeface="Courier New" pitchFamily="49" charset="0"/>
                <a:ea typeface="+mn-ea"/>
                <a:cs typeface="+mn-cs"/>
              </a:rPr>
              <a:t>IEnumerator</a:t>
            </a:r>
            <a:r>
              <a:rPr lang="en-US" sz="2000" dirty="0"/>
              <a:t>.)</a:t>
            </a:r>
          </a:p>
          <a:p>
            <a:pPr lvl="1"/>
            <a:r>
              <a:rPr lang="en-US" sz="2000" b="1" dirty="0" err="1">
                <a:solidFill>
                  <a:srgbClr val="000000"/>
                </a:solidFill>
                <a:latin typeface="Courier New" pitchFamily="49" charset="0"/>
              </a:rPr>
              <a:t>bool</a:t>
            </a:r>
            <a:r>
              <a:rPr lang="en-US" sz="2000" b="1" dirty="0">
                <a:solidFill>
                  <a:srgbClr val="000000"/>
                </a:solidFill>
                <a:latin typeface="Courier New" pitchFamily="49" charset="0"/>
              </a:rPr>
              <a:t> MoveNext() </a:t>
            </a:r>
            <a:r>
              <a:rPr lang="en-US" sz="2000" dirty="0"/>
              <a:t>: Advances the enumerator to the next element of the collection. (Inherited from </a:t>
            </a:r>
            <a:r>
              <a:rPr lang="en-US" sz="2000" b="1" dirty="0" err="1">
                <a:latin typeface="Courier New" pitchFamily="49" charset="0"/>
                <a:ea typeface="+mn-ea"/>
                <a:cs typeface="+mn-cs"/>
              </a:rPr>
              <a:t>IEnumerator</a:t>
            </a:r>
            <a:r>
              <a:rPr lang="en-US" sz="2000" dirty="0"/>
              <a:t>.)</a:t>
            </a:r>
          </a:p>
          <a:p>
            <a:pPr lvl="1"/>
            <a:r>
              <a:rPr lang="en-US" sz="2000" b="1" dirty="0">
                <a:solidFill>
                  <a:srgbClr val="000000"/>
                </a:solidFill>
                <a:latin typeface="Courier New" pitchFamily="49" charset="0"/>
              </a:rPr>
              <a:t>void Reset() </a:t>
            </a:r>
            <a:r>
              <a:rPr lang="en-US" sz="2000" dirty="0"/>
              <a:t>: Sets the enumerator to its initial position, which is before the first element in the collection.</a:t>
            </a:r>
          </a:p>
          <a:p>
            <a:pPr lvl="1"/>
            <a:endParaRPr lang="en-US" sz="2000" dirty="0"/>
          </a:p>
          <a:p>
            <a:pPr lvl="1"/>
            <a:endParaRPr lang="en-US" sz="2000" dirty="0"/>
          </a:p>
        </p:txBody>
      </p:sp>
      <p:sp>
        <p:nvSpPr>
          <p:cNvPr id="2" name="Title 1"/>
          <p:cNvSpPr>
            <a:spLocks noGrp="1"/>
          </p:cNvSpPr>
          <p:nvPr>
            <p:ph type="title"/>
          </p:nvPr>
        </p:nvSpPr>
        <p:spPr/>
        <p:txBody>
          <a:bodyPr/>
          <a:lstStyle/>
          <a:p>
            <a:r>
              <a:rPr lang="en-IN" dirty="0" err="1">
                <a:latin typeface="Courier New" pitchFamily="49" charset="0"/>
              </a:rPr>
              <a:t>IDictionaryEnumerator</a:t>
            </a:r>
            <a:endParaRPr lang="en-US" dirty="0">
              <a:latin typeface="Courier New" pitchFamily="49" charset="0"/>
            </a:endParaRP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15</a:t>
            </a:fld>
            <a:endParaRPr lang="en-US"/>
          </a:p>
        </p:txBody>
      </p:sp>
    </p:spTree>
    <p:extLst>
      <p:ext uri="{BB962C8B-B14F-4D97-AF65-F5344CB8AC3E}">
        <p14:creationId xmlns:p14="http://schemas.microsoft.com/office/powerpoint/2010/main" val="5779127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8F0C2D-5262-8F16-0A58-AE6DB2BF7984}"/>
              </a:ext>
            </a:extLst>
          </p:cNvPr>
          <p:cNvSpPr>
            <a:spLocks noGrp="1"/>
          </p:cNvSpPr>
          <p:nvPr>
            <p:ph type="title"/>
          </p:nvPr>
        </p:nvSpPr>
        <p:spPr/>
        <p:txBody>
          <a:bodyPr/>
          <a:lstStyle/>
          <a:p>
            <a:r>
              <a:rPr lang="en-IN" dirty="0"/>
              <a:t>Avoiding Sub Queries</a:t>
            </a:r>
          </a:p>
        </p:txBody>
      </p:sp>
      <p:pic>
        <p:nvPicPr>
          <p:cNvPr id="6" name="Picture 5">
            <a:extLst>
              <a:ext uri="{FF2B5EF4-FFF2-40B4-BE49-F238E27FC236}">
                <a16:creationId xmlns:a16="http://schemas.microsoft.com/office/drawing/2014/main" id="{B8669BCF-B977-FFC7-4487-BDA8C151E2C8}"/>
              </a:ext>
            </a:extLst>
          </p:cNvPr>
          <p:cNvPicPr>
            <a:picLocks noChangeAspect="1"/>
          </p:cNvPicPr>
          <p:nvPr/>
        </p:nvPicPr>
        <p:blipFill>
          <a:blip r:embed="rId2"/>
          <a:stretch>
            <a:fillRect/>
          </a:stretch>
        </p:blipFill>
        <p:spPr>
          <a:xfrm>
            <a:off x="533400" y="1981200"/>
            <a:ext cx="7802088" cy="2743200"/>
          </a:xfrm>
          <a:prstGeom prst="rect">
            <a:avLst/>
          </a:prstGeom>
        </p:spPr>
      </p:pic>
    </p:spTree>
    <p:extLst>
      <p:ext uri="{BB962C8B-B14F-4D97-AF65-F5344CB8AC3E}">
        <p14:creationId xmlns:p14="http://schemas.microsoft.com/office/powerpoint/2010/main" val="29137160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5FEF5-BE97-26D6-4DCE-2D18621A81B8}"/>
              </a:ext>
            </a:extLst>
          </p:cNvPr>
          <p:cNvSpPr>
            <a:spLocks noGrp="1"/>
          </p:cNvSpPr>
          <p:nvPr>
            <p:ph type="title"/>
          </p:nvPr>
        </p:nvSpPr>
        <p:spPr/>
        <p:txBody>
          <a:bodyPr/>
          <a:lstStyle/>
          <a:p>
            <a:r>
              <a:rPr lang="en-IN" dirty="0"/>
              <a:t>Composite Strategies</a:t>
            </a:r>
          </a:p>
        </p:txBody>
      </p:sp>
      <p:pic>
        <p:nvPicPr>
          <p:cNvPr id="4" name="Picture 3">
            <a:extLst>
              <a:ext uri="{FF2B5EF4-FFF2-40B4-BE49-F238E27FC236}">
                <a16:creationId xmlns:a16="http://schemas.microsoft.com/office/drawing/2014/main" id="{6CFD1813-EE76-95D5-35A5-C3AB6CE7626F}"/>
              </a:ext>
            </a:extLst>
          </p:cNvPr>
          <p:cNvPicPr>
            <a:picLocks noChangeAspect="1"/>
          </p:cNvPicPr>
          <p:nvPr/>
        </p:nvPicPr>
        <p:blipFill>
          <a:blip r:embed="rId2"/>
          <a:stretch>
            <a:fillRect/>
          </a:stretch>
        </p:blipFill>
        <p:spPr>
          <a:xfrm>
            <a:off x="381000" y="1447800"/>
            <a:ext cx="8534400" cy="5029200"/>
          </a:xfrm>
          <a:prstGeom prst="rect">
            <a:avLst/>
          </a:prstGeom>
        </p:spPr>
      </p:pic>
    </p:spTree>
    <p:extLst>
      <p:ext uri="{BB962C8B-B14F-4D97-AF65-F5344CB8AC3E}">
        <p14:creationId xmlns:p14="http://schemas.microsoft.com/office/powerpoint/2010/main" val="31529183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5FEF5-BE97-26D6-4DCE-2D18621A81B8}"/>
              </a:ext>
            </a:extLst>
          </p:cNvPr>
          <p:cNvSpPr>
            <a:spLocks noGrp="1"/>
          </p:cNvSpPr>
          <p:nvPr>
            <p:ph type="title"/>
          </p:nvPr>
        </p:nvSpPr>
        <p:spPr/>
        <p:txBody>
          <a:bodyPr/>
          <a:lstStyle/>
          <a:p>
            <a:r>
              <a:rPr lang="en-IN" dirty="0"/>
              <a:t>Composite Strategies</a:t>
            </a:r>
          </a:p>
        </p:txBody>
      </p:sp>
      <p:pic>
        <p:nvPicPr>
          <p:cNvPr id="5" name="Picture 4">
            <a:extLst>
              <a:ext uri="{FF2B5EF4-FFF2-40B4-BE49-F238E27FC236}">
                <a16:creationId xmlns:a16="http://schemas.microsoft.com/office/drawing/2014/main" id="{A5610E6F-A7C9-5E2F-4C0E-8C0A7C00837D}"/>
              </a:ext>
            </a:extLst>
          </p:cNvPr>
          <p:cNvPicPr>
            <a:picLocks noChangeAspect="1"/>
          </p:cNvPicPr>
          <p:nvPr/>
        </p:nvPicPr>
        <p:blipFill>
          <a:blip r:embed="rId2"/>
          <a:stretch>
            <a:fillRect/>
          </a:stretch>
        </p:blipFill>
        <p:spPr>
          <a:xfrm>
            <a:off x="419100" y="3330188"/>
            <a:ext cx="8305800" cy="3339029"/>
          </a:xfrm>
          <a:prstGeom prst="rect">
            <a:avLst/>
          </a:prstGeom>
        </p:spPr>
      </p:pic>
      <p:pic>
        <p:nvPicPr>
          <p:cNvPr id="7" name="Picture 6">
            <a:extLst>
              <a:ext uri="{FF2B5EF4-FFF2-40B4-BE49-F238E27FC236}">
                <a16:creationId xmlns:a16="http://schemas.microsoft.com/office/drawing/2014/main" id="{7AB04E89-EB83-F25F-A54D-ACC8555B2BDE}"/>
              </a:ext>
            </a:extLst>
          </p:cNvPr>
          <p:cNvPicPr>
            <a:picLocks noChangeAspect="1"/>
          </p:cNvPicPr>
          <p:nvPr/>
        </p:nvPicPr>
        <p:blipFill rotWithShape="1">
          <a:blip r:embed="rId3"/>
          <a:srcRect r="2551" b="11173"/>
          <a:stretch/>
        </p:blipFill>
        <p:spPr>
          <a:xfrm>
            <a:off x="457200" y="1295399"/>
            <a:ext cx="8382000" cy="1905001"/>
          </a:xfrm>
          <a:prstGeom prst="rect">
            <a:avLst/>
          </a:prstGeom>
        </p:spPr>
      </p:pic>
    </p:spTree>
    <p:extLst>
      <p:ext uri="{BB962C8B-B14F-4D97-AF65-F5344CB8AC3E}">
        <p14:creationId xmlns:p14="http://schemas.microsoft.com/office/powerpoint/2010/main" val="19087430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5FEF5-BE97-26D6-4DCE-2D18621A81B8}"/>
              </a:ext>
            </a:extLst>
          </p:cNvPr>
          <p:cNvSpPr>
            <a:spLocks noGrp="1"/>
          </p:cNvSpPr>
          <p:nvPr>
            <p:ph type="title"/>
          </p:nvPr>
        </p:nvSpPr>
        <p:spPr/>
        <p:txBody>
          <a:bodyPr/>
          <a:lstStyle/>
          <a:p>
            <a:r>
              <a:rPr lang="en-IN" dirty="0"/>
              <a:t>Composite Strategies</a:t>
            </a:r>
          </a:p>
        </p:txBody>
      </p:sp>
      <p:pic>
        <p:nvPicPr>
          <p:cNvPr id="4" name="Picture 3">
            <a:extLst>
              <a:ext uri="{FF2B5EF4-FFF2-40B4-BE49-F238E27FC236}">
                <a16:creationId xmlns:a16="http://schemas.microsoft.com/office/drawing/2014/main" id="{53EE102C-0692-E99C-3D33-46C5DCE84BBB}"/>
              </a:ext>
            </a:extLst>
          </p:cNvPr>
          <p:cNvPicPr>
            <a:picLocks noChangeAspect="1"/>
          </p:cNvPicPr>
          <p:nvPr/>
        </p:nvPicPr>
        <p:blipFill>
          <a:blip r:embed="rId2"/>
          <a:stretch>
            <a:fillRect/>
          </a:stretch>
        </p:blipFill>
        <p:spPr>
          <a:xfrm>
            <a:off x="228600" y="1752600"/>
            <a:ext cx="8686800" cy="3757381"/>
          </a:xfrm>
          <a:prstGeom prst="rect">
            <a:avLst/>
          </a:prstGeom>
        </p:spPr>
      </p:pic>
    </p:spTree>
    <p:extLst>
      <p:ext uri="{BB962C8B-B14F-4D97-AF65-F5344CB8AC3E}">
        <p14:creationId xmlns:p14="http://schemas.microsoft.com/office/powerpoint/2010/main" val="41382560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5CA35-72F5-CAD7-69ED-E47AEAA89CCB}"/>
              </a:ext>
            </a:extLst>
          </p:cNvPr>
          <p:cNvSpPr>
            <a:spLocks noGrp="1"/>
          </p:cNvSpPr>
          <p:nvPr>
            <p:ph type="title"/>
          </p:nvPr>
        </p:nvSpPr>
        <p:spPr/>
        <p:txBody>
          <a:bodyPr/>
          <a:lstStyle/>
          <a:p>
            <a:r>
              <a:rPr lang="en-IN" dirty="0"/>
              <a:t>Projection Queries</a:t>
            </a:r>
          </a:p>
        </p:txBody>
      </p:sp>
      <p:pic>
        <p:nvPicPr>
          <p:cNvPr id="4" name="Picture 3">
            <a:extLst>
              <a:ext uri="{FF2B5EF4-FFF2-40B4-BE49-F238E27FC236}">
                <a16:creationId xmlns:a16="http://schemas.microsoft.com/office/drawing/2014/main" id="{3DA1C1B6-8DD7-81C0-D2D9-68F06BFB26A5}"/>
              </a:ext>
            </a:extLst>
          </p:cNvPr>
          <p:cNvPicPr>
            <a:picLocks noChangeAspect="1"/>
          </p:cNvPicPr>
          <p:nvPr/>
        </p:nvPicPr>
        <p:blipFill>
          <a:blip r:embed="rId2"/>
          <a:stretch>
            <a:fillRect/>
          </a:stretch>
        </p:blipFill>
        <p:spPr>
          <a:xfrm>
            <a:off x="609600" y="1828800"/>
            <a:ext cx="7848600" cy="3581400"/>
          </a:xfrm>
          <a:prstGeom prst="rect">
            <a:avLst/>
          </a:prstGeom>
        </p:spPr>
      </p:pic>
    </p:spTree>
    <p:extLst>
      <p:ext uri="{BB962C8B-B14F-4D97-AF65-F5344CB8AC3E}">
        <p14:creationId xmlns:p14="http://schemas.microsoft.com/office/powerpoint/2010/main" val="37343125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5CA35-72F5-CAD7-69ED-E47AEAA89CCB}"/>
              </a:ext>
            </a:extLst>
          </p:cNvPr>
          <p:cNvSpPr>
            <a:spLocks noGrp="1"/>
          </p:cNvSpPr>
          <p:nvPr>
            <p:ph type="title"/>
          </p:nvPr>
        </p:nvSpPr>
        <p:spPr/>
        <p:txBody>
          <a:bodyPr/>
          <a:lstStyle/>
          <a:p>
            <a:r>
              <a:rPr lang="en-IN" dirty="0"/>
              <a:t>Projection Queries</a:t>
            </a:r>
          </a:p>
        </p:txBody>
      </p:sp>
      <p:pic>
        <p:nvPicPr>
          <p:cNvPr id="5" name="Picture 4">
            <a:extLst>
              <a:ext uri="{FF2B5EF4-FFF2-40B4-BE49-F238E27FC236}">
                <a16:creationId xmlns:a16="http://schemas.microsoft.com/office/drawing/2014/main" id="{4BA4050D-127B-07D8-A3C1-8F78D19F04B9}"/>
              </a:ext>
            </a:extLst>
          </p:cNvPr>
          <p:cNvPicPr>
            <a:picLocks noChangeAspect="1"/>
          </p:cNvPicPr>
          <p:nvPr/>
        </p:nvPicPr>
        <p:blipFill>
          <a:blip r:embed="rId2"/>
          <a:stretch>
            <a:fillRect/>
          </a:stretch>
        </p:blipFill>
        <p:spPr>
          <a:xfrm>
            <a:off x="469369" y="1447800"/>
            <a:ext cx="8205261" cy="5044751"/>
          </a:xfrm>
          <a:prstGeom prst="rect">
            <a:avLst/>
          </a:prstGeom>
        </p:spPr>
      </p:pic>
    </p:spTree>
    <p:extLst>
      <p:ext uri="{BB962C8B-B14F-4D97-AF65-F5344CB8AC3E}">
        <p14:creationId xmlns:p14="http://schemas.microsoft.com/office/powerpoint/2010/main" val="23337743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5CA35-72F5-CAD7-69ED-E47AEAA89CCB}"/>
              </a:ext>
            </a:extLst>
          </p:cNvPr>
          <p:cNvSpPr>
            <a:spLocks noGrp="1"/>
          </p:cNvSpPr>
          <p:nvPr>
            <p:ph type="title"/>
          </p:nvPr>
        </p:nvSpPr>
        <p:spPr/>
        <p:txBody>
          <a:bodyPr/>
          <a:lstStyle/>
          <a:p>
            <a:r>
              <a:rPr lang="en-IN" dirty="0"/>
              <a:t>Projection Queries</a:t>
            </a:r>
          </a:p>
        </p:txBody>
      </p:sp>
      <p:pic>
        <p:nvPicPr>
          <p:cNvPr id="4" name="Picture 3">
            <a:extLst>
              <a:ext uri="{FF2B5EF4-FFF2-40B4-BE49-F238E27FC236}">
                <a16:creationId xmlns:a16="http://schemas.microsoft.com/office/drawing/2014/main" id="{D33D82CB-F460-C7F0-50B4-A0181EDC1EB5}"/>
              </a:ext>
            </a:extLst>
          </p:cNvPr>
          <p:cNvPicPr>
            <a:picLocks noChangeAspect="1"/>
          </p:cNvPicPr>
          <p:nvPr/>
        </p:nvPicPr>
        <p:blipFill>
          <a:blip r:embed="rId2"/>
          <a:stretch>
            <a:fillRect/>
          </a:stretch>
        </p:blipFill>
        <p:spPr>
          <a:xfrm>
            <a:off x="381000" y="2401244"/>
            <a:ext cx="8285296" cy="2055511"/>
          </a:xfrm>
          <a:prstGeom prst="rect">
            <a:avLst/>
          </a:prstGeom>
        </p:spPr>
      </p:pic>
    </p:spTree>
    <p:extLst>
      <p:ext uri="{BB962C8B-B14F-4D97-AF65-F5344CB8AC3E}">
        <p14:creationId xmlns:p14="http://schemas.microsoft.com/office/powerpoint/2010/main" val="2509560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5CA35-72F5-CAD7-69ED-E47AEAA89CCB}"/>
              </a:ext>
            </a:extLst>
          </p:cNvPr>
          <p:cNvSpPr>
            <a:spLocks noGrp="1"/>
          </p:cNvSpPr>
          <p:nvPr>
            <p:ph type="title"/>
          </p:nvPr>
        </p:nvSpPr>
        <p:spPr/>
        <p:txBody>
          <a:bodyPr/>
          <a:lstStyle/>
          <a:p>
            <a:r>
              <a:rPr lang="en-IN" dirty="0"/>
              <a:t>Interpreted Queries</a:t>
            </a:r>
          </a:p>
        </p:txBody>
      </p:sp>
      <p:pic>
        <p:nvPicPr>
          <p:cNvPr id="4" name="Picture 3">
            <a:extLst>
              <a:ext uri="{FF2B5EF4-FFF2-40B4-BE49-F238E27FC236}">
                <a16:creationId xmlns:a16="http://schemas.microsoft.com/office/drawing/2014/main" id="{A861BC19-BAD9-6290-81B8-257C62C20735}"/>
              </a:ext>
            </a:extLst>
          </p:cNvPr>
          <p:cNvPicPr>
            <a:picLocks noChangeAspect="1"/>
          </p:cNvPicPr>
          <p:nvPr/>
        </p:nvPicPr>
        <p:blipFill>
          <a:blip r:embed="rId2"/>
          <a:stretch>
            <a:fillRect/>
          </a:stretch>
        </p:blipFill>
        <p:spPr>
          <a:xfrm>
            <a:off x="1210396" y="2133600"/>
            <a:ext cx="5473961" cy="2286000"/>
          </a:xfrm>
          <a:prstGeom prst="rect">
            <a:avLst/>
          </a:prstGeom>
        </p:spPr>
      </p:pic>
    </p:spTree>
    <p:extLst>
      <p:ext uri="{BB962C8B-B14F-4D97-AF65-F5344CB8AC3E}">
        <p14:creationId xmlns:p14="http://schemas.microsoft.com/office/powerpoint/2010/main" val="6204033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5CA35-72F5-CAD7-69ED-E47AEAA89CCB}"/>
              </a:ext>
            </a:extLst>
          </p:cNvPr>
          <p:cNvSpPr>
            <a:spLocks noGrp="1"/>
          </p:cNvSpPr>
          <p:nvPr>
            <p:ph type="title"/>
          </p:nvPr>
        </p:nvSpPr>
        <p:spPr/>
        <p:txBody>
          <a:bodyPr/>
          <a:lstStyle/>
          <a:p>
            <a:r>
              <a:rPr lang="en-IN" dirty="0"/>
              <a:t>Interpreted Queries</a:t>
            </a:r>
          </a:p>
        </p:txBody>
      </p:sp>
      <p:pic>
        <p:nvPicPr>
          <p:cNvPr id="5" name="Picture 4">
            <a:extLst>
              <a:ext uri="{FF2B5EF4-FFF2-40B4-BE49-F238E27FC236}">
                <a16:creationId xmlns:a16="http://schemas.microsoft.com/office/drawing/2014/main" id="{B1978110-F404-4A30-70B7-BA8D5FA269C3}"/>
              </a:ext>
            </a:extLst>
          </p:cNvPr>
          <p:cNvPicPr>
            <a:picLocks noChangeAspect="1"/>
          </p:cNvPicPr>
          <p:nvPr/>
        </p:nvPicPr>
        <p:blipFill>
          <a:blip r:embed="rId2"/>
          <a:stretch>
            <a:fillRect/>
          </a:stretch>
        </p:blipFill>
        <p:spPr>
          <a:xfrm>
            <a:off x="461035" y="1295400"/>
            <a:ext cx="8205261" cy="5316278"/>
          </a:xfrm>
          <a:prstGeom prst="rect">
            <a:avLst/>
          </a:prstGeom>
        </p:spPr>
      </p:pic>
    </p:spTree>
    <p:extLst>
      <p:ext uri="{BB962C8B-B14F-4D97-AF65-F5344CB8AC3E}">
        <p14:creationId xmlns:p14="http://schemas.microsoft.com/office/powerpoint/2010/main" val="13569862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5CA35-72F5-CAD7-69ED-E47AEAA89CCB}"/>
              </a:ext>
            </a:extLst>
          </p:cNvPr>
          <p:cNvSpPr>
            <a:spLocks noGrp="1"/>
          </p:cNvSpPr>
          <p:nvPr>
            <p:ph type="title"/>
          </p:nvPr>
        </p:nvSpPr>
        <p:spPr/>
        <p:txBody>
          <a:bodyPr/>
          <a:lstStyle/>
          <a:p>
            <a:r>
              <a:rPr lang="en-IN" dirty="0"/>
              <a:t>Interpreted Queries</a:t>
            </a:r>
          </a:p>
        </p:txBody>
      </p:sp>
      <p:pic>
        <p:nvPicPr>
          <p:cNvPr id="4" name="Picture 3">
            <a:extLst>
              <a:ext uri="{FF2B5EF4-FFF2-40B4-BE49-F238E27FC236}">
                <a16:creationId xmlns:a16="http://schemas.microsoft.com/office/drawing/2014/main" id="{580B7190-DC99-D636-3A45-AD8BCA89778E}"/>
              </a:ext>
            </a:extLst>
          </p:cNvPr>
          <p:cNvPicPr>
            <a:picLocks noChangeAspect="1"/>
          </p:cNvPicPr>
          <p:nvPr/>
        </p:nvPicPr>
        <p:blipFill>
          <a:blip r:embed="rId2"/>
          <a:stretch>
            <a:fillRect/>
          </a:stretch>
        </p:blipFill>
        <p:spPr>
          <a:xfrm>
            <a:off x="412682" y="1371600"/>
            <a:ext cx="8301965" cy="5173816"/>
          </a:xfrm>
          <a:prstGeom prst="rect">
            <a:avLst/>
          </a:prstGeom>
        </p:spPr>
      </p:pic>
    </p:spTree>
    <p:extLst>
      <p:ext uri="{BB962C8B-B14F-4D97-AF65-F5344CB8AC3E}">
        <p14:creationId xmlns:p14="http://schemas.microsoft.com/office/powerpoint/2010/main" val="126686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pPr marL="342900" lvl="1" indent="-342900"/>
            <a:r>
              <a:rPr lang="en-US" sz="2000" dirty="0"/>
              <a:t>Enumerators can be used to read the data in the collection, but they cannot be used to modify the underlying collection</a:t>
            </a:r>
            <a:r>
              <a:rPr lang="en-US" sz="2000" b="1" dirty="0">
                <a:latin typeface="Courier New" pitchFamily="49" charset="0"/>
              </a:rPr>
              <a:t>.</a:t>
            </a:r>
          </a:p>
          <a:p>
            <a:pPr marL="342900" lvl="1" indent="-342900"/>
            <a:r>
              <a:rPr lang="en-US" sz="2000" dirty="0"/>
              <a:t>Also if the underlying collection is changed while enumerating ( by another thread) , the enumerator is invalidated and the next call to </a:t>
            </a:r>
            <a:r>
              <a:rPr lang="en-US" sz="2000" b="1" dirty="0">
                <a:latin typeface="Courier New" pitchFamily="49" charset="0"/>
                <a:ea typeface="+mn-ea"/>
                <a:cs typeface="+mn-cs"/>
              </a:rPr>
              <a:t>MoveNext</a:t>
            </a:r>
            <a:r>
              <a:rPr lang="en-US" sz="2000" dirty="0"/>
              <a:t> or </a:t>
            </a:r>
            <a:r>
              <a:rPr lang="en-US" sz="2000" b="1" dirty="0">
                <a:latin typeface="Courier New" pitchFamily="49" charset="0"/>
                <a:ea typeface="+mn-ea"/>
                <a:cs typeface="+mn-cs"/>
              </a:rPr>
              <a:t>Reset</a:t>
            </a:r>
            <a:r>
              <a:rPr lang="en-US" sz="2000" dirty="0"/>
              <a:t> throws an </a:t>
            </a:r>
            <a:r>
              <a:rPr lang="en-US" sz="2000" b="1" dirty="0">
                <a:latin typeface="Courier New" pitchFamily="49" charset="0"/>
                <a:ea typeface="+mn-ea"/>
                <a:cs typeface="+mn-cs"/>
              </a:rPr>
              <a:t>InvalidOperationException</a:t>
            </a:r>
            <a:r>
              <a:rPr lang="en-US" sz="2000" dirty="0"/>
              <a:t>.</a:t>
            </a:r>
          </a:p>
          <a:p>
            <a:pPr marL="342900" lvl="1" indent="-342900"/>
            <a:r>
              <a:rPr lang="en-US" sz="2000" dirty="0"/>
              <a:t>In other words, enumerating through a collection is not thread-safe.</a:t>
            </a:r>
          </a:p>
          <a:p>
            <a:pPr marL="342900" lvl="1" indent="-342900"/>
            <a:r>
              <a:rPr lang="en-US" sz="2000" dirty="0"/>
              <a:t>Even when a collection is synchronized, other threads can still modify the collection, which causes the enumerator to throw an exception. </a:t>
            </a:r>
          </a:p>
          <a:p>
            <a:pPr marL="342900" lvl="1" indent="-342900"/>
            <a:r>
              <a:rPr lang="en-US" sz="2000" dirty="0"/>
              <a:t>Therefore it is recommended that a lock is obtained for the collection during while enumerating to make it thread-safe.</a:t>
            </a:r>
          </a:p>
          <a:p>
            <a:pPr marL="0" lvl="1" indent="0">
              <a:lnSpc>
                <a:spcPct val="100000"/>
              </a:lnSpc>
              <a:spcBef>
                <a:spcPts val="200"/>
              </a:spcBef>
              <a:buNone/>
            </a:pPr>
            <a:r>
              <a:rPr lang="en-US" sz="2000" b="1" dirty="0">
                <a:latin typeface="Courier New" pitchFamily="49" charset="0"/>
                <a:ea typeface="+mn-ea"/>
                <a:cs typeface="+mn-cs"/>
              </a:rPr>
              <a:t>	lock(</a:t>
            </a:r>
            <a:r>
              <a:rPr lang="en-US" sz="2000" b="1" dirty="0" err="1">
                <a:latin typeface="Courier New" pitchFamily="49" charset="0"/>
                <a:ea typeface="+mn-ea"/>
                <a:cs typeface="+mn-cs"/>
              </a:rPr>
              <a:t>collection.SyncRoot</a:t>
            </a:r>
            <a:r>
              <a:rPr lang="en-US" sz="2000" b="1" dirty="0">
                <a:latin typeface="Courier New" pitchFamily="49" charset="0"/>
                <a:ea typeface="+mn-ea"/>
                <a:cs typeface="+mn-cs"/>
              </a:rPr>
              <a:t>){</a:t>
            </a:r>
          </a:p>
          <a:p>
            <a:pPr marL="0" lvl="1" indent="0">
              <a:lnSpc>
                <a:spcPct val="100000"/>
              </a:lnSpc>
              <a:spcBef>
                <a:spcPts val="200"/>
              </a:spcBef>
              <a:buNone/>
            </a:pPr>
            <a:r>
              <a:rPr lang="en-US" sz="2000" b="1" dirty="0">
                <a:latin typeface="Courier New" pitchFamily="49" charset="0"/>
                <a:ea typeface="+mn-ea"/>
                <a:cs typeface="+mn-cs"/>
              </a:rPr>
              <a:t>    	  </a:t>
            </a:r>
            <a:r>
              <a:rPr lang="en-US" sz="2000" b="1" dirty="0" err="1">
                <a:latin typeface="Courier New" pitchFamily="49" charset="0"/>
                <a:ea typeface="+mn-ea"/>
                <a:cs typeface="+mn-cs"/>
              </a:rPr>
              <a:t>foreach</a:t>
            </a:r>
            <a:r>
              <a:rPr lang="en-US" sz="2000" b="1" dirty="0">
                <a:latin typeface="Courier New" pitchFamily="49" charset="0"/>
                <a:ea typeface="+mn-ea"/>
                <a:cs typeface="+mn-cs"/>
              </a:rPr>
              <a:t>(</a:t>
            </a:r>
            <a:r>
              <a:rPr lang="en-US" sz="2000" b="1" dirty="0" err="1">
                <a:latin typeface="Courier New" pitchFamily="49" charset="0"/>
                <a:ea typeface="+mn-ea"/>
                <a:cs typeface="+mn-cs"/>
              </a:rPr>
              <a:t>var</a:t>
            </a:r>
            <a:r>
              <a:rPr lang="en-US" sz="2000" b="1" dirty="0">
                <a:latin typeface="Courier New" pitchFamily="49" charset="0"/>
                <a:ea typeface="+mn-ea"/>
                <a:cs typeface="+mn-cs"/>
              </a:rPr>
              <a:t> item in collection){</a:t>
            </a:r>
          </a:p>
          <a:p>
            <a:pPr marL="0" lvl="1" indent="0">
              <a:lnSpc>
                <a:spcPct val="100000"/>
              </a:lnSpc>
              <a:spcBef>
                <a:spcPts val="200"/>
              </a:spcBef>
              <a:buNone/>
            </a:pPr>
            <a:r>
              <a:rPr lang="en-US" sz="2000" b="1" dirty="0">
                <a:latin typeface="Courier New" pitchFamily="49" charset="0"/>
                <a:ea typeface="+mn-ea"/>
                <a:cs typeface="+mn-cs"/>
              </a:rPr>
              <a:t>        	// do stuff    }}</a:t>
            </a:r>
            <a:endParaRPr lang="en-US" dirty="0"/>
          </a:p>
        </p:txBody>
      </p:sp>
      <p:sp>
        <p:nvSpPr>
          <p:cNvPr id="2" name="Title 1"/>
          <p:cNvSpPr>
            <a:spLocks noGrp="1"/>
          </p:cNvSpPr>
          <p:nvPr>
            <p:ph type="title"/>
          </p:nvPr>
        </p:nvSpPr>
        <p:spPr/>
        <p:txBody>
          <a:bodyPr/>
          <a:lstStyle/>
          <a:p>
            <a:r>
              <a:rPr lang="en-US" dirty="0"/>
              <a:t>Cautions about Enumerators </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16</a:t>
            </a:fld>
            <a:endParaRPr lang="en-US"/>
          </a:p>
        </p:txBody>
      </p:sp>
    </p:spTree>
    <p:extLst>
      <p:ext uri="{BB962C8B-B14F-4D97-AF65-F5344CB8AC3E}">
        <p14:creationId xmlns:p14="http://schemas.microsoft.com/office/powerpoint/2010/main" val="150565161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7A2B0-463A-AB6E-7679-DF33046D4C82}"/>
              </a:ext>
            </a:extLst>
          </p:cNvPr>
          <p:cNvSpPr>
            <a:spLocks noGrp="1"/>
          </p:cNvSpPr>
          <p:nvPr>
            <p:ph sz="quarter" idx="12"/>
          </p:nvPr>
        </p:nvSpPr>
        <p:spPr>
          <a:xfrm>
            <a:off x="457201" y="1381124"/>
            <a:ext cx="8228012" cy="5172075"/>
          </a:xfrm>
        </p:spPr>
        <p:txBody>
          <a:bodyPr>
            <a:normAutofit fontScale="92500" lnSpcReduction="20000"/>
          </a:bodyPr>
          <a:lstStyle/>
          <a:p>
            <a:r>
              <a:rPr lang="en-US" dirty="0"/>
              <a:t>Threads are the backbone of any software application. </a:t>
            </a:r>
          </a:p>
          <a:p>
            <a:r>
              <a:rPr lang="en-US" dirty="0"/>
              <a:t>In simple terms, a thread is a single sequence of instructions that a process can execute. </a:t>
            </a:r>
          </a:p>
          <a:p>
            <a:r>
              <a:rPr lang="en-US" dirty="0"/>
              <a:t>In C#, the </a:t>
            </a:r>
            <a:r>
              <a:rPr lang="en-US" dirty="0" err="1"/>
              <a:t>System.Threading</a:t>
            </a:r>
            <a:r>
              <a:rPr lang="en-US" dirty="0"/>
              <a:t> namespace offers classes that allow you to manipulate threads. </a:t>
            </a:r>
          </a:p>
          <a:p>
            <a:r>
              <a:rPr lang="en-US" dirty="0"/>
              <a:t>When a C# program starts, it’s a single threaded process by default. </a:t>
            </a:r>
          </a:p>
          <a:p>
            <a:r>
              <a:rPr lang="en-US" dirty="0"/>
              <a:t>This “main” thread is responsible for executing your code line by line, creating what is known as a single threaded application.</a:t>
            </a:r>
          </a:p>
          <a:p>
            <a:r>
              <a:rPr lang="en-US" dirty="0"/>
              <a:t>Threads make it possible to execute several program pieces concurrently, enhancing the program’s efficiency.</a:t>
            </a:r>
          </a:p>
          <a:p>
            <a:r>
              <a:rPr lang="en-US" dirty="0"/>
              <a:t>This brings us to the concept of multithreading.</a:t>
            </a:r>
            <a:endParaRPr lang="en-IN" dirty="0"/>
          </a:p>
        </p:txBody>
      </p:sp>
      <p:sp>
        <p:nvSpPr>
          <p:cNvPr id="2" name="Title 1">
            <a:extLst>
              <a:ext uri="{FF2B5EF4-FFF2-40B4-BE49-F238E27FC236}">
                <a16:creationId xmlns:a16="http://schemas.microsoft.com/office/drawing/2014/main" id="{8BEF428A-85CB-C160-CA4C-00311BA8E491}"/>
              </a:ext>
            </a:extLst>
          </p:cNvPr>
          <p:cNvSpPr>
            <a:spLocks noGrp="1"/>
          </p:cNvSpPr>
          <p:nvPr>
            <p:ph type="title"/>
          </p:nvPr>
        </p:nvSpPr>
        <p:spPr/>
        <p:txBody>
          <a:bodyPr/>
          <a:lstStyle/>
          <a:p>
            <a:r>
              <a:rPr lang="en-IN" dirty="0"/>
              <a:t>Threading</a:t>
            </a:r>
          </a:p>
        </p:txBody>
      </p:sp>
    </p:spTree>
    <p:extLst>
      <p:ext uri="{BB962C8B-B14F-4D97-AF65-F5344CB8AC3E}">
        <p14:creationId xmlns:p14="http://schemas.microsoft.com/office/powerpoint/2010/main" val="74377975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428A-85CB-C160-CA4C-00311BA8E491}"/>
              </a:ext>
            </a:extLst>
          </p:cNvPr>
          <p:cNvSpPr>
            <a:spLocks noGrp="1"/>
          </p:cNvSpPr>
          <p:nvPr>
            <p:ph type="title"/>
          </p:nvPr>
        </p:nvSpPr>
        <p:spPr/>
        <p:txBody>
          <a:bodyPr/>
          <a:lstStyle/>
          <a:p>
            <a:r>
              <a:rPr lang="en-IN" dirty="0"/>
              <a:t>Thread Lifecycle</a:t>
            </a:r>
          </a:p>
        </p:txBody>
      </p:sp>
      <p:pic>
        <p:nvPicPr>
          <p:cNvPr id="1028" name="Picture 4">
            <a:extLst>
              <a:ext uri="{FF2B5EF4-FFF2-40B4-BE49-F238E27FC236}">
                <a16:creationId xmlns:a16="http://schemas.microsoft.com/office/drawing/2014/main" id="{7715F549-55DB-96E9-E31D-EE5B524B43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98" y="1524000"/>
            <a:ext cx="7239000" cy="479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62304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428A-85CB-C160-CA4C-00311BA8E491}"/>
              </a:ext>
            </a:extLst>
          </p:cNvPr>
          <p:cNvSpPr>
            <a:spLocks noGrp="1"/>
          </p:cNvSpPr>
          <p:nvPr>
            <p:ph type="title"/>
          </p:nvPr>
        </p:nvSpPr>
        <p:spPr/>
        <p:txBody>
          <a:bodyPr/>
          <a:lstStyle/>
          <a:p>
            <a:r>
              <a:rPr lang="en-IN" dirty="0"/>
              <a:t>Thread Lifecycle</a:t>
            </a:r>
          </a:p>
        </p:txBody>
      </p:sp>
      <p:pic>
        <p:nvPicPr>
          <p:cNvPr id="1026" name="Picture 2">
            <a:extLst>
              <a:ext uri="{FF2B5EF4-FFF2-40B4-BE49-F238E27FC236}">
                <a16:creationId xmlns:a16="http://schemas.microsoft.com/office/drawing/2014/main" id="{0790A64D-E3E5-40D3-EAA4-DDE1532C7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327" y="1524000"/>
            <a:ext cx="76962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14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DE03E9-C52E-A333-C6E9-D0B561738E81}"/>
              </a:ext>
            </a:extLst>
          </p:cNvPr>
          <p:cNvSpPr>
            <a:spLocks noGrp="1"/>
          </p:cNvSpPr>
          <p:nvPr>
            <p:ph sz="quarter" idx="12"/>
          </p:nvPr>
        </p:nvSpPr>
        <p:spPr/>
        <p:txBody>
          <a:bodyPr/>
          <a:lstStyle/>
          <a:p>
            <a:r>
              <a:rPr lang="en-US" dirty="0"/>
              <a:t>Foreground Threads: These threads are created using the Thread class in C#.</a:t>
            </a:r>
          </a:p>
          <a:p>
            <a:pPr lvl="1"/>
            <a:r>
              <a:rPr lang="en-US" dirty="0"/>
              <a:t>They are the main threads of an application. </a:t>
            </a:r>
          </a:p>
          <a:p>
            <a:pPr lvl="1"/>
            <a:r>
              <a:rPr lang="en-US" dirty="0"/>
              <a:t>They prevent the application from terminating until all foreground threads have completed their tasks. </a:t>
            </a:r>
          </a:p>
          <a:p>
            <a:pPr lvl="1"/>
            <a:r>
              <a:rPr lang="en-US" dirty="0"/>
              <a:t>A foreground thread can be created by calling the </a:t>
            </a:r>
            <a:r>
              <a:rPr lang="en-US" dirty="0" err="1"/>
              <a:t>Thread.Start</a:t>
            </a:r>
            <a:r>
              <a:rPr lang="en-US" dirty="0"/>
              <a:t>() method.</a:t>
            </a:r>
            <a:endParaRPr lang="en-IN" dirty="0"/>
          </a:p>
        </p:txBody>
      </p:sp>
      <p:sp>
        <p:nvSpPr>
          <p:cNvPr id="3" name="Title 2">
            <a:extLst>
              <a:ext uri="{FF2B5EF4-FFF2-40B4-BE49-F238E27FC236}">
                <a16:creationId xmlns:a16="http://schemas.microsoft.com/office/drawing/2014/main" id="{BC119CBA-40B0-2C46-B042-3AE900B99906}"/>
              </a:ext>
            </a:extLst>
          </p:cNvPr>
          <p:cNvSpPr>
            <a:spLocks noGrp="1"/>
          </p:cNvSpPr>
          <p:nvPr>
            <p:ph type="title"/>
          </p:nvPr>
        </p:nvSpPr>
        <p:spPr/>
        <p:txBody>
          <a:bodyPr/>
          <a:lstStyle/>
          <a:p>
            <a:r>
              <a:rPr lang="en-IN" dirty="0"/>
              <a:t>Types of Threads</a:t>
            </a:r>
          </a:p>
        </p:txBody>
      </p:sp>
    </p:spTree>
    <p:extLst>
      <p:ext uri="{BB962C8B-B14F-4D97-AF65-F5344CB8AC3E}">
        <p14:creationId xmlns:p14="http://schemas.microsoft.com/office/powerpoint/2010/main" val="16531686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DE03E9-C52E-A333-C6E9-D0B561738E81}"/>
              </a:ext>
            </a:extLst>
          </p:cNvPr>
          <p:cNvSpPr>
            <a:spLocks noGrp="1"/>
          </p:cNvSpPr>
          <p:nvPr>
            <p:ph sz="quarter" idx="12"/>
          </p:nvPr>
        </p:nvSpPr>
        <p:spPr/>
        <p:txBody>
          <a:bodyPr/>
          <a:lstStyle/>
          <a:p>
            <a:r>
              <a:rPr lang="en-US" dirty="0"/>
              <a:t>Background Threads: These threads are also created using the Thread class in C#, but they are the secondary threads of an application. </a:t>
            </a:r>
          </a:p>
          <a:p>
            <a:r>
              <a:rPr lang="en-US" dirty="0"/>
              <a:t>They do not prevent the application from terminating, even if they are still running. </a:t>
            </a:r>
          </a:p>
          <a:p>
            <a:r>
              <a:rPr lang="en-US" dirty="0"/>
              <a:t>A background thread can be created by calling the </a:t>
            </a:r>
            <a:r>
              <a:rPr lang="en-US" dirty="0" err="1"/>
              <a:t>Thread.Start</a:t>
            </a:r>
            <a:r>
              <a:rPr lang="en-US" dirty="0"/>
              <a:t>() method and then setting the </a:t>
            </a:r>
            <a:r>
              <a:rPr lang="en-US" dirty="0" err="1"/>
              <a:t>IsBackground</a:t>
            </a:r>
            <a:r>
              <a:rPr lang="en-US" dirty="0"/>
              <a:t> property of the thread to true before starting it.</a:t>
            </a:r>
            <a:endParaRPr lang="en-IN" dirty="0"/>
          </a:p>
        </p:txBody>
      </p:sp>
      <p:sp>
        <p:nvSpPr>
          <p:cNvPr id="3" name="Title 2">
            <a:extLst>
              <a:ext uri="{FF2B5EF4-FFF2-40B4-BE49-F238E27FC236}">
                <a16:creationId xmlns:a16="http://schemas.microsoft.com/office/drawing/2014/main" id="{BC119CBA-40B0-2C46-B042-3AE900B99906}"/>
              </a:ext>
            </a:extLst>
          </p:cNvPr>
          <p:cNvSpPr>
            <a:spLocks noGrp="1"/>
          </p:cNvSpPr>
          <p:nvPr>
            <p:ph type="title"/>
          </p:nvPr>
        </p:nvSpPr>
        <p:spPr/>
        <p:txBody>
          <a:bodyPr/>
          <a:lstStyle/>
          <a:p>
            <a:r>
              <a:rPr lang="en-IN" dirty="0"/>
              <a:t>Types of Threads</a:t>
            </a:r>
          </a:p>
        </p:txBody>
      </p:sp>
    </p:spTree>
    <p:extLst>
      <p:ext uri="{BB962C8B-B14F-4D97-AF65-F5344CB8AC3E}">
        <p14:creationId xmlns:p14="http://schemas.microsoft.com/office/powerpoint/2010/main" val="17810654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DE03E9-C52E-A333-C6E9-D0B561738E81}"/>
              </a:ext>
            </a:extLst>
          </p:cNvPr>
          <p:cNvSpPr>
            <a:spLocks noGrp="1"/>
          </p:cNvSpPr>
          <p:nvPr>
            <p:ph sz="quarter" idx="12"/>
          </p:nvPr>
        </p:nvSpPr>
        <p:spPr/>
        <p:txBody>
          <a:bodyPr/>
          <a:lstStyle/>
          <a:p>
            <a:r>
              <a:rPr lang="en-US" dirty="0"/>
              <a:t>When an application starts, it automatically creates a foreground thread, which is the main thread of the application. </a:t>
            </a:r>
          </a:p>
          <a:p>
            <a:r>
              <a:rPr lang="en-US" dirty="0"/>
              <a:t>All the threads are background thread by default.</a:t>
            </a:r>
          </a:p>
          <a:p>
            <a:r>
              <a:rPr lang="en-US" dirty="0"/>
              <a:t>We can change the type of a thread by setting the </a:t>
            </a:r>
            <a:r>
              <a:rPr lang="en-US" dirty="0" err="1"/>
              <a:t>IsBackground</a:t>
            </a:r>
            <a:r>
              <a:rPr lang="en-US" dirty="0"/>
              <a:t> property of the thread.</a:t>
            </a:r>
            <a:endParaRPr lang="en-IN" dirty="0"/>
          </a:p>
        </p:txBody>
      </p:sp>
      <p:sp>
        <p:nvSpPr>
          <p:cNvPr id="3" name="Title 2">
            <a:extLst>
              <a:ext uri="{FF2B5EF4-FFF2-40B4-BE49-F238E27FC236}">
                <a16:creationId xmlns:a16="http://schemas.microsoft.com/office/drawing/2014/main" id="{BC119CBA-40B0-2C46-B042-3AE900B99906}"/>
              </a:ext>
            </a:extLst>
          </p:cNvPr>
          <p:cNvSpPr>
            <a:spLocks noGrp="1"/>
          </p:cNvSpPr>
          <p:nvPr>
            <p:ph type="title"/>
          </p:nvPr>
        </p:nvSpPr>
        <p:spPr/>
        <p:txBody>
          <a:bodyPr/>
          <a:lstStyle/>
          <a:p>
            <a:r>
              <a:rPr lang="en-IN" dirty="0"/>
              <a:t>Types of Threads</a:t>
            </a:r>
          </a:p>
        </p:txBody>
      </p:sp>
    </p:spTree>
    <p:extLst>
      <p:ext uri="{BB962C8B-B14F-4D97-AF65-F5344CB8AC3E}">
        <p14:creationId xmlns:p14="http://schemas.microsoft.com/office/powerpoint/2010/main" val="127694744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DE03E9-C52E-A333-C6E9-D0B561738E81}"/>
              </a:ext>
            </a:extLst>
          </p:cNvPr>
          <p:cNvSpPr>
            <a:spLocks noGrp="1"/>
          </p:cNvSpPr>
          <p:nvPr>
            <p:ph sz="quarter" idx="12"/>
          </p:nvPr>
        </p:nvSpPr>
        <p:spPr/>
        <p:txBody>
          <a:bodyPr/>
          <a:lstStyle/>
          <a:p>
            <a:r>
              <a:rPr lang="en-US" dirty="0"/>
              <a:t>Foreground threads are useful when we need to perform a task that is critical to the operation of the application and must be completed before the application can terminate. </a:t>
            </a:r>
          </a:p>
          <a:p>
            <a:r>
              <a:rPr lang="en-US" dirty="0"/>
              <a:t>For example, a foreground thread might be used to update the user interface or to perform important calculations.</a:t>
            </a:r>
            <a:endParaRPr lang="en-IN" dirty="0"/>
          </a:p>
        </p:txBody>
      </p:sp>
      <p:sp>
        <p:nvSpPr>
          <p:cNvPr id="3" name="Title 2">
            <a:extLst>
              <a:ext uri="{FF2B5EF4-FFF2-40B4-BE49-F238E27FC236}">
                <a16:creationId xmlns:a16="http://schemas.microsoft.com/office/drawing/2014/main" id="{BC119CBA-40B0-2C46-B042-3AE900B99906}"/>
              </a:ext>
            </a:extLst>
          </p:cNvPr>
          <p:cNvSpPr>
            <a:spLocks noGrp="1"/>
          </p:cNvSpPr>
          <p:nvPr>
            <p:ph type="title"/>
          </p:nvPr>
        </p:nvSpPr>
        <p:spPr/>
        <p:txBody>
          <a:bodyPr/>
          <a:lstStyle/>
          <a:p>
            <a:r>
              <a:rPr lang="en-IN" dirty="0"/>
              <a:t>Types of Threads</a:t>
            </a:r>
          </a:p>
        </p:txBody>
      </p:sp>
    </p:spTree>
    <p:extLst>
      <p:ext uri="{BB962C8B-B14F-4D97-AF65-F5344CB8AC3E}">
        <p14:creationId xmlns:p14="http://schemas.microsoft.com/office/powerpoint/2010/main" val="26404503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DE03E9-C52E-A333-C6E9-D0B561738E81}"/>
              </a:ext>
            </a:extLst>
          </p:cNvPr>
          <p:cNvSpPr>
            <a:spLocks noGrp="1"/>
          </p:cNvSpPr>
          <p:nvPr>
            <p:ph sz="quarter" idx="12"/>
          </p:nvPr>
        </p:nvSpPr>
        <p:spPr/>
        <p:txBody>
          <a:bodyPr/>
          <a:lstStyle/>
          <a:p>
            <a:r>
              <a:rPr lang="en-US" dirty="0"/>
              <a:t>Background threads are useful when you need to perform a task that is not critical to the operation of the application and can be terminated if the application needs to shut down.</a:t>
            </a:r>
          </a:p>
          <a:p>
            <a:r>
              <a:rPr lang="en-US" dirty="0"/>
              <a:t>For example, a background thread might be used to download a large file or to perform periodic updates to a database.</a:t>
            </a:r>
            <a:endParaRPr lang="en-IN" dirty="0"/>
          </a:p>
        </p:txBody>
      </p:sp>
      <p:sp>
        <p:nvSpPr>
          <p:cNvPr id="3" name="Title 2">
            <a:extLst>
              <a:ext uri="{FF2B5EF4-FFF2-40B4-BE49-F238E27FC236}">
                <a16:creationId xmlns:a16="http://schemas.microsoft.com/office/drawing/2014/main" id="{BC119CBA-40B0-2C46-B042-3AE900B99906}"/>
              </a:ext>
            </a:extLst>
          </p:cNvPr>
          <p:cNvSpPr>
            <a:spLocks noGrp="1"/>
          </p:cNvSpPr>
          <p:nvPr>
            <p:ph type="title"/>
          </p:nvPr>
        </p:nvSpPr>
        <p:spPr/>
        <p:txBody>
          <a:bodyPr/>
          <a:lstStyle/>
          <a:p>
            <a:r>
              <a:rPr lang="en-IN" dirty="0"/>
              <a:t>Types of Threads</a:t>
            </a:r>
          </a:p>
        </p:txBody>
      </p:sp>
    </p:spTree>
    <p:extLst>
      <p:ext uri="{BB962C8B-B14F-4D97-AF65-F5344CB8AC3E}">
        <p14:creationId xmlns:p14="http://schemas.microsoft.com/office/powerpoint/2010/main" val="2047757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7C38DE-DB2D-3578-0799-65740E29DB93}"/>
              </a:ext>
            </a:extLst>
          </p:cNvPr>
          <p:cNvSpPr>
            <a:spLocks noGrp="1"/>
          </p:cNvSpPr>
          <p:nvPr>
            <p:ph type="title"/>
          </p:nvPr>
        </p:nvSpPr>
        <p:spPr/>
        <p:txBody>
          <a:bodyPr/>
          <a:lstStyle/>
          <a:p>
            <a:r>
              <a:rPr lang="en-IN" dirty="0"/>
              <a:t>Thread Properties</a:t>
            </a:r>
          </a:p>
        </p:txBody>
      </p:sp>
      <p:pic>
        <p:nvPicPr>
          <p:cNvPr id="5" name="Picture 4">
            <a:extLst>
              <a:ext uri="{FF2B5EF4-FFF2-40B4-BE49-F238E27FC236}">
                <a16:creationId xmlns:a16="http://schemas.microsoft.com/office/drawing/2014/main" id="{8ADADA83-9FB8-6520-E2AE-D2CF17D1F3EC}"/>
              </a:ext>
            </a:extLst>
          </p:cNvPr>
          <p:cNvPicPr>
            <a:picLocks noChangeAspect="1"/>
          </p:cNvPicPr>
          <p:nvPr/>
        </p:nvPicPr>
        <p:blipFill>
          <a:blip r:embed="rId2"/>
          <a:stretch>
            <a:fillRect/>
          </a:stretch>
        </p:blipFill>
        <p:spPr>
          <a:xfrm>
            <a:off x="381000" y="1391816"/>
            <a:ext cx="8534400" cy="4838413"/>
          </a:xfrm>
          <a:prstGeom prst="rect">
            <a:avLst/>
          </a:prstGeom>
        </p:spPr>
      </p:pic>
    </p:spTree>
    <p:extLst>
      <p:ext uri="{BB962C8B-B14F-4D97-AF65-F5344CB8AC3E}">
        <p14:creationId xmlns:p14="http://schemas.microsoft.com/office/powerpoint/2010/main" val="13389112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A28FD-316D-E5FD-47E8-6F0AB0A54AD8}"/>
              </a:ext>
            </a:extLst>
          </p:cNvPr>
          <p:cNvSpPr>
            <a:spLocks noGrp="1"/>
          </p:cNvSpPr>
          <p:nvPr>
            <p:ph type="title"/>
          </p:nvPr>
        </p:nvSpPr>
        <p:spPr/>
        <p:txBody>
          <a:bodyPr/>
          <a:lstStyle/>
          <a:p>
            <a:r>
              <a:rPr lang="en-IN" dirty="0"/>
              <a:t>How to create Thread</a:t>
            </a:r>
          </a:p>
        </p:txBody>
      </p:sp>
      <p:pic>
        <p:nvPicPr>
          <p:cNvPr id="7" name="Picture 6">
            <a:extLst>
              <a:ext uri="{FF2B5EF4-FFF2-40B4-BE49-F238E27FC236}">
                <a16:creationId xmlns:a16="http://schemas.microsoft.com/office/drawing/2014/main" id="{64AA1496-87AD-0518-97A1-19C818756D07}"/>
              </a:ext>
            </a:extLst>
          </p:cNvPr>
          <p:cNvPicPr>
            <a:picLocks noChangeAspect="1"/>
          </p:cNvPicPr>
          <p:nvPr/>
        </p:nvPicPr>
        <p:blipFill>
          <a:blip r:embed="rId2"/>
          <a:stretch>
            <a:fillRect/>
          </a:stretch>
        </p:blipFill>
        <p:spPr>
          <a:xfrm>
            <a:off x="914400" y="1447800"/>
            <a:ext cx="6858000" cy="4808838"/>
          </a:xfrm>
          <a:prstGeom prst="rect">
            <a:avLst/>
          </a:prstGeom>
        </p:spPr>
      </p:pic>
    </p:spTree>
    <p:extLst>
      <p:ext uri="{BB962C8B-B14F-4D97-AF65-F5344CB8AC3E}">
        <p14:creationId xmlns:p14="http://schemas.microsoft.com/office/powerpoint/2010/main" val="2075293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dirty="0"/>
              <a:t>We are going to look at the following collection classes</a:t>
            </a:r>
          </a:p>
          <a:p>
            <a:pPr lvl="1"/>
            <a:r>
              <a:rPr lang="en-IN" sz="2000" dirty="0">
                <a:ea typeface="+mn-ea"/>
                <a:cs typeface="+mn-cs"/>
              </a:rPr>
              <a:t>Classes directly inheriting from </a:t>
            </a:r>
            <a:r>
              <a:rPr lang="en-IN" sz="2000" dirty="0">
                <a:solidFill>
                  <a:schemeClr val="bg1">
                    <a:lumMod val="50000"/>
                  </a:schemeClr>
                </a:solidFill>
                <a:latin typeface="Courier New" pitchFamily="49" charset="0"/>
              </a:rPr>
              <a:t> </a:t>
            </a:r>
            <a:r>
              <a:rPr lang="en-IN" sz="2000" b="1" dirty="0" err="1">
                <a:solidFill>
                  <a:schemeClr val="bg1">
                    <a:lumMod val="50000"/>
                  </a:schemeClr>
                </a:solidFill>
                <a:latin typeface="Courier New" pitchFamily="49" charset="0"/>
              </a:rPr>
              <a:t>ICollection</a:t>
            </a:r>
            <a:r>
              <a:rPr lang="en-IN" sz="2000" b="1" dirty="0">
                <a:solidFill>
                  <a:schemeClr val="bg1">
                    <a:lumMod val="50000"/>
                  </a:schemeClr>
                </a:solidFill>
                <a:latin typeface="Courier New" pitchFamily="49" charset="0"/>
              </a:rPr>
              <a:t> </a:t>
            </a:r>
          </a:p>
          <a:p>
            <a:pPr lvl="2"/>
            <a:r>
              <a:rPr lang="en-IN" sz="2000" b="1" dirty="0" err="1">
                <a:solidFill>
                  <a:schemeClr val="bg1">
                    <a:lumMod val="50000"/>
                  </a:schemeClr>
                </a:solidFill>
                <a:latin typeface="Courier New" pitchFamily="49" charset="0"/>
              </a:rPr>
              <a:t>BitArray</a:t>
            </a:r>
            <a:r>
              <a:rPr lang="en-IN" sz="2000" b="1" dirty="0">
                <a:solidFill>
                  <a:schemeClr val="bg1">
                    <a:lumMod val="50000"/>
                  </a:schemeClr>
                </a:solidFill>
                <a:latin typeface="Courier New" pitchFamily="49" charset="0"/>
              </a:rPr>
              <a:t>  </a:t>
            </a:r>
          </a:p>
          <a:p>
            <a:pPr lvl="2"/>
            <a:r>
              <a:rPr lang="en-IN" sz="2000" b="1" dirty="0">
                <a:solidFill>
                  <a:schemeClr val="bg1">
                    <a:lumMod val="50000"/>
                  </a:schemeClr>
                </a:solidFill>
                <a:latin typeface="Courier New" pitchFamily="49" charset="0"/>
              </a:rPr>
              <a:t>Stack </a:t>
            </a:r>
          </a:p>
          <a:p>
            <a:pPr lvl="2"/>
            <a:r>
              <a:rPr lang="en-IN" sz="2000" b="1" dirty="0">
                <a:solidFill>
                  <a:schemeClr val="bg1">
                    <a:lumMod val="50000"/>
                  </a:schemeClr>
                </a:solidFill>
                <a:latin typeface="Courier New" pitchFamily="49" charset="0"/>
              </a:rPr>
              <a:t>Queue</a:t>
            </a:r>
          </a:p>
          <a:p>
            <a:pPr lvl="1"/>
            <a:r>
              <a:rPr lang="en-IN" sz="2000" dirty="0"/>
              <a:t>Classes directly inheriting from </a:t>
            </a:r>
            <a:r>
              <a:rPr lang="en-US" sz="2000" b="1" dirty="0" err="1">
                <a:solidFill>
                  <a:schemeClr val="bg1">
                    <a:lumMod val="50000"/>
                  </a:schemeClr>
                </a:solidFill>
                <a:latin typeface="Courier New" pitchFamily="49" charset="0"/>
              </a:rPr>
              <a:t>IList</a:t>
            </a:r>
            <a:endParaRPr lang="en-US" sz="2000" b="1" dirty="0">
              <a:solidFill>
                <a:schemeClr val="bg1">
                  <a:lumMod val="50000"/>
                </a:schemeClr>
              </a:solidFill>
              <a:latin typeface="Courier New" pitchFamily="49" charset="0"/>
            </a:endParaRPr>
          </a:p>
          <a:p>
            <a:pPr lvl="2"/>
            <a:r>
              <a:rPr lang="en-US" sz="2000" b="1" dirty="0" err="1">
                <a:solidFill>
                  <a:schemeClr val="bg1">
                    <a:lumMod val="50000"/>
                  </a:schemeClr>
                </a:solidFill>
                <a:latin typeface="Courier New" pitchFamily="49" charset="0"/>
              </a:rPr>
              <a:t>ArrayList</a:t>
            </a:r>
            <a:r>
              <a:rPr lang="en-US" sz="2000" dirty="0">
                <a:solidFill>
                  <a:schemeClr val="bg1">
                    <a:lumMod val="50000"/>
                  </a:schemeClr>
                </a:solidFill>
              </a:rPr>
              <a:t> </a:t>
            </a:r>
            <a:endParaRPr lang="en-IN" sz="2000" dirty="0">
              <a:solidFill>
                <a:schemeClr val="bg1">
                  <a:lumMod val="50000"/>
                </a:schemeClr>
              </a:solidFill>
              <a:latin typeface="Courier New" pitchFamily="49" charset="0"/>
            </a:endParaRPr>
          </a:p>
          <a:p>
            <a:pPr lvl="1"/>
            <a:r>
              <a:rPr lang="en-IN" sz="2000" dirty="0"/>
              <a:t>Classes directly inheriting from </a:t>
            </a:r>
            <a:r>
              <a:rPr lang="en-US" sz="2000" b="1" dirty="0" err="1">
                <a:solidFill>
                  <a:schemeClr val="bg1">
                    <a:lumMod val="50000"/>
                  </a:schemeClr>
                </a:solidFill>
                <a:latin typeface="Courier New" pitchFamily="49" charset="0"/>
              </a:rPr>
              <a:t>IDictionary</a:t>
            </a:r>
            <a:r>
              <a:rPr lang="en-US" sz="2000" dirty="0">
                <a:solidFill>
                  <a:schemeClr val="bg1">
                    <a:lumMod val="50000"/>
                  </a:schemeClr>
                </a:solidFill>
              </a:rPr>
              <a:t> </a:t>
            </a:r>
          </a:p>
          <a:p>
            <a:pPr lvl="2"/>
            <a:r>
              <a:rPr lang="en-IN" sz="2000" b="1" dirty="0" err="1">
                <a:solidFill>
                  <a:schemeClr val="bg1">
                    <a:lumMod val="50000"/>
                  </a:schemeClr>
                </a:solidFill>
                <a:latin typeface="Courier New" pitchFamily="49" charset="0"/>
              </a:rPr>
              <a:t>Hashtable</a:t>
            </a:r>
            <a:endParaRPr lang="en-IN" sz="2000" b="1" dirty="0">
              <a:solidFill>
                <a:schemeClr val="bg1">
                  <a:lumMod val="50000"/>
                </a:schemeClr>
              </a:solidFill>
              <a:latin typeface="Courier New" pitchFamily="49" charset="0"/>
            </a:endParaRPr>
          </a:p>
          <a:p>
            <a:pPr lvl="2"/>
            <a:r>
              <a:rPr lang="en-IN" sz="2000" b="1" dirty="0" err="1">
                <a:solidFill>
                  <a:schemeClr val="bg1">
                    <a:lumMod val="50000"/>
                  </a:schemeClr>
                </a:solidFill>
                <a:latin typeface="Courier New" pitchFamily="49" charset="0"/>
              </a:rPr>
              <a:t>SortedList</a:t>
            </a:r>
            <a:endParaRPr lang="en-IN" sz="2000" b="1" dirty="0">
              <a:solidFill>
                <a:schemeClr val="bg1">
                  <a:lumMod val="50000"/>
                </a:schemeClr>
              </a:solidFill>
              <a:latin typeface="Courier New" pitchFamily="49" charset="0"/>
            </a:endParaRPr>
          </a:p>
          <a:p>
            <a:pPr lvl="1"/>
            <a:endParaRPr lang="en-IN" dirty="0">
              <a:latin typeface="Courier New" pitchFamily="49" charset="0"/>
            </a:endParaRPr>
          </a:p>
          <a:p>
            <a:endParaRPr lang="en-US" dirty="0"/>
          </a:p>
        </p:txBody>
      </p:sp>
      <p:sp>
        <p:nvSpPr>
          <p:cNvPr id="2" name="Title 1"/>
          <p:cNvSpPr>
            <a:spLocks noGrp="1"/>
          </p:cNvSpPr>
          <p:nvPr>
            <p:ph type="title"/>
          </p:nvPr>
        </p:nvSpPr>
        <p:spPr/>
        <p:txBody>
          <a:bodyPr/>
          <a:lstStyle/>
          <a:p>
            <a:r>
              <a:rPr lang="en-US" dirty="0"/>
              <a:t>List of collection classes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17</a:t>
            </a:fld>
            <a:endParaRPr lang="en-US"/>
          </a:p>
        </p:txBody>
      </p:sp>
    </p:spTree>
    <p:extLst>
      <p:ext uri="{BB962C8B-B14F-4D97-AF65-F5344CB8AC3E}">
        <p14:creationId xmlns:p14="http://schemas.microsoft.com/office/powerpoint/2010/main" val="40702396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A28FD-316D-E5FD-47E8-6F0AB0A54AD8}"/>
              </a:ext>
            </a:extLst>
          </p:cNvPr>
          <p:cNvSpPr>
            <a:spLocks noGrp="1"/>
          </p:cNvSpPr>
          <p:nvPr>
            <p:ph type="title"/>
          </p:nvPr>
        </p:nvSpPr>
        <p:spPr/>
        <p:txBody>
          <a:bodyPr/>
          <a:lstStyle/>
          <a:p>
            <a:r>
              <a:rPr lang="en-IN" dirty="0"/>
              <a:t>Thread Lifecycle</a:t>
            </a:r>
          </a:p>
        </p:txBody>
      </p:sp>
      <p:pic>
        <p:nvPicPr>
          <p:cNvPr id="6" name="Picture 5">
            <a:extLst>
              <a:ext uri="{FF2B5EF4-FFF2-40B4-BE49-F238E27FC236}">
                <a16:creationId xmlns:a16="http://schemas.microsoft.com/office/drawing/2014/main" id="{D2C91630-7BFC-9E4D-1C89-109EE6D4B815}"/>
              </a:ext>
            </a:extLst>
          </p:cNvPr>
          <p:cNvPicPr>
            <a:picLocks noChangeAspect="1"/>
          </p:cNvPicPr>
          <p:nvPr/>
        </p:nvPicPr>
        <p:blipFill>
          <a:blip r:embed="rId2"/>
          <a:stretch>
            <a:fillRect/>
          </a:stretch>
        </p:blipFill>
        <p:spPr>
          <a:xfrm>
            <a:off x="990600" y="1447800"/>
            <a:ext cx="6649378" cy="5087678"/>
          </a:xfrm>
          <a:prstGeom prst="rect">
            <a:avLst/>
          </a:prstGeom>
        </p:spPr>
      </p:pic>
    </p:spTree>
    <p:extLst>
      <p:ext uri="{BB962C8B-B14F-4D97-AF65-F5344CB8AC3E}">
        <p14:creationId xmlns:p14="http://schemas.microsoft.com/office/powerpoint/2010/main" val="13357343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8351C16-FDBC-E0C8-2DDD-A60182122299}"/>
              </a:ext>
            </a:extLst>
          </p:cNvPr>
          <p:cNvSpPr>
            <a:spLocks noGrp="1"/>
          </p:cNvSpPr>
          <p:nvPr>
            <p:ph sz="quarter" idx="12"/>
          </p:nvPr>
        </p:nvSpPr>
        <p:spPr>
          <a:xfrm>
            <a:off x="457201" y="1381124"/>
            <a:ext cx="8228012" cy="4943475"/>
          </a:xfrm>
        </p:spPr>
        <p:txBody>
          <a:bodyPr>
            <a:normAutofit/>
          </a:bodyPr>
          <a:lstStyle/>
          <a:p>
            <a:r>
              <a:rPr lang="en-US" dirty="0"/>
              <a:t>In c#, multithreading means executing multiple threads simultaneously to perform multiple tasks at a time.</a:t>
            </a:r>
          </a:p>
          <a:p>
            <a:r>
              <a:rPr lang="en-US" dirty="0"/>
              <a:t>The perfect example of multithreading is the operating system. </a:t>
            </a:r>
          </a:p>
          <a:p>
            <a:r>
              <a:rPr lang="en-US" dirty="0"/>
              <a:t>For example, in the windows operating system, we can open multiple applications like excel, word, notepad, browser, etc., to perform multiple tasks simultaneously. </a:t>
            </a:r>
          </a:p>
          <a:p>
            <a:r>
              <a:rPr lang="en-US" dirty="0"/>
              <a:t>In an operating system, each application process will be taken care by separate threads.</a:t>
            </a:r>
            <a:endParaRPr lang="en-IN" dirty="0"/>
          </a:p>
        </p:txBody>
      </p:sp>
      <p:sp>
        <p:nvSpPr>
          <p:cNvPr id="4" name="Title 3">
            <a:extLst>
              <a:ext uri="{FF2B5EF4-FFF2-40B4-BE49-F238E27FC236}">
                <a16:creationId xmlns:a16="http://schemas.microsoft.com/office/drawing/2014/main" id="{31770F8C-B816-0E8D-400F-1DB89528AEA4}"/>
              </a:ext>
            </a:extLst>
          </p:cNvPr>
          <p:cNvSpPr>
            <a:spLocks noGrp="1"/>
          </p:cNvSpPr>
          <p:nvPr>
            <p:ph type="title"/>
          </p:nvPr>
        </p:nvSpPr>
        <p:spPr/>
        <p:txBody>
          <a:bodyPr/>
          <a:lstStyle/>
          <a:p>
            <a:r>
              <a:rPr lang="en-IN" dirty="0"/>
              <a:t>Multithreading</a:t>
            </a:r>
          </a:p>
        </p:txBody>
      </p:sp>
    </p:spTree>
    <p:extLst>
      <p:ext uri="{BB962C8B-B14F-4D97-AF65-F5344CB8AC3E}">
        <p14:creationId xmlns:p14="http://schemas.microsoft.com/office/powerpoint/2010/main" val="21517736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770F8C-B816-0E8D-400F-1DB89528AEA4}"/>
              </a:ext>
            </a:extLst>
          </p:cNvPr>
          <p:cNvSpPr>
            <a:spLocks noGrp="1"/>
          </p:cNvSpPr>
          <p:nvPr>
            <p:ph type="title"/>
          </p:nvPr>
        </p:nvSpPr>
        <p:spPr/>
        <p:txBody>
          <a:bodyPr/>
          <a:lstStyle/>
          <a:p>
            <a:r>
              <a:rPr lang="en-IN" dirty="0"/>
              <a:t>Multi Threading</a:t>
            </a:r>
          </a:p>
        </p:txBody>
      </p:sp>
      <p:pic>
        <p:nvPicPr>
          <p:cNvPr id="3" name="Picture 2">
            <a:extLst>
              <a:ext uri="{FF2B5EF4-FFF2-40B4-BE49-F238E27FC236}">
                <a16:creationId xmlns:a16="http://schemas.microsoft.com/office/drawing/2014/main" id="{E5DB6108-6690-6A68-7095-B166C0A2C9E2}"/>
              </a:ext>
            </a:extLst>
          </p:cNvPr>
          <p:cNvPicPr>
            <a:picLocks noChangeAspect="1"/>
          </p:cNvPicPr>
          <p:nvPr/>
        </p:nvPicPr>
        <p:blipFill>
          <a:blip r:embed="rId2"/>
          <a:stretch>
            <a:fillRect/>
          </a:stretch>
        </p:blipFill>
        <p:spPr>
          <a:xfrm>
            <a:off x="685800" y="1314288"/>
            <a:ext cx="7158965" cy="5373590"/>
          </a:xfrm>
          <a:prstGeom prst="rect">
            <a:avLst/>
          </a:prstGeom>
        </p:spPr>
      </p:pic>
    </p:spTree>
    <p:extLst>
      <p:ext uri="{BB962C8B-B14F-4D97-AF65-F5344CB8AC3E}">
        <p14:creationId xmlns:p14="http://schemas.microsoft.com/office/powerpoint/2010/main" val="185194131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CD7A0C-B931-F6B2-C064-8ACBD951A9B3}"/>
              </a:ext>
            </a:extLst>
          </p:cNvPr>
          <p:cNvSpPr>
            <a:spLocks noGrp="1"/>
          </p:cNvSpPr>
          <p:nvPr>
            <p:ph sz="quarter" idx="12"/>
          </p:nvPr>
        </p:nvSpPr>
        <p:spPr>
          <a:xfrm>
            <a:off x="457201" y="1381124"/>
            <a:ext cx="8228012" cy="5095875"/>
          </a:xfrm>
        </p:spPr>
        <p:txBody>
          <a:bodyPr>
            <a:normAutofit lnSpcReduction="10000"/>
          </a:bodyPr>
          <a:lstStyle/>
          <a:p>
            <a:r>
              <a:rPr lang="en-US" dirty="0"/>
              <a:t>In C#, we can create and run multiple threads simultaneously to perform different tasks concurrently.</a:t>
            </a:r>
          </a:p>
          <a:p>
            <a:r>
              <a:rPr lang="en-US" dirty="0"/>
              <a:t>Sometimes, it is necessary to wait for one thread to complete before starting another thread or wait for all threads to complete before proceeding further. </a:t>
            </a:r>
          </a:p>
          <a:p>
            <a:r>
              <a:rPr lang="en-US" dirty="0"/>
              <a:t>To achieve this, we can use the following methods to join threads in C#:</a:t>
            </a:r>
          </a:p>
          <a:p>
            <a:r>
              <a:rPr lang="en-US" dirty="0" err="1"/>
              <a:t>Thread.Join</a:t>
            </a:r>
            <a:r>
              <a:rPr lang="en-US" dirty="0"/>
              <a:t>(): The Join method of the Thread class waits for the thread to complete its execution before continuing with the execution of the calling thread. </a:t>
            </a:r>
          </a:p>
          <a:p>
            <a:r>
              <a:rPr lang="en-US" dirty="0"/>
              <a:t>This method blocks the calling thread until the target thread has completed its execution.</a:t>
            </a:r>
            <a:endParaRPr lang="en-IN" dirty="0"/>
          </a:p>
        </p:txBody>
      </p:sp>
      <p:sp>
        <p:nvSpPr>
          <p:cNvPr id="4" name="Title 3">
            <a:extLst>
              <a:ext uri="{FF2B5EF4-FFF2-40B4-BE49-F238E27FC236}">
                <a16:creationId xmlns:a16="http://schemas.microsoft.com/office/drawing/2014/main" id="{31770F8C-B816-0E8D-400F-1DB89528AEA4}"/>
              </a:ext>
            </a:extLst>
          </p:cNvPr>
          <p:cNvSpPr>
            <a:spLocks noGrp="1"/>
          </p:cNvSpPr>
          <p:nvPr>
            <p:ph type="title"/>
          </p:nvPr>
        </p:nvSpPr>
        <p:spPr/>
        <p:txBody>
          <a:bodyPr/>
          <a:lstStyle/>
          <a:p>
            <a:r>
              <a:rPr lang="en-IN" dirty="0"/>
              <a:t>Joining Threads in C#</a:t>
            </a:r>
          </a:p>
        </p:txBody>
      </p:sp>
    </p:spTree>
    <p:extLst>
      <p:ext uri="{BB962C8B-B14F-4D97-AF65-F5344CB8AC3E}">
        <p14:creationId xmlns:p14="http://schemas.microsoft.com/office/powerpoint/2010/main" val="15151859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770F8C-B816-0E8D-400F-1DB89528AEA4}"/>
              </a:ext>
            </a:extLst>
          </p:cNvPr>
          <p:cNvSpPr>
            <a:spLocks noGrp="1"/>
          </p:cNvSpPr>
          <p:nvPr>
            <p:ph type="title"/>
          </p:nvPr>
        </p:nvSpPr>
        <p:spPr/>
        <p:txBody>
          <a:bodyPr/>
          <a:lstStyle/>
          <a:p>
            <a:r>
              <a:rPr lang="en-IN" dirty="0"/>
              <a:t>Joining Threads in C#</a:t>
            </a:r>
          </a:p>
        </p:txBody>
      </p:sp>
      <p:pic>
        <p:nvPicPr>
          <p:cNvPr id="7" name="Picture 6">
            <a:extLst>
              <a:ext uri="{FF2B5EF4-FFF2-40B4-BE49-F238E27FC236}">
                <a16:creationId xmlns:a16="http://schemas.microsoft.com/office/drawing/2014/main" id="{BC0E995F-5A54-E8ED-C3D2-AC4FAA74E804}"/>
              </a:ext>
            </a:extLst>
          </p:cNvPr>
          <p:cNvPicPr>
            <a:picLocks noChangeAspect="1"/>
          </p:cNvPicPr>
          <p:nvPr/>
        </p:nvPicPr>
        <p:blipFill>
          <a:blip r:embed="rId2"/>
          <a:stretch>
            <a:fillRect/>
          </a:stretch>
        </p:blipFill>
        <p:spPr>
          <a:xfrm>
            <a:off x="761999" y="2209800"/>
            <a:ext cx="7901763" cy="3733800"/>
          </a:xfrm>
          <a:prstGeom prst="rect">
            <a:avLst/>
          </a:prstGeom>
        </p:spPr>
      </p:pic>
    </p:spTree>
    <p:extLst>
      <p:ext uri="{BB962C8B-B14F-4D97-AF65-F5344CB8AC3E}">
        <p14:creationId xmlns:p14="http://schemas.microsoft.com/office/powerpoint/2010/main" val="323521153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68A886-5002-BC78-65CD-1557FD2417F6}"/>
              </a:ext>
            </a:extLst>
          </p:cNvPr>
          <p:cNvSpPr>
            <a:spLocks noGrp="1"/>
          </p:cNvSpPr>
          <p:nvPr>
            <p:ph sz="quarter" idx="12"/>
          </p:nvPr>
        </p:nvSpPr>
        <p:spPr>
          <a:xfrm>
            <a:off x="457201" y="1381125"/>
            <a:ext cx="8228012" cy="981075"/>
          </a:xfrm>
        </p:spPr>
        <p:txBody>
          <a:bodyPr/>
          <a:lstStyle/>
          <a:p>
            <a:r>
              <a:rPr lang="en-US" dirty="0"/>
              <a:t>In c#, the sleep method is useful to suspend or pause the current thread execution for a specified time.</a:t>
            </a:r>
            <a:endParaRPr lang="en-IN" dirty="0"/>
          </a:p>
        </p:txBody>
      </p:sp>
      <p:sp>
        <p:nvSpPr>
          <p:cNvPr id="3" name="Title 2">
            <a:extLst>
              <a:ext uri="{FF2B5EF4-FFF2-40B4-BE49-F238E27FC236}">
                <a16:creationId xmlns:a16="http://schemas.microsoft.com/office/drawing/2014/main" id="{DA960F87-A5EC-2708-9F9C-EEFB63D12DC3}"/>
              </a:ext>
            </a:extLst>
          </p:cNvPr>
          <p:cNvSpPr>
            <a:spLocks noGrp="1"/>
          </p:cNvSpPr>
          <p:nvPr>
            <p:ph type="title"/>
          </p:nvPr>
        </p:nvSpPr>
        <p:spPr/>
        <p:txBody>
          <a:bodyPr/>
          <a:lstStyle/>
          <a:p>
            <a:r>
              <a:rPr lang="en-IN" dirty="0"/>
              <a:t>Sleep</a:t>
            </a:r>
          </a:p>
        </p:txBody>
      </p:sp>
      <p:pic>
        <p:nvPicPr>
          <p:cNvPr id="5" name="Picture 4">
            <a:extLst>
              <a:ext uri="{FF2B5EF4-FFF2-40B4-BE49-F238E27FC236}">
                <a16:creationId xmlns:a16="http://schemas.microsoft.com/office/drawing/2014/main" id="{1BD530F5-F69F-CFF0-FCD7-E6A5F202E7F1}"/>
              </a:ext>
            </a:extLst>
          </p:cNvPr>
          <p:cNvPicPr>
            <a:picLocks noChangeAspect="1"/>
          </p:cNvPicPr>
          <p:nvPr/>
        </p:nvPicPr>
        <p:blipFill>
          <a:blip r:embed="rId2"/>
          <a:stretch>
            <a:fillRect/>
          </a:stretch>
        </p:blipFill>
        <p:spPr>
          <a:xfrm>
            <a:off x="990600" y="2667000"/>
            <a:ext cx="7932718" cy="3657600"/>
          </a:xfrm>
          <a:prstGeom prst="rect">
            <a:avLst/>
          </a:prstGeom>
        </p:spPr>
      </p:pic>
    </p:spTree>
    <p:extLst>
      <p:ext uri="{BB962C8B-B14F-4D97-AF65-F5344CB8AC3E}">
        <p14:creationId xmlns:p14="http://schemas.microsoft.com/office/powerpoint/2010/main" val="22501758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567E7D-48AE-D3C7-B2DA-5EDBF1991E95}"/>
              </a:ext>
            </a:extLst>
          </p:cNvPr>
          <p:cNvSpPr>
            <a:spLocks noGrp="1"/>
          </p:cNvSpPr>
          <p:nvPr>
            <p:ph sz="quarter" idx="12"/>
          </p:nvPr>
        </p:nvSpPr>
        <p:spPr/>
        <p:txBody>
          <a:bodyPr/>
          <a:lstStyle/>
          <a:p>
            <a:r>
              <a:rPr lang="en-US" dirty="0"/>
              <a:t>Synchronization is the act of coordinating concurrent actions for a predictable outcome. </a:t>
            </a:r>
          </a:p>
          <a:p>
            <a:r>
              <a:rPr lang="en-US" dirty="0"/>
              <a:t>Synchronization is particularly important when multiple threads access the same data.</a:t>
            </a:r>
          </a:p>
          <a:p>
            <a:endParaRPr lang="en-IN" dirty="0"/>
          </a:p>
        </p:txBody>
      </p:sp>
      <p:sp>
        <p:nvSpPr>
          <p:cNvPr id="3" name="Title 2">
            <a:extLst>
              <a:ext uri="{FF2B5EF4-FFF2-40B4-BE49-F238E27FC236}">
                <a16:creationId xmlns:a16="http://schemas.microsoft.com/office/drawing/2014/main" id="{359DA5E7-284C-18EF-93C3-2DCF2A7C9F5B}"/>
              </a:ext>
            </a:extLst>
          </p:cNvPr>
          <p:cNvSpPr>
            <a:spLocks noGrp="1"/>
          </p:cNvSpPr>
          <p:nvPr>
            <p:ph type="title"/>
          </p:nvPr>
        </p:nvSpPr>
        <p:spPr/>
        <p:txBody>
          <a:bodyPr/>
          <a:lstStyle/>
          <a:p>
            <a:r>
              <a:rPr lang="en-IN" dirty="0"/>
              <a:t>Synchronization</a:t>
            </a:r>
          </a:p>
        </p:txBody>
      </p:sp>
    </p:spTree>
    <p:extLst>
      <p:ext uri="{BB962C8B-B14F-4D97-AF65-F5344CB8AC3E}">
        <p14:creationId xmlns:p14="http://schemas.microsoft.com/office/powerpoint/2010/main" val="28679773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567E7D-48AE-D3C7-B2DA-5EDBF1991E95}"/>
              </a:ext>
            </a:extLst>
          </p:cNvPr>
          <p:cNvSpPr>
            <a:spLocks noGrp="1"/>
          </p:cNvSpPr>
          <p:nvPr>
            <p:ph sz="quarter" idx="12"/>
          </p:nvPr>
        </p:nvSpPr>
        <p:spPr/>
        <p:txBody>
          <a:bodyPr/>
          <a:lstStyle/>
          <a:p>
            <a:r>
              <a:rPr lang="en-US" dirty="0"/>
              <a:t>Exclusive locking</a:t>
            </a:r>
          </a:p>
          <a:p>
            <a:pPr lvl="1"/>
            <a:r>
              <a:rPr lang="en-US" dirty="0"/>
              <a:t>Exclusive locking constructs allow just one thread to perform some activity or execute a section of code at a time. </a:t>
            </a:r>
          </a:p>
          <a:p>
            <a:pPr lvl="1"/>
            <a:r>
              <a:rPr lang="en-US" dirty="0"/>
              <a:t>Their primary purpose is to let threads access shared writing state without interfering with one another. </a:t>
            </a:r>
          </a:p>
          <a:p>
            <a:pPr lvl="1"/>
            <a:r>
              <a:rPr lang="en-US" dirty="0"/>
              <a:t>The exclusive locking constructs are lock, Mutex, and </a:t>
            </a:r>
            <a:r>
              <a:rPr lang="en-US" dirty="0" err="1"/>
              <a:t>SpinLock</a:t>
            </a:r>
            <a:r>
              <a:rPr lang="en-US" dirty="0"/>
              <a:t>.</a:t>
            </a:r>
            <a:endParaRPr lang="en-IN" dirty="0"/>
          </a:p>
        </p:txBody>
      </p:sp>
      <p:sp>
        <p:nvSpPr>
          <p:cNvPr id="3" name="Title 2">
            <a:extLst>
              <a:ext uri="{FF2B5EF4-FFF2-40B4-BE49-F238E27FC236}">
                <a16:creationId xmlns:a16="http://schemas.microsoft.com/office/drawing/2014/main" id="{359DA5E7-284C-18EF-93C3-2DCF2A7C9F5B}"/>
              </a:ext>
            </a:extLst>
          </p:cNvPr>
          <p:cNvSpPr>
            <a:spLocks noGrp="1"/>
          </p:cNvSpPr>
          <p:nvPr>
            <p:ph type="title"/>
          </p:nvPr>
        </p:nvSpPr>
        <p:spPr/>
        <p:txBody>
          <a:bodyPr/>
          <a:lstStyle/>
          <a:p>
            <a:r>
              <a:rPr lang="en-IN" dirty="0"/>
              <a:t>The synchronization constructs</a:t>
            </a:r>
          </a:p>
        </p:txBody>
      </p:sp>
    </p:spTree>
    <p:extLst>
      <p:ext uri="{BB962C8B-B14F-4D97-AF65-F5344CB8AC3E}">
        <p14:creationId xmlns:p14="http://schemas.microsoft.com/office/powerpoint/2010/main" val="764908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567E7D-48AE-D3C7-B2DA-5EDBF1991E95}"/>
              </a:ext>
            </a:extLst>
          </p:cNvPr>
          <p:cNvSpPr>
            <a:spLocks noGrp="1"/>
          </p:cNvSpPr>
          <p:nvPr>
            <p:ph sz="quarter" idx="12"/>
          </p:nvPr>
        </p:nvSpPr>
        <p:spPr/>
        <p:txBody>
          <a:bodyPr/>
          <a:lstStyle/>
          <a:p>
            <a:r>
              <a:rPr lang="en-US" dirty="0"/>
              <a:t>Nonexclusive locking</a:t>
            </a:r>
          </a:p>
          <a:p>
            <a:pPr lvl="1"/>
            <a:r>
              <a:rPr lang="en-US" dirty="0"/>
              <a:t>Nonexclusive locking lets us limit concurrency. </a:t>
            </a:r>
          </a:p>
          <a:p>
            <a:pPr lvl="1"/>
            <a:r>
              <a:rPr lang="en-US" dirty="0"/>
              <a:t>The nonexclusive locking constructs are Semaphore(Slim) and </a:t>
            </a:r>
            <a:r>
              <a:rPr lang="en-US" dirty="0" err="1"/>
              <a:t>ReaderWriterLock</a:t>
            </a:r>
            <a:r>
              <a:rPr lang="en-US" dirty="0"/>
              <a:t>(Slim)</a:t>
            </a:r>
            <a:endParaRPr lang="en-IN" dirty="0"/>
          </a:p>
        </p:txBody>
      </p:sp>
      <p:sp>
        <p:nvSpPr>
          <p:cNvPr id="3" name="Title 2">
            <a:extLst>
              <a:ext uri="{FF2B5EF4-FFF2-40B4-BE49-F238E27FC236}">
                <a16:creationId xmlns:a16="http://schemas.microsoft.com/office/drawing/2014/main" id="{359DA5E7-284C-18EF-93C3-2DCF2A7C9F5B}"/>
              </a:ext>
            </a:extLst>
          </p:cNvPr>
          <p:cNvSpPr>
            <a:spLocks noGrp="1"/>
          </p:cNvSpPr>
          <p:nvPr>
            <p:ph type="title"/>
          </p:nvPr>
        </p:nvSpPr>
        <p:spPr/>
        <p:txBody>
          <a:bodyPr/>
          <a:lstStyle/>
          <a:p>
            <a:r>
              <a:rPr lang="en-IN" dirty="0"/>
              <a:t>The synchronization constructs</a:t>
            </a:r>
          </a:p>
        </p:txBody>
      </p:sp>
    </p:spTree>
    <p:extLst>
      <p:ext uri="{BB962C8B-B14F-4D97-AF65-F5344CB8AC3E}">
        <p14:creationId xmlns:p14="http://schemas.microsoft.com/office/powerpoint/2010/main" val="35757743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567E7D-48AE-D3C7-B2DA-5EDBF1991E95}"/>
              </a:ext>
            </a:extLst>
          </p:cNvPr>
          <p:cNvSpPr>
            <a:spLocks noGrp="1"/>
          </p:cNvSpPr>
          <p:nvPr>
            <p:ph sz="quarter" idx="12"/>
          </p:nvPr>
        </p:nvSpPr>
        <p:spPr/>
        <p:txBody>
          <a:bodyPr/>
          <a:lstStyle/>
          <a:p>
            <a:r>
              <a:rPr lang="en-US" dirty="0"/>
              <a:t>Signaling</a:t>
            </a:r>
          </a:p>
          <a:p>
            <a:pPr lvl="1"/>
            <a:r>
              <a:rPr lang="en-US" dirty="0"/>
              <a:t>These allow a thread to block until receiving one or more notifications from other thread(s). </a:t>
            </a:r>
          </a:p>
          <a:p>
            <a:pPr lvl="1"/>
            <a:r>
              <a:rPr lang="en-US" dirty="0"/>
              <a:t>The signaling constructs include Manual Reset Event(Slim),</a:t>
            </a:r>
            <a:r>
              <a:rPr lang="en-US" dirty="0" err="1"/>
              <a:t>AutoResetEvent</a:t>
            </a:r>
            <a:r>
              <a:rPr lang="en-US" dirty="0"/>
              <a:t>, </a:t>
            </a:r>
            <a:r>
              <a:rPr lang="en-US" dirty="0" err="1"/>
              <a:t>CountdownEvent</a:t>
            </a:r>
            <a:r>
              <a:rPr lang="en-US" dirty="0"/>
              <a:t>, and Barrier. </a:t>
            </a:r>
          </a:p>
          <a:p>
            <a:pPr lvl="1"/>
            <a:r>
              <a:rPr lang="en-US" dirty="0"/>
              <a:t>The former three are referred to as event wait handles.</a:t>
            </a:r>
            <a:endParaRPr lang="en-IN" dirty="0"/>
          </a:p>
        </p:txBody>
      </p:sp>
      <p:sp>
        <p:nvSpPr>
          <p:cNvPr id="3" name="Title 2">
            <a:extLst>
              <a:ext uri="{FF2B5EF4-FFF2-40B4-BE49-F238E27FC236}">
                <a16:creationId xmlns:a16="http://schemas.microsoft.com/office/drawing/2014/main" id="{359DA5E7-284C-18EF-93C3-2DCF2A7C9F5B}"/>
              </a:ext>
            </a:extLst>
          </p:cNvPr>
          <p:cNvSpPr>
            <a:spLocks noGrp="1"/>
          </p:cNvSpPr>
          <p:nvPr>
            <p:ph type="title"/>
          </p:nvPr>
        </p:nvSpPr>
        <p:spPr/>
        <p:txBody>
          <a:bodyPr/>
          <a:lstStyle/>
          <a:p>
            <a:r>
              <a:rPr lang="en-IN" dirty="0"/>
              <a:t>The synchronization constructs</a:t>
            </a:r>
          </a:p>
        </p:txBody>
      </p:sp>
    </p:spTree>
    <p:extLst>
      <p:ext uri="{BB962C8B-B14F-4D97-AF65-F5344CB8AC3E}">
        <p14:creationId xmlns:p14="http://schemas.microsoft.com/office/powerpoint/2010/main" val="84879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sz="quarter" idx="12"/>
          </p:nvPr>
        </p:nvSpPr>
        <p:spPr>
          <a:xfrm>
            <a:off x="457201" y="1381124"/>
            <a:ext cx="8228012" cy="5095875"/>
          </a:xfrm>
        </p:spPr>
        <p:txBody>
          <a:bodyPr>
            <a:normAutofit fontScale="85000" lnSpcReduction="10000"/>
          </a:bodyPr>
          <a:lstStyle/>
          <a:p>
            <a:r>
              <a:rPr lang="en-IN" dirty="0"/>
              <a:t>This class holds an array of bit values which are represented as </a:t>
            </a:r>
            <a:r>
              <a:rPr lang="en-IN" b="1" dirty="0" err="1">
                <a:solidFill>
                  <a:srgbClr val="000000"/>
                </a:solidFill>
                <a:latin typeface="Courier New" pitchFamily="49" charset="0"/>
              </a:rPr>
              <a:t>System.Boolean</a:t>
            </a:r>
            <a:r>
              <a:rPr lang="en-IN" b="1" dirty="0">
                <a:solidFill>
                  <a:srgbClr val="000000"/>
                </a:solidFill>
                <a:latin typeface="Courier New" pitchFamily="49" charset="0"/>
              </a:rPr>
              <a:t>.</a:t>
            </a:r>
          </a:p>
          <a:p>
            <a:r>
              <a:rPr lang="en-IN" dirty="0"/>
              <a:t>The true indicates bit value 1 and false indicates the bit  value 0. </a:t>
            </a:r>
          </a:p>
          <a:p>
            <a:r>
              <a:rPr lang="en-US" dirty="0"/>
              <a:t>Implements </a:t>
            </a:r>
            <a:r>
              <a:rPr lang="en-IN" b="1" dirty="0" err="1">
                <a:solidFill>
                  <a:srgbClr val="000000"/>
                </a:solidFill>
                <a:latin typeface="Courier New" pitchFamily="49" charset="0"/>
              </a:rPr>
              <a:t>ICollection</a:t>
            </a:r>
            <a:r>
              <a:rPr lang="en-IN" b="1" dirty="0">
                <a:solidFill>
                  <a:srgbClr val="000000"/>
                </a:solidFill>
                <a:latin typeface="Courier New" pitchFamily="49" charset="0"/>
              </a:rPr>
              <a:t>, </a:t>
            </a:r>
            <a:r>
              <a:rPr lang="en-IN" b="1" dirty="0" err="1">
                <a:solidFill>
                  <a:srgbClr val="000000"/>
                </a:solidFill>
                <a:latin typeface="Courier New" pitchFamily="49" charset="0"/>
              </a:rPr>
              <a:t>IEnumerable</a:t>
            </a:r>
            <a:r>
              <a:rPr lang="en-IN" b="1" dirty="0">
                <a:solidFill>
                  <a:srgbClr val="000000"/>
                </a:solidFill>
                <a:latin typeface="Courier New" pitchFamily="49" charset="0"/>
              </a:rPr>
              <a:t>, </a:t>
            </a:r>
            <a:r>
              <a:rPr lang="en-IN" b="1" dirty="0" err="1">
                <a:solidFill>
                  <a:srgbClr val="000000"/>
                </a:solidFill>
                <a:latin typeface="Courier New" pitchFamily="49" charset="0"/>
              </a:rPr>
              <a:t>ICloneable</a:t>
            </a:r>
            <a:r>
              <a:rPr lang="en-IN" b="1" dirty="0">
                <a:solidFill>
                  <a:srgbClr val="000000"/>
                </a:solidFill>
                <a:latin typeface="Courier New" pitchFamily="49" charset="0"/>
              </a:rPr>
              <a:t> </a:t>
            </a:r>
          </a:p>
          <a:p>
            <a:r>
              <a:rPr lang="en-US" dirty="0"/>
              <a:t>The size of a BitArray is specified and index beyond the size will throw an </a:t>
            </a:r>
            <a:r>
              <a:rPr lang="en-US" b="1" dirty="0">
                <a:solidFill>
                  <a:srgbClr val="000000"/>
                </a:solidFill>
                <a:latin typeface="Courier New" pitchFamily="49" charset="0"/>
              </a:rPr>
              <a:t>ArgumentException</a:t>
            </a:r>
            <a:r>
              <a:rPr lang="en-US" dirty="0"/>
              <a:t>.</a:t>
            </a:r>
          </a:p>
          <a:p>
            <a:r>
              <a:rPr lang="en-US" dirty="0"/>
              <a:t>The instance methods in this class are not thread safe.</a:t>
            </a:r>
          </a:p>
          <a:p>
            <a:r>
              <a:rPr lang="en-US" dirty="0"/>
              <a:t>Even if the collection is synchronized, threads can modify the collection, which may causes the enumerator to throw an exception. </a:t>
            </a:r>
          </a:p>
          <a:p>
            <a:r>
              <a:rPr lang="en-US" dirty="0"/>
              <a:t>To guarantee thread safety during enumeration, either collection itself has to be locked while enumerating or  exceptions (that is thrown because changes made by other threads) can be caught.</a:t>
            </a:r>
            <a:endParaRPr lang="en-IN" sz="2000" b="1" dirty="0">
              <a:solidFill>
                <a:srgbClr val="000000"/>
              </a:solidFill>
              <a:latin typeface="Courier New" pitchFamily="49" charset="0"/>
            </a:endParaRPr>
          </a:p>
          <a:p>
            <a:pPr lvl="1"/>
            <a:endParaRPr lang="en-IN" sz="2000" b="1" dirty="0">
              <a:solidFill>
                <a:srgbClr val="000000"/>
              </a:solidFill>
              <a:latin typeface="Courier New" pitchFamily="49" charset="0"/>
            </a:endParaRPr>
          </a:p>
        </p:txBody>
      </p:sp>
      <p:sp>
        <p:nvSpPr>
          <p:cNvPr id="16386" name="Rectangle 2"/>
          <p:cNvSpPr>
            <a:spLocks noGrp="1" noChangeArrowheads="1"/>
          </p:cNvSpPr>
          <p:nvPr>
            <p:ph type="title"/>
          </p:nvPr>
        </p:nvSpPr>
        <p:spPr/>
        <p:txBody>
          <a:bodyPr/>
          <a:lstStyle/>
          <a:p>
            <a:r>
              <a:rPr lang="en-IN" dirty="0" err="1">
                <a:latin typeface="Courier New" pitchFamily="49" charset="0"/>
              </a:rPr>
              <a:t>BitArray</a:t>
            </a:r>
            <a:r>
              <a:rPr lang="en-IN" dirty="0"/>
              <a:t> Class</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18</a:t>
            </a:fld>
            <a:endParaRPr lang="en-US"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567E7D-48AE-D3C7-B2DA-5EDBF1991E95}"/>
              </a:ext>
            </a:extLst>
          </p:cNvPr>
          <p:cNvSpPr>
            <a:spLocks noGrp="1"/>
          </p:cNvSpPr>
          <p:nvPr>
            <p:ph sz="quarter" idx="12"/>
          </p:nvPr>
        </p:nvSpPr>
        <p:spPr/>
        <p:txBody>
          <a:bodyPr>
            <a:normAutofit/>
          </a:bodyPr>
          <a:lstStyle/>
          <a:p>
            <a:r>
              <a:rPr lang="en-US" dirty="0"/>
              <a:t>We can use locking to convert thread-unsafe code into thread-safe code. </a:t>
            </a:r>
          </a:p>
          <a:p>
            <a:r>
              <a:rPr lang="en-US" dirty="0"/>
              <a:t>A good application of this is .NET: nearly all its nonprimitive types are not thread-safe (for anything more than read-only access) when instantiated.</a:t>
            </a:r>
          </a:p>
          <a:p>
            <a:r>
              <a:rPr lang="en-US" dirty="0"/>
              <a:t>We can use them in multithreaded code if all access to any given object is protected via a lock.</a:t>
            </a:r>
          </a:p>
        </p:txBody>
      </p:sp>
      <p:sp>
        <p:nvSpPr>
          <p:cNvPr id="3" name="Title 2">
            <a:extLst>
              <a:ext uri="{FF2B5EF4-FFF2-40B4-BE49-F238E27FC236}">
                <a16:creationId xmlns:a16="http://schemas.microsoft.com/office/drawing/2014/main" id="{359DA5E7-284C-18EF-93C3-2DCF2A7C9F5B}"/>
              </a:ext>
            </a:extLst>
          </p:cNvPr>
          <p:cNvSpPr>
            <a:spLocks noGrp="1"/>
          </p:cNvSpPr>
          <p:nvPr>
            <p:ph type="title"/>
          </p:nvPr>
        </p:nvSpPr>
        <p:spPr/>
        <p:txBody>
          <a:bodyPr/>
          <a:lstStyle/>
          <a:p>
            <a:r>
              <a:rPr lang="en-US" dirty="0"/>
              <a:t>Thread Safety and .NET Types</a:t>
            </a:r>
            <a:endParaRPr lang="en-IN" dirty="0"/>
          </a:p>
        </p:txBody>
      </p:sp>
    </p:spTree>
    <p:extLst>
      <p:ext uri="{BB962C8B-B14F-4D97-AF65-F5344CB8AC3E}">
        <p14:creationId xmlns:p14="http://schemas.microsoft.com/office/powerpoint/2010/main" val="10119401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C342D0-83D4-7B4B-A156-CCCFABF72C45}"/>
              </a:ext>
            </a:extLst>
          </p:cNvPr>
          <p:cNvSpPr>
            <a:spLocks noGrp="1"/>
          </p:cNvSpPr>
          <p:nvPr>
            <p:ph sz="quarter" idx="12"/>
          </p:nvPr>
        </p:nvSpPr>
        <p:spPr>
          <a:xfrm>
            <a:off x="457201" y="1381125"/>
            <a:ext cx="8228012" cy="3648075"/>
          </a:xfrm>
        </p:spPr>
        <p:txBody>
          <a:bodyPr>
            <a:normAutofit fontScale="92500"/>
          </a:bodyPr>
          <a:lstStyle/>
          <a:p>
            <a:r>
              <a:rPr lang="en-US" dirty="0"/>
              <a:t>The lock statement is used to take the mutual-exclusion lock for a specified object. </a:t>
            </a:r>
          </a:p>
          <a:p>
            <a:r>
              <a:rPr lang="en-US" dirty="0"/>
              <a:t>It executes a specified block and then releases the lock. </a:t>
            </a:r>
          </a:p>
          <a:p>
            <a:r>
              <a:rPr lang="en-US" dirty="0"/>
              <a:t>The time during which the lock is active, the thread that holds the lock can again take and release the lock. </a:t>
            </a:r>
          </a:p>
          <a:p>
            <a:r>
              <a:rPr lang="en-US" dirty="0"/>
              <a:t>Note that any other thread cannot access the lock and it waits unless the lock is released.</a:t>
            </a:r>
            <a:endParaRPr lang="en-IN" dirty="0"/>
          </a:p>
        </p:txBody>
      </p:sp>
      <p:sp>
        <p:nvSpPr>
          <p:cNvPr id="3" name="Title 2">
            <a:extLst>
              <a:ext uri="{FF2B5EF4-FFF2-40B4-BE49-F238E27FC236}">
                <a16:creationId xmlns:a16="http://schemas.microsoft.com/office/drawing/2014/main" id="{D873E013-03CB-067B-3A71-7C1F0DF9FE6A}"/>
              </a:ext>
            </a:extLst>
          </p:cNvPr>
          <p:cNvSpPr>
            <a:spLocks noGrp="1"/>
          </p:cNvSpPr>
          <p:nvPr>
            <p:ph type="title"/>
          </p:nvPr>
        </p:nvSpPr>
        <p:spPr/>
        <p:txBody>
          <a:bodyPr/>
          <a:lstStyle/>
          <a:p>
            <a:r>
              <a:rPr lang="en-IN" dirty="0"/>
              <a:t>Blocking (Exclusive Lock in Thread)</a:t>
            </a:r>
          </a:p>
        </p:txBody>
      </p:sp>
      <p:pic>
        <p:nvPicPr>
          <p:cNvPr id="5" name="Picture 4">
            <a:extLst>
              <a:ext uri="{FF2B5EF4-FFF2-40B4-BE49-F238E27FC236}">
                <a16:creationId xmlns:a16="http://schemas.microsoft.com/office/drawing/2014/main" id="{F585C1AB-FB0F-CB9A-D499-54E94B55A1FB}"/>
              </a:ext>
            </a:extLst>
          </p:cNvPr>
          <p:cNvPicPr>
            <a:picLocks noChangeAspect="1"/>
          </p:cNvPicPr>
          <p:nvPr/>
        </p:nvPicPr>
        <p:blipFill>
          <a:blip r:embed="rId2"/>
          <a:stretch>
            <a:fillRect/>
          </a:stretch>
        </p:blipFill>
        <p:spPr>
          <a:xfrm>
            <a:off x="5410200" y="4038600"/>
            <a:ext cx="3639058" cy="2553056"/>
          </a:xfrm>
          <a:prstGeom prst="rect">
            <a:avLst/>
          </a:prstGeom>
        </p:spPr>
      </p:pic>
    </p:spTree>
    <p:extLst>
      <p:ext uri="{BB962C8B-B14F-4D97-AF65-F5344CB8AC3E}">
        <p14:creationId xmlns:p14="http://schemas.microsoft.com/office/powerpoint/2010/main" val="15241225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73E013-03CB-067B-3A71-7C1F0DF9FE6A}"/>
              </a:ext>
            </a:extLst>
          </p:cNvPr>
          <p:cNvSpPr>
            <a:spLocks noGrp="1"/>
          </p:cNvSpPr>
          <p:nvPr>
            <p:ph type="title"/>
          </p:nvPr>
        </p:nvSpPr>
        <p:spPr/>
        <p:txBody>
          <a:bodyPr/>
          <a:lstStyle/>
          <a:p>
            <a:r>
              <a:rPr lang="en-IN" dirty="0"/>
              <a:t>Blocking (Lock in Thread)</a:t>
            </a:r>
          </a:p>
        </p:txBody>
      </p:sp>
      <p:pic>
        <p:nvPicPr>
          <p:cNvPr id="8" name="Picture 7">
            <a:extLst>
              <a:ext uri="{FF2B5EF4-FFF2-40B4-BE49-F238E27FC236}">
                <a16:creationId xmlns:a16="http://schemas.microsoft.com/office/drawing/2014/main" id="{BD256EE6-0EDE-F673-5CF2-7AE0B6E196A0}"/>
              </a:ext>
            </a:extLst>
          </p:cNvPr>
          <p:cNvPicPr>
            <a:picLocks noChangeAspect="1"/>
          </p:cNvPicPr>
          <p:nvPr/>
        </p:nvPicPr>
        <p:blipFill>
          <a:blip r:embed="rId2"/>
          <a:stretch>
            <a:fillRect/>
          </a:stretch>
        </p:blipFill>
        <p:spPr>
          <a:xfrm>
            <a:off x="990600" y="1295400"/>
            <a:ext cx="6811326" cy="5392478"/>
          </a:xfrm>
          <a:prstGeom prst="rect">
            <a:avLst/>
          </a:prstGeom>
        </p:spPr>
      </p:pic>
    </p:spTree>
    <p:extLst>
      <p:ext uri="{BB962C8B-B14F-4D97-AF65-F5344CB8AC3E}">
        <p14:creationId xmlns:p14="http://schemas.microsoft.com/office/powerpoint/2010/main" val="29625131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73E013-03CB-067B-3A71-7C1F0DF9FE6A}"/>
              </a:ext>
            </a:extLst>
          </p:cNvPr>
          <p:cNvSpPr>
            <a:spLocks noGrp="1"/>
          </p:cNvSpPr>
          <p:nvPr>
            <p:ph type="title"/>
          </p:nvPr>
        </p:nvSpPr>
        <p:spPr/>
        <p:txBody>
          <a:bodyPr/>
          <a:lstStyle/>
          <a:p>
            <a:r>
              <a:rPr lang="en-IN" dirty="0"/>
              <a:t>Pass Parameter to Thread</a:t>
            </a:r>
          </a:p>
        </p:txBody>
      </p:sp>
      <p:pic>
        <p:nvPicPr>
          <p:cNvPr id="4" name="Picture 3">
            <a:extLst>
              <a:ext uri="{FF2B5EF4-FFF2-40B4-BE49-F238E27FC236}">
                <a16:creationId xmlns:a16="http://schemas.microsoft.com/office/drawing/2014/main" id="{B027D4A1-5F01-4EF6-E1E6-1023F7D3652D}"/>
              </a:ext>
            </a:extLst>
          </p:cNvPr>
          <p:cNvPicPr>
            <a:picLocks noChangeAspect="1"/>
          </p:cNvPicPr>
          <p:nvPr/>
        </p:nvPicPr>
        <p:blipFill>
          <a:blip r:embed="rId2"/>
          <a:stretch>
            <a:fillRect/>
          </a:stretch>
        </p:blipFill>
        <p:spPr>
          <a:xfrm>
            <a:off x="991291" y="1600200"/>
            <a:ext cx="7144747" cy="4725059"/>
          </a:xfrm>
          <a:prstGeom prst="rect">
            <a:avLst/>
          </a:prstGeom>
        </p:spPr>
      </p:pic>
    </p:spTree>
    <p:extLst>
      <p:ext uri="{BB962C8B-B14F-4D97-AF65-F5344CB8AC3E}">
        <p14:creationId xmlns:p14="http://schemas.microsoft.com/office/powerpoint/2010/main" val="32478616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ED079B-8C1F-9C40-58F0-E7187D789002}"/>
              </a:ext>
            </a:extLst>
          </p:cNvPr>
          <p:cNvSpPr>
            <a:spLocks noGrp="1"/>
          </p:cNvSpPr>
          <p:nvPr>
            <p:ph type="title"/>
          </p:nvPr>
        </p:nvSpPr>
        <p:spPr/>
        <p:txBody>
          <a:bodyPr/>
          <a:lstStyle/>
          <a:p>
            <a:r>
              <a:rPr lang="en-IN" dirty="0"/>
              <a:t>Thread Exception Handling</a:t>
            </a:r>
          </a:p>
        </p:txBody>
      </p:sp>
      <p:pic>
        <p:nvPicPr>
          <p:cNvPr id="5" name="Picture 4">
            <a:extLst>
              <a:ext uri="{FF2B5EF4-FFF2-40B4-BE49-F238E27FC236}">
                <a16:creationId xmlns:a16="http://schemas.microsoft.com/office/drawing/2014/main" id="{84154607-234E-1461-0CAF-9001642A31B8}"/>
              </a:ext>
            </a:extLst>
          </p:cNvPr>
          <p:cNvPicPr>
            <a:picLocks noChangeAspect="1"/>
          </p:cNvPicPr>
          <p:nvPr/>
        </p:nvPicPr>
        <p:blipFill>
          <a:blip r:embed="rId2"/>
          <a:stretch>
            <a:fillRect/>
          </a:stretch>
        </p:blipFill>
        <p:spPr>
          <a:xfrm>
            <a:off x="1032968" y="1524000"/>
            <a:ext cx="7078063" cy="4991797"/>
          </a:xfrm>
          <a:prstGeom prst="rect">
            <a:avLst/>
          </a:prstGeom>
        </p:spPr>
      </p:pic>
    </p:spTree>
    <p:extLst>
      <p:ext uri="{BB962C8B-B14F-4D97-AF65-F5344CB8AC3E}">
        <p14:creationId xmlns:p14="http://schemas.microsoft.com/office/powerpoint/2010/main" val="184911195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97E6A3-EA27-FF7B-FA04-1A042FD576AB}"/>
              </a:ext>
            </a:extLst>
          </p:cNvPr>
          <p:cNvSpPr>
            <a:spLocks noGrp="1"/>
          </p:cNvSpPr>
          <p:nvPr>
            <p:ph sz="quarter" idx="12"/>
          </p:nvPr>
        </p:nvSpPr>
        <p:spPr/>
        <p:txBody>
          <a:bodyPr/>
          <a:lstStyle/>
          <a:p>
            <a:r>
              <a:rPr lang="en-US" dirty="0"/>
              <a:t>In a Multithreading environment, each thread has their own priority. </a:t>
            </a:r>
          </a:p>
          <a:p>
            <a:r>
              <a:rPr lang="en-US" dirty="0"/>
              <a:t>A thread’s priority shows how frequently a thread gains the access to CPU resources. </a:t>
            </a:r>
          </a:p>
          <a:p>
            <a:r>
              <a:rPr lang="en-US" dirty="0"/>
              <a:t>Whenever we create a thread in C#, it always has some priority assigned to it.</a:t>
            </a:r>
            <a:endParaRPr lang="en-IN" dirty="0"/>
          </a:p>
        </p:txBody>
      </p:sp>
      <p:sp>
        <p:nvSpPr>
          <p:cNvPr id="3" name="Title 2">
            <a:extLst>
              <a:ext uri="{FF2B5EF4-FFF2-40B4-BE49-F238E27FC236}">
                <a16:creationId xmlns:a16="http://schemas.microsoft.com/office/drawing/2014/main" id="{65DFF2B3-9C3D-1E9F-FB68-68FDBA619768}"/>
              </a:ext>
            </a:extLst>
          </p:cNvPr>
          <p:cNvSpPr>
            <a:spLocks noGrp="1"/>
          </p:cNvSpPr>
          <p:nvPr>
            <p:ph type="title"/>
          </p:nvPr>
        </p:nvSpPr>
        <p:spPr/>
        <p:txBody>
          <a:bodyPr/>
          <a:lstStyle/>
          <a:p>
            <a:r>
              <a:rPr lang="en-IN" dirty="0"/>
              <a:t>Thread Priority</a:t>
            </a:r>
          </a:p>
        </p:txBody>
      </p:sp>
    </p:spTree>
    <p:extLst>
      <p:ext uri="{BB962C8B-B14F-4D97-AF65-F5344CB8AC3E}">
        <p14:creationId xmlns:p14="http://schemas.microsoft.com/office/powerpoint/2010/main" val="223216993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97E6A3-EA27-FF7B-FA04-1A042FD576AB}"/>
              </a:ext>
            </a:extLst>
          </p:cNvPr>
          <p:cNvSpPr>
            <a:spLocks noGrp="1"/>
          </p:cNvSpPr>
          <p:nvPr>
            <p:ph sz="quarter" idx="12"/>
          </p:nvPr>
        </p:nvSpPr>
        <p:spPr>
          <a:xfrm>
            <a:off x="457201" y="1381125"/>
            <a:ext cx="8228012" cy="5172075"/>
          </a:xfrm>
        </p:spPr>
        <p:txBody>
          <a:bodyPr>
            <a:normAutofit fontScale="77500" lnSpcReduction="20000"/>
          </a:bodyPr>
          <a:lstStyle/>
          <a:p>
            <a:r>
              <a:rPr lang="en-US" dirty="0"/>
              <a:t>A programmer can explicitly assign priority to a thread.</a:t>
            </a:r>
          </a:p>
          <a:p>
            <a:r>
              <a:rPr lang="en-US" dirty="0"/>
              <a:t>The by default priority of a thread is Normal.</a:t>
            </a:r>
          </a:p>
          <a:p>
            <a:r>
              <a:rPr lang="en-US" dirty="0"/>
              <a:t>Operating system does not assign the priority of threads.</a:t>
            </a:r>
          </a:p>
          <a:p>
            <a:r>
              <a:rPr lang="en-US" dirty="0"/>
              <a:t>If a thread has reached a final state, such as Aborted, then this will give </a:t>
            </a:r>
            <a:r>
              <a:rPr lang="en-US" dirty="0" err="1"/>
              <a:t>ThreadStateException</a:t>
            </a:r>
            <a:r>
              <a:rPr lang="en-US" dirty="0"/>
              <a:t>.</a:t>
            </a:r>
          </a:p>
          <a:p>
            <a:r>
              <a:rPr lang="en-US" dirty="0"/>
              <a:t>If the value specified for a set operation is not a valid </a:t>
            </a:r>
            <a:r>
              <a:rPr lang="en-US" dirty="0" err="1"/>
              <a:t>ThreadPriority</a:t>
            </a:r>
            <a:r>
              <a:rPr lang="en-US" dirty="0"/>
              <a:t> value, then this will give </a:t>
            </a:r>
            <a:r>
              <a:rPr lang="en-US" dirty="0" err="1"/>
              <a:t>ArgumentException</a:t>
            </a:r>
            <a:endParaRPr lang="en-US" dirty="0"/>
          </a:p>
          <a:p>
            <a:r>
              <a:rPr lang="en-US" dirty="0"/>
              <a:t>It is not guaranteed that the thread whose priority is high will executes first and the thread whose priority is low will executes after.</a:t>
            </a:r>
          </a:p>
          <a:p>
            <a:r>
              <a:rPr lang="en-US" dirty="0"/>
              <a:t>Due to context switching the highest priority thread may execute after lowest priority thread.</a:t>
            </a:r>
          </a:p>
          <a:p>
            <a:r>
              <a:rPr lang="en-US" dirty="0"/>
              <a:t>When you are assigning a priority to a thread you need to be careful, if you are not doing carefully you may get thread starvation.</a:t>
            </a:r>
          </a:p>
          <a:p>
            <a:r>
              <a:rPr lang="en-US" dirty="0"/>
              <a:t>The thread priority will always depend upon the process priority or parent container, so by setting the thread priority to highest will not correspond to real-time execution.</a:t>
            </a:r>
            <a:endParaRPr lang="en-IN" dirty="0"/>
          </a:p>
        </p:txBody>
      </p:sp>
      <p:sp>
        <p:nvSpPr>
          <p:cNvPr id="3" name="Title 2">
            <a:extLst>
              <a:ext uri="{FF2B5EF4-FFF2-40B4-BE49-F238E27FC236}">
                <a16:creationId xmlns:a16="http://schemas.microsoft.com/office/drawing/2014/main" id="{65DFF2B3-9C3D-1E9F-FB68-68FDBA619768}"/>
              </a:ext>
            </a:extLst>
          </p:cNvPr>
          <p:cNvSpPr>
            <a:spLocks noGrp="1"/>
          </p:cNvSpPr>
          <p:nvPr>
            <p:ph type="title"/>
          </p:nvPr>
        </p:nvSpPr>
        <p:spPr/>
        <p:txBody>
          <a:bodyPr/>
          <a:lstStyle/>
          <a:p>
            <a:r>
              <a:rPr lang="en-IN" dirty="0"/>
              <a:t>Thread Priority</a:t>
            </a:r>
          </a:p>
        </p:txBody>
      </p:sp>
    </p:spTree>
    <p:extLst>
      <p:ext uri="{BB962C8B-B14F-4D97-AF65-F5344CB8AC3E}">
        <p14:creationId xmlns:p14="http://schemas.microsoft.com/office/powerpoint/2010/main" val="12018068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DFF2B3-9C3D-1E9F-FB68-68FDBA619768}"/>
              </a:ext>
            </a:extLst>
          </p:cNvPr>
          <p:cNvSpPr>
            <a:spLocks noGrp="1"/>
          </p:cNvSpPr>
          <p:nvPr>
            <p:ph type="title"/>
          </p:nvPr>
        </p:nvSpPr>
        <p:spPr/>
        <p:txBody>
          <a:bodyPr/>
          <a:lstStyle/>
          <a:p>
            <a:r>
              <a:rPr lang="en-IN" dirty="0"/>
              <a:t>Thread Priority</a:t>
            </a:r>
          </a:p>
        </p:txBody>
      </p:sp>
      <p:pic>
        <p:nvPicPr>
          <p:cNvPr id="7" name="Picture 6">
            <a:extLst>
              <a:ext uri="{FF2B5EF4-FFF2-40B4-BE49-F238E27FC236}">
                <a16:creationId xmlns:a16="http://schemas.microsoft.com/office/drawing/2014/main" id="{0F12D0CC-D726-67A3-23DD-8FD6A4B4C653}"/>
              </a:ext>
            </a:extLst>
          </p:cNvPr>
          <p:cNvPicPr>
            <a:picLocks noChangeAspect="1"/>
          </p:cNvPicPr>
          <p:nvPr/>
        </p:nvPicPr>
        <p:blipFill rotWithShape="1">
          <a:blip r:embed="rId2"/>
          <a:srcRect l="1" r="-19984"/>
          <a:stretch/>
        </p:blipFill>
        <p:spPr>
          <a:xfrm>
            <a:off x="1143000" y="1371600"/>
            <a:ext cx="6400800" cy="5353510"/>
          </a:xfrm>
          <a:prstGeom prst="rect">
            <a:avLst/>
          </a:prstGeom>
        </p:spPr>
      </p:pic>
    </p:spTree>
    <p:extLst>
      <p:ext uri="{BB962C8B-B14F-4D97-AF65-F5344CB8AC3E}">
        <p14:creationId xmlns:p14="http://schemas.microsoft.com/office/powerpoint/2010/main" val="329749501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F13459-5B3F-FD96-8755-7CDFBD9AD006}"/>
              </a:ext>
            </a:extLst>
          </p:cNvPr>
          <p:cNvSpPr>
            <a:spLocks noGrp="1"/>
          </p:cNvSpPr>
          <p:nvPr>
            <p:ph sz="quarter" idx="12"/>
          </p:nvPr>
        </p:nvSpPr>
        <p:spPr/>
        <p:txBody>
          <a:bodyPr/>
          <a:lstStyle/>
          <a:p>
            <a:r>
              <a:rPr lang="en-US" dirty="0"/>
              <a:t>The CLR assigns each thread its own memory stack.</a:t>
            </a:r>
          </a:p>
          <a:p>
            <a:r>
              <a:rPr lang="en-US" dirty="0"/>
              <a:t>So that local variables are kept separate.</a:t>
            </a:r>
          </a:p>
          <a:p>
            <a:r>
              <a:rPr lang="en-US" dirty="0"/>
              <a:t>We define a method with a local variable.</a:t>
            </a:r>
          </a:p>
          <a:p>
            <a:r>
              <a:rPr lang="en-US" dirty="0"/>
              <a:t>Then call the method simultaneously on the main thread and a newly created thread:</a:t>
            </a:r>
            <a:endParaRPr lang="en-IN" dirty="0"/>
          </a:p>
        </p:txBody>
      </p:sp>
      <p:sp>
        <p:nvSpPr>
          <p:cNvPr id="3" name="Title 2">
            <a:extLst>
              <a:ext uri="{FF2B5EF4-FFF2-40B4-BE49-F238E27FC236}">
                <a16:creationId xmlns:a16="http://schemas.microsoft.com/office/drawing/2014/main" id="{F1906AF6-2ADA-C9AB-7D6A-D04BE01AE717}"/>
              </a:ext>
            </a:extLst>
          </p:cNvPr>
          <p:cNvSpPr>
            <a:spLocks noGrp="1"/>
          </p:cNvSpPr>
          <p:nvPr>
            <p:ph type="title"/>
          </p:nvPr>
        </p:nvSpPr>
        <p:spPr/>
        <p:txBody>
          <a:bodyPr/>
          <a:lstStyle/>
          <a:p>
            <a:r>
              <a:rPr lang="en-IN" dirty="0"/>
              <a:t>Local Versus Shared State</a:t>
            </a:r>
          </a:p>
        </p:txBody>
      </p:sp>
    </p:spTree>
    <p:extLst>
      <p:ext uri="{BB962C8B-B14F-4D97-AF65-F5344CB8AC3E}">
        <p14:creationId xmlns:p14="http://schemas.microsoft.com/office/powerpoint/2010/main" val="422246550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F4F64B-2AB6-766C-B52C-F5535126E6AC}"/>
              </a:ext>
            </a:extLst>
          </p:cNvPr>
          <p:cNvSpPr>
            <a:spLocks noGrp="1"/>
          </p:cNvSpPr>
          <p:nvPr>
            <p:ph sz="quarter" idx="12"/>
          </p:nvPr>
        </p:nvSpPr>
        <p:spPr/>
        <p:txBody>
          <a:bodyPr/>
          <a:lstStyle/>
          <a:p>
            <a:r>
              <a:rPr lang="en-US" dirty="0"/>
              <a:t>A local state is a variable or data that is confined to a single thread, meaning no other thread can access or modify it. </a:t>
            </a:r>
          </a:p>
          <a:p>
            <a:r>
              <a:rPr lang="en-US" dirty="0"/>
              <a:t>This approach eliminates the need for synchronization mechanisms since there’s no shared resource.</a:t>
            </a:r>
            <a:endParaRPr lang="en-IN" dirty="0"/>
          </a:p>
        </p:txBody>
      </p:sp>
      <p:sp>
        <p:nvSpPr>
          <p:cNvPr id="3" name="Title 2">
            <a:extLst>
              <a:ext uri="{FF2B5EF4-FFF2-40B4-BE49-F238E27FC236}">
                <a16:creationId xmlns:a16="http://schemas.microsoft.com/office/drawing/2014/main" id="{D9E8EB70-F6B4-35F1-318F-973A9882C932}"/>
              </a:ext>
            </a:extLst>
          </p:cNvPr>
          <p:cNvSpPr>
            <a:spLocks noGrp="1"/>
          </p:cNvSpPr>
          <p:nvPr>
            <p:ph type="title"/>
          </p:nvPr>
        </p:nvSpPr>
        <p:spPr/>
        <p:txBody>
          <a:bodyPr/>
          <a:lstStyle/>
          <a:p>
            <a:r>
              <a:rPr lang="en-IN" dirty="0"/>
              <a:t>Local State (Thread-Local Storage)</a:t>
            </a:r>
          </a:p>
        </p:txBody>
      </p:sp>
    </p:spTree>
    <p:extLst>
      <p:ext uri="{BB962C8B-B14F-4D97-AF65-F5344CB8AC3E}">
        <p14:creationId xmlns:p14="http://schemas.microsoft.com/office/powerpoint/2010/main" val="346267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70000" lnSpcReduction="20000"/>
          </a:bodyPr>
          <a:lstStyle/>
          <a:p>
            <a:pPr>
              <a:lnSpc>
                <a:spcPct val="120000"/>
              </a:lnSpc>
            </a:pPr>
            <a:r>
              <a:rPr lang="en-IN" b="1" dirty="0" err="1">
                <a:solidFill>
                  <a:srgbClr val="000000"/>
                </a:solidFill>
                <a:latin typeface="Courier New" pitchFamily="49" charset="0"/>
              </a:rPr>
              <a:t>BitArray</a:t>
            </a:r>
            <a:r>
              <a:rPr lang="en-IN" b="1" dirty="0">
                <a:solidFill>
                  <a:srgbClr val="000000"/>
                </a:solidFill>
                <a:latin typeface="Courier New" pitchFamily="49" charset="0"/>
              </a:rPr>
              <a:t> (Int32 length, Boolean </a:t>
            </a:r>
            <a:r>
              <a:rPr lang="en-US" b="1" dirty="0" err="1">
                <a:solidFill>
                  <a:srgbClr val="000000"/>
                </a:solidFill>
                <a:latin typeface="Courier New" pitchFamily="49" charset="0"/>
              </a:rPr>
              <a:t>defaultValue</a:t>
            </a:r>
            <a:r>
              <a:rPr lang="en-IN" b="1" dirty="0">
                <a:solidFill>
                  <a:srgbClr val="000000"/>
                </a:solidFill>
                <a:latin typeface="Courier New" pitchFamily="49" charset="0"/>
              </a:rPr>
              <a:t>):</a:t>
            </a:r>
            <a:r>
              <a:rPr lang="en-US" b="1" dirty="0">
                <a:solidFill>
                  <a:srgbClr val="000000"/>
                </a:solidFill>
                <a:latin typeface="Courier New" pitchFamily="49" charset="0"/>
              </a:rPr>
              <a:t> </a:t>
            </a:r>
            <a:r>
              <a:rPr lang="en-US" dirty="0"/>
              <a:t>holds the specified number of bit values which are initially set to the specified value. </a:t>
            </a:r>
            <a:endParaRPr lang="en-IN" dirty="0"/>
          </a:p>
          <a:p>
            <a:pPr>
              <a:lnSpc>
                <a:spcPct val="120000"/>
              </a:lnSpc>
            </a:pPr>
            <a:r>
              <a:rPr lang="en-US" b="1" dirty="0">
                <a:solidFill>
                  <a:srgbClr val="000000"/>
                </a:solidFill>
                <a:latin typeface="Courier New" pitchFamily="49" charset="0"/>
              </a:rPr>
              <a:t>BitArray( </a:t>
            </a:r>
            <a:r>
              <a:rPr lang="en-US" b="1" dirty="0" err="1">
                <a:solidFill>
                  <a:srgbClr val="000000"/>
                </a:solidFill>
                <a:latin typeface="Courier New" pitchFamily="49" charset="0"/>
              </a:rPr>
              <a:t>int</a:t>
            </a:r>
            <a:r>
              <a:rPr lang="en-US" b="1" dirty="0">
                <a:solidFill>
                  <a:srgbClr val="000000"/>
                </a:solidFill>
                <a:latin typeface="Courier New" pitchFamily="49" charset="0"/>
              </a:rPr>
              <a:t> length ): </a:t>
            </a:r>
            <a:r>
              <a:rPr lang="en-US" dirty="0"/>
              <a:t>holds the specified number of bit values, which are initially set to false. </a:t>
            </a:r>
            <a:endParaRPr lang="en-IN" dirty="0"/>
          </a:p>
          <a:p>
            <a:pPr>
              <a:lnSpc>
                <a:spcPct val="120000"/>
              </a:lnSpc>
            </a:pPr>
            <a:r>
              <a:rPr lang="en-IN" b="1" dirty="0" err="1">
                <a:solidFill>
                  <a:srgbClr val="000000"/>
                </a:solidFill>
                <a:latin typeface="Courier New" pitchFamily="49" charset="0"/>
              </a:rPr>
              <a:t>BitArray</a:t>
            </a:r>
            <a:r>
              <a:rPr lang="en-IN" b="1" dirty="0">
                <a:solidFill>
                  <a:srgbClr val="000000"/>
                </a:solidFill>
                <a:latin typeface="Courier New" pitchFamily="49" charset="0"/>
              </a:rPr>
              <a:t> (Boolean[] value) :</a:t>
            </a:r>
            <a:r>
              <a:rPr lang="en-US" dirty="0"/>
              <a:t>contains bit values copied from the specified array of Booleans. </a:t>
            </a:r>
            <a:endParaRPr lang="en-IN" dirty="0"/>
          </a:p>
          <a:p>
            <a:pPr>
              <a:lnSpc>
                <a:spcPct val="120000"/>
              </a:lnSpc>
            </a:pPr>
            <a:r>
              <a:rPr lang="en-IN" b="1" dirty="0" err="1">
                <a:solidFill>
                  <a:srgbClr val="000000"/>
                </a:solidFill>
                <a:latin typeface="Courier New" pitchFamily="49" charset="0"/>
              </a:rPr>
              <a:t>BitArray</a:t>
            </a:r>
            <a:r>
              <a:rPr lang="en-IN" b="1" dirty="0">
                <a:solidFill>
                  <a:srgbClr val="000000"/>
                </a:solidFill>
                <a:latin typeface="Courier New" pitchFamily="49" charset="0"/>
              </a:rPr>
              <a:t> (Byte[] value) : </a:t>
            </a:r>
            <a:r>
              <a:rPr lang="en-US" dirty="0"/>
              <a:t>contains bit values copied from the specified array of bytes. </a:t>
            </a:r>
            <a:r>
              <a:rPr lang="en-IN" dirty="0"/>
              <a:t>1 is  represented as </a:t>
            </a:r>
            <a:r>
              <a:rPr lang="da-DK" dirty="0"/>
              <a:t>True  False False    False  False  False False False, 2 is False True False    False  False  False False False and so on</a:t>
            </a:r>
            <a:endParaRPr lang="en-IN" b="1" dirty="0">
              <a:solidFill>
                <a:srgbClr val="000000"/>
              </a:solidFill>
              <a:latin typeface="Courier New" pitchFamily="49" charset="0"/>
            </a:endParaRPr>
          </a:p>
          <a:p>
            <a:pPr>
              <a:lnSpc>
                <a:spcPct val="120000"/>
              </a:lnSpc>
            </a:pPr>
            <a:r>
              <a:rPr lang="en-IN" b="1" dirty="0" err="1">
                <a:solidFill>
                  <a:srgbClr val="000000"/>
                </a:solidFill>
                <a:latin typeface="Courier New" pitchFamily="49" charset="0"/>
              </a:rPr>
              <a:t>BitArray</a:t>
            </a:r>
            <a:r>
              <a:rPr lang="en-IN" b="1" dirty="0">
                <a:solidFill>
                  <a:srgbClr val="000000"/>
                </a:solidFill>
                <a:latin typeface="Courier New" pitchFamily="49" charset="0"/>
              </a:rPr>
              <a:t> (Int32[] values): </a:t>
            </a:r>
            <a:r>
              <a:rPr lang="en-IN" dirty="0"/>
              <a:t>Similar to above, the </a:t>
            </a:r>
            <a:r>
              <a:rPr lang="en-US" dirty="0"/>
              <a:t>bit values are copied from the specified array of 32-bit integers.</a:t>
            </a:r>
            <a:r>
              <a:rPr lang="en-IN" b="1" dirty="0">
                <a:solidFill>
                  <a:srgbClr val="000000"/>
                </a:solidFill>
                <a:latin typeface="Courier New" pitchFamily="49" charset="0"/>
              </a:rPr>
              <a:t> </a:t>
            </a:r>
          </a:p>
          <a:p>
            <a:pPr>
              <a:lnSpc>
                <a:spcPct val="120000"/>
              </a:lnSpc>
            </a:pPr>
            <a:r>
              <a:rPr lang="en-IN" b="1" dirty="0" err="1">
                <a:solidFill>
                  <a:srgbClr val="000000"/>
                </a:solidFill>
                <a:latin typeface="Courier New" pitchFamily="49" charset="0"/>
              </a:rPr>
              <a:t>BitArray</a:t>
            </a:r>
            <a:r>
              <a:rPr lang="en-IN" b="1" dirty="0">
                <a:solidFill>
                  <a:srgbClr val="000000"/>
                </a:solidFill>
                <a:latin typeface="Courier New" pitchFamily="49" charset="0"/>
              </a:rPr>
              <a:t> (</a:t>
            </a:r>
            <a:r>
              <a:rPr lang="en-IN" b="1" dirty="0" err="1">
                <a:solidFill>
                  <a:srgbClr val="000000"/>
                </a:solidFill>
                <a:latin typeface="Courier New" pitchFamily="49" charset="0"/>
              </a:rPr>
              <a:t>BitArray</a:t>
            </a:r>
            <a:r>
              <a:rPr lang="en-IN" dirty="0"/>
              <a:t>):</a:t>
            </a:r>
            <a:r>
              <a:rPr lang="en-IN" b="1" dirty="0">
                <a:solidFill>
                  <a:srgbClr val="000000"/>
                </a:solidFill>
                <a:latin typeface="Courier New" pitchFamily="49" charset="0"/>
              </a:rPr>
              <a:t> </a:t>
            </a:r>
            <a:r>
              <a:rPr lang="en-IN" dirty="0"/>
              <a:t>Copy constructor that clones the </a:t>
            </a:r>
            <a:r>
              <a:rPr lang="en-IN" dirty="0" err="1"/>
              <a:t>BitArray</a:t>
            </a:r>
            <a:r>
              <a:rPr lang="en-IN" dirty="0"/>
              <a:t> passed </a:t>
            </a:r>
          </a:p>
          <a:p>
            <a:pPr>
              <a:lnSpc>
                <a:spcPct val="120000"/>
              </a:lnSpc>
            </a:pPr>
            <a:endParaRPr lang="en-IN" b="1" dirty="0">
              <a:solidFill>
                <a:srgbClr val="000000"/>
              </a:solidFill>
              <a:latin typeface="Courier New" pitchFamily="49" charset="0"/>
            </a:endParaRPr>
          </a:p>
          <a:p>
            <a:endParaRPr lang="en-US" dirty="0"/>
          </a:p>
        </p:txBody>
      </p:sp>
      <p:sp>
        <p:nvSpPr>
          <p:cNvPr id="2" name="Title 1"/>
          <p:cNvSpPr>
            <a:spLocks noGrp="1"/>
          </p:cNvSpPr>
          <p:nvPr>
            <p:ph type="title"/>
          </p:nvPr>
        </p:nvSpPr>
        <p:spPr/>
        <p:txBody>
          <a:bodyPr/>
          <a:lstStyle/>
          <a:p>
            <a:r>
              <a:rPr lang="en-US" dirty="0"/>
              <a:t>Constructors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19</a:t>
            </a:fld>
            <a:endParaRPr lang="en-US"/>
          </a:p>
        </p:txBody>
      </p:sp>
    </p:spTree>
    <p:extLst>
      <p:ext uri="{BB962C8B-B14F-4D97-AF65-F5344CB8AC3E}">
        <p14:creationId xmlns:p14="http://schemas.microsoft.com/office/powerpoint/2010/main" val="24748265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9612D-3D6B-CC49-972F-C6E3119439A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25C4BD-0F60-A7E8-774F-9926716A1C71}"/>
              </a:ext>
            </a:extLst>
          </p:cNvPr>
          <p:cNvSpPr>
            <a:spLocks noGrp="1"/>
          </p:cNvSpPr>
          <p:nvPr>
            <p:ph sz="quarter" idx="12"/>
          </p:nvPr>
        </p:nvSpPr>
        <p:spPr/>
        <p:txBody>
          <a:bodyPr/>
          <a:lstStyle/>
          <a:p>
            <a:r>
              <a:rPr lang="en-US" dirty="0"/>
              <a:t>Examples of Local State </a:t>
            </a:r>
          </a:p>
          <a:p>
            <a:r>
              <a:rPr lang="en-US" dirty="0"/>
              <a:t>Local variables inside a method: Each thread gets its own stack, so method variables are inherently thread-safe.</a:t>
            </a:r>
          </a:p>
          <a:p>
            <a:r>
              <a:rPr lang="en-US" dirty="0"/>
              <a:t>Thread-local storage (TLS): Data that is unique to a particular thread.</a:t>
            </a:r>
            <a:endParaRPr lang="en-IN" dirty="0"/>
          </a:p>
        </p:txBody>
      </p:sp>
      <p:sp>
        <p:nvSpPr>
          <p:cNvPr id="3" name="Title 2">
            <a:extLst>
              <a:ext uri="{FF2B5EF4-FFF2-40B4-BE49-F238E27FC236}">
                <a16:creationId xmlns:a16="http://schemas.microsoft.com/office/drawing/2014/main" id="{2D799FD5-164A-04F4-489A-EDF597931FDD}"/>
              </a:ext>
            </a:extLst>
          </p:cNvPr>
          <p:cNvSpPr>
            <a:spLocks noGrp="1"/>
          </p:cNvSpPr>
          <p:nvPr>
            <p:ph type="title"/>
          </p:nvPr>
        </p:nvSpPr>
        <p:spPr/>
        <p:txBody>
          <a:bodyPr/>
          <a:lstStyle/>
          <a:p>
            <a:r>
              <a:rPr lang="en-IN" dirty="0"/>
              <a:t>Local State (Thread-Local Storage)</a:t>
            </a:r>
          </a:p>
        </p:txBody>
      </p:sp>
    </p:spTree>
    <p:extLst>
      <p:ext uri="{BB962C8B-B14F-4D97-AF65-F5344CB8AC3E}">
        <p14:creationId xmlns:p14="http://schemas.microsoft.com/office/powerpoint/2010/main" val="37448170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8064D-EF77-1A0D-A39A-7610E0BE4C3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BA1EBF-3555-DCB1-B547-C499D524ED86}"/>
              </a:ext>
            </a:extLst>
          </p:cNvPr>
          <p:cNvSpPr>
            <a:spLocks noGrp="1"/>
          </p:cNvSpPr>
          <p:nvPr>
            <p:ph type="title"/>
          </p:nvPr>
        </p:nvSpPr>
        <p:spPr/>
        <p:txBody>
          <a:bodyPr/>
          <a:lstStyle/>
          <a:p>
            <a:r>
              <a:rPr lang="en-IN" dirty="0"/>
              <a:t>Local State (Thread-Local Storage)</a:t>
            </a:r>
          </a:p>
        </p:txBody>
      </p:sp>
      <p:pic>
        <p:nvPicPr>
          <p:cNvPr id="9" name="Picture 8">
            <a:extLst>
              <a:ext uri="{FF2B5EF4-FFF2-40B4-BE49-F238E27FC236}">
                <a16:creationId xmlns:a16="http://schemas.microsoft.com/office/drawing/2014/main" id="{918F4BC5-4E57-B5D0-454F-7FD7C2653D0C}"/>
              </a:ext>
            </a:extLst>
          </p:cNvPr>
          <p:cNvPicPr>
            <a:picLocks noChangeAspect="1"/>
          </p:cNvPicPr>
          <p:nvPr/>
        </p:nvPicPr>
        <p:blipFill>
          <a:blip r:embed="rId2"/>
          <a:stretch>
            <a:fillRect/>
          </a:stretch>
        </p:blipFill>
        <p:spPr>
          <a:xfrm>
            <a:off x="737652" y="1600200"/>
            <a:ext cx="7668695" cy="3877216"/>
          </a:xfrm>
          <a:prstGeom prst="rect">
            <a:avLst/>
          </a:prstGeom>
        </p:spPr>
      </p:pic>
    </p:spTree>
    <p:extLst>
      <p:ext uri="{BB962C8B-B14F-4D97-AF65-F5344CB8AC3E}">
        <p14:creationId xmlns:p14="http://schemas.microsoft.com/office/powerpoint/2010/main" val="41485671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AD54B-805E-2165-963E-2ECE56E9E67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06A92A-98F2-E310-FA86-AD91A86A1074}"/>
              </a:ext>
            </a:extLst>
          </p:cNvPr>
          <p:cNvSpPr>
            <a:spLocks noGrp="1"/>
          </p:cNvSpPr>
          <p:nvPr>
            <p:ph type="title"/>
          </p:nvPr>
        </p:nvSpPr>
        <p:spPr/>
        <p:txBody>
          <a:bodyPr/>
          <a:lstStyle/>
          <a:p>
            <a:r>
              <a:rPr lang="en-IN" dirty="0"/>
              <a:t>Local State (Thread-Local Storage)</a:t>
            </a:r>
          </a:p>
        </p:txBody>
      </p:sp>
      <p:pic>
        <p:nvPicPr>
          <p:cNvPr id="4" name="Picture 3">
            <a:extLst>
              <a:ext uri="{FF2B5EF4-FFF2-40B4-BE49-F238E27FC236}">
                <a16:creationId xmlns:a16="http://schemas.microsoft.com/office/drawing/2014/main" id="{1FF7DD5F-5894-BB0B-D25F-5D56FD822555}"/>
              </a:ext>
            </a:extLst>
          </p:cNvPr>
          <p:cNvPicPr>
            <a:picLocks noChangeAspect="1"/>
          </p:cNvPicPr>
          <p:nvPr/>
        </p:nvPicPr>
        <p:blipFill>
          <a:blip r:embed="rId2"/>
          <a:stretch>
            <a:fillRect/>
          </a:stretch>
        </p:blipFill>
        <p:spPr>
          <a:xfrm>
            <a:off x="247046" y="1447800"/>
            <a:ext cx="8649907" cy="5115639"/>
          </a:xfrm>
          <a:prstGeom prst="rect">
            <a:avLst/>
          </a:prstGeom>
        </p:spPr>
      </p:pic>
    </p:spTree>
    <p:extLst>
      <p:ext uri="{BB962C8B-B14F-4D97-AF65-F5344CB8AC3E}">
        <p14:creationId xmlns:p14="http://schemas.microsoft.com/office/powerpoint/2010/main" val="330677489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04A8E-1777-750A-0081-72C81D29096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8F081F-644E-75AB-A93D-527A01A67DB8}"/>
              </a:ext>
            </a:extLst>
          </p:cNvPr>
          <p:cNvSpPr>
            <a:spLocks noGrp="1"/>
          </p:cNvSpPr>
          <p:nvPr>
            <p:ph type="title"/>
          </p:nvPr>
        </p:nvSpPr>
        <p:spPr/>
        <p:txBody>
          <a:bodyPr/>
          <a:lstStyle/>
          <a:p>
            <a:r>
              <a:rPr lang="en-IN" dirty="0"/>
              <a:t>Local State (Thread-Local Storage)</a:t>
            </a:r>
          </a:p>
        </p:txBody>
      </p:sp>
      <p:pic>
        <p:nvPicPr>
          <p:cNvPr id="5" name="Picture 4">
            <a:extLst>
              <a:ext uri="{FF2B5EF4-FFF2-40B4-BE49-F238E27FC236}">
                <a16:creationId xmlns:a16="http://schemas.microsoft.com/office/drawing/2014/main" id="{53C7C6E5-D221-CFCD-B7D1-5DA0EF97F2E5}"/>
              </a:ext>
            </a:extLst>
          </p:cNvPr>
          <p:cNvPicPr>
            <a:picLocks noChangeAspect="1"/>
          </p:cNvPicPr>
          <p:nvPr/>
        </p:nvPicPr>
        <p:blipFill>
          <a:blip r:embed="rId2"/>
          <a:stretch>
            <a:fillRect/>
          </a:stretch>
        </p:blipFill>
        <p:spPr>
          <a:xfrm>
            <a:off x="600712" y="1524000"/>
            <a:ext cx="7925906" cy="4744112"/>
          </a:xfrm>
          <a:prstGeom prst="rect">
            <a:avLst/>
          </a:prstGeom>
        </p:spPr>
      </p:pic>
    </p:spTree>
    <p:extLst>
      <p:ext uri="{BB962C8B-B14F-4D97-AF65-F5344CB8AC3E}">
        <p14:creationId xmlns:p14="http://schemas.microsoft.com/office/powerpoint/2010/main" val="30603655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3E9BD-B05A-A2F4-F25A-7CFC7D9699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B0C444-8288-6885-54C3-89D689A61327}"/>
              </a:ext>
            </a:extLst>
          </p:cNvPr>
          <p:cNvSpPr>
            <a:spLocks noGrp="1"/>
          </p:cNvSpPr>
          <p:nvPr>
            <p:ph type="title"/>
          </p:nvPr>
        </p:nvSpPr>
        <p:spPr/>
        <p:txBody>
          <a:bodyPr/>
          <a:lstStyle/>
          <a:p>
            <a:r>
              <a:rPr lang="en-IN" dirty="0"/>
              <a:t>Local State (Thread-Local Storage)</a:t>
            </a:r>
          </a:p>
        </p:txBody>
      </p:sp>
      <p:pic>
        <p:nvPicPr>
          <p:cNvPr id="7" name="Picture 6">
            <a:extLst>
              <a:ext uri="{FF2B5EF4-FFF2-40B4-BE49-F238E27FC236}">
                <a16:creationId xmlns:a16="http://schemas.microsoft.com/office/drawing/2014/main" id="{CD66CACC-716B-AF84-3E91-D2EA4E9F3930}"/>
              </a:ext>
            </a:extLst>
          </p:cNvPr>
          <p:cNvPicPr>
            <a:picLocks noChangeAspect="1"/>
          </p:cNvPicPr>
          <p:nvPr/>
        </p:nvPicPr>
        <p:blipFill>
          <a:blip r:embed="rId2"/>
          <a:stretch>
            <a:fillRect/>
          </a:stretch>
        </p:blipFill>
        <p:spPr>
          <a:xfrm>
            <a:off x="533400" y="1371600"/>
            <a:ext cx="8468907" cy="5096586"/>
          </a:xfrm>
          <a:prstGeom prst="rect">
            <a:avLst/>
          </a:prstGeom>
        </p:spPr>
      </p:pic>
    </p:spTree>
    <p:extLst>
      <p:ext uri="{BB962C8B-B14F-4D97-AF65-F5344CB8AC3E}">
        <p14:creationId xmlns:p14="http://schemas.microsoft.com/office/powerpoint/2010/main" val="79439595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31AA7-565F-AF21-9A12-6C62F5904A5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384D5F-02A7-3B2C-FE31-12BB42F6119B}"/>
              </a:ext>
            </a:extLst>
          </p:cNvPr>
          <p:cNvSpPr>
            <a:spLocks noGrp="1"/>
          </p:cNvSpPr>
          <p:nvPr>
            <p:ph type="title"/>
          </p:nvPr>
        </p:nvSpPr>
        <p:spPr/>
        <p:txBody>
          <a:bodyPr/>
          <a:lstStyle/>
          <a:p>
            <a:r>
              <a:rPr lang="en-IN" dirty="0"/>
              <a:t>Local State (Thread-Local Storage)</a:t>
            </a:r>
          </a:p>
        </p:txBody>
      </p:sp>
      <p:pic>
        <p:nvPicPr>
          <p:cNvPr id="4" name="Picture 3">
            <a:extLst>
              <a:ext uri="{FF2B5EF4-FFF2-40B4-BE49-F238E27FC236}">
                <a16:creationId xmlns:a16="http://schemas.microsoft.com/office/drawing/2014/main" id="{3E305FE1-2E8C-CC45-A113-B359D366821A}"/>
              </a:ext>
            </a:extLst>
          </p:cNvPr>
          <p:cNvPicPr>
            <a:picLocks noChangeAspect="1"/>
          </p:cNvPicPr>
          <p:nvPr/>
        </p:nvPicPr>
        <p:blipFill>
          <a:blip r:embed="rId2"/>
          <a:stretch>
            <a:fillRect/>
          </a:stretch>
        </p:blipFill>
        <p:spPr>
          <a:xfrm>
            <a:off x="229353" y="1981200"/>
            <a:ext cx="8707065" cy="3038899"/>
          </a:xfrm>
          <a:prstGeom prst="rect">
            <a:avLst/>
          </a:prstGeom>
        </p:spPr>
      </p:pic>
    </p:spTree>
    <p:extLst>
      <p:ext uri="{BB962C8B-B14F-4D97-AF65-F5344CB8AC3E}">
        <p14:creationId xmlns:p14="http://schemas.microsoft.com/office/powerpoint/2010/main" val="322981633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B5ABCB-57D5-3FCF-979C-8E9784606F48}"/>
              </a:ext>
            </a:extLst>
          </p:cNvPr>
          <p:cNvSpPr>
            <a:spLocks noGrp="1"/>
          </p:cNvSpPr>
          <p:nvPr>
            <p:ph sz="quarter" idx="12"/>
          </p:nvPr>
        </p:nvSpPr>
        <p:spPr/>
        <p:txBody>
          <a:bodyPr/>
          <a:lstStyle/>
          <a:p>
            <a:r>
              <a:rPr lang="en-US" dirty="0"/>
              <a:t>A shared state is data accessible by multiple threads.</a:t>
            </a:r>
          </a:p>
          <a:p>
            <a:r>
              <a:rPr lang="en-US" dirty="0"/>
              <a:t>This requires synchronization to prevent race conditions, deadlocks, and data corruption.</a:t>
            </a:r>
          </a:p>
          <a:p>
            <a:r>
              <a:rPr lang="en-US" dirty="0"/>
              <a:t>Challenges with Shared State Race conditions:</a:t>
            </a:r>
          </a:p>
          <a:p>
            <a:pPr lvl="1"/>
            <a:r>
              <a:rPr lang="en-US" dirty="0"/>
              <a:t>Multiple threads modifying the same variable concurrently.</a:t>
            </a:r>
          </a:p>
          <a:p>
            <a:pPr lvl="1"/>
            <a:r>
              <a:rPr lang="en-US" dirty="0"/>
              <a:t>Deadlocks: Circular waits due to improper locking.</a:t>
            </a:r>
          </a:p>
          <a:p>
            <a:pPr lvl="1"/>
            <a:r>
              <a:rPr lang="en-US" dirty="0"/>
              <a:t>Performance issues: Excessive locking can reduce concurrency.</a:t>
            </a:r>
            <a:endParaRPr lang="en-IN" dirty="0"/>
          </a:p>
        </p:txBody>
      </p:sp>
      <p:sp>
        <p:nvSpPr>
          <p:cNvPr id="3" name="Title 2">
            <a:extLst>
              <a:ext uri="{FF2B5EF4-FFF2-40B4-BE49-F238E27FC236}">
                <a16:creationId xmlns:a16="http://schemas.microsoft.com/office/drawing/2014/main" id="{F774DE96-296B-8DBB-5600-656EA4E4F439}"/>
              </a:ext>
            </a:extLst>
          </p:cNvPr>
          <p:cNvSpPr>
            <a:spLocks noGrp="1"/>
          </p:cNvSpPr>
          <p:nvPr>
            <p:ph type="title"/>
          </p:nvPr>
        </p:nvSpPr>
        <p:spPr/>
        <p:txBody>
          <a:bodyPr/>
          <a:lstStyle/>
          <a:p>
            <a:r>
              <a:rPr lang="en-IN" dirty="0"/>
              <a:t> Shared State (Shared Resources)</a:t>
            </a:r>
          </a:p>
        </p:txBody>
      </p:sp>
    </p:spTree>
    <p:extLst>
      <p:ext uri="{BB962C8B-B14F-4D97-AF65-F5344CB8AC3E}">
        <p14:creationId xmlns:p14="http://schemas.microsoft.com/office/powerpoint/2010/main" val="410833164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38E41-F60D-99A8-A260-84AA9EF2FF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FA9B9C-C04E-35C2-38E7-DC3E9AB8B13F}"/>
              </a:ext>
            </a:extLst>
          </p:cNvPr>
          <p:cNvSpPr>
            <a:spLocks noGrp="1"/>
          </p:cNvSpPr>
          <p:nvPr>
            <p:ph type="title"/>
          </p:nvPr>
        </p:nvSpPr>
        <p:spPr/>
        <p:txBody>
          <a:bodyPr/>
          <a:lstStyle/>
          <a:p>
            <a:r>
              <a:rPr lang="en-IN" dirty="0"/>
              <a:t> Shared State (Shared Resources)</a:t>
            </a:r>
          </a:p>
        </p:txBody>
      </p:sp>
      <p:pic>
        <p:nvPicPr>
          <p:cNvPr id="7" name="Picture 6">
            <a:extLst>
              <a:ext uri="{FF2B5EF4-FFF2-40B4-BE49-F238E27FC236}">
                <a16:creationId xmlns:a16="http://schemas.microsoft.com/office/drawing/2014/main" id="{5B3E7730-ABDF-D6DA-9683-AB5C64A646A5}"/>
              </a:ext>
            </a:extLst>
          </p:cNvPr>
          <p:cNvPicPr>
            <a:picLocks noChangeAspect="1"/>
          </p:cNvPicPr>
          <p:nvPr/>
        </p:nvPicPr>
        <p:blipFill>
          <a:blip r:embed="rId2"/>
          <a:stretch>
            <a:fillRect/>
          </a:stretch>
        </p:blipFill>
        <p:spPr>
          <a:xfrm>
            <a:off x="609600" y="1447800"/>
            <a:ext cx="7848600" cy="5105400"/>
          </a:xfrm>
          <a:prstGeom prst="rect">
            <a:avLst/>
          </a:prstGeom>
        </p:spPr>
      </p:pic>
    </p:spTree>
    <p:extLst>
      <p:ext uri="{BB962C8B-B14F-4D97-AF65-F5344CB8AC3E}">
        <p14:creationId xmlns:p14="http://schemas.microsoft.com/office/powerpoint/2010/main" val="201427553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5ED23-1C86-9C62-A4F7-19140B068C5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9A4C36-BDF4-6FF0-818E-31539D82015E}"/>
              </a:ext>
            </a:extLst>
          </p:cNvPr>
          <p:cNvSpPr>
            <a:spLocks noGrp="1"/>
          </p:cNvSpPr>
          <p:nvPr>
            <p:ph type="title"/>
          </p:nvPr>
        </p:nvSpPr>
        <p:spPr/>
        <p:txBody>
          <a:bodyPr/>
          <a:lstStyle/>
          <a:p>
            <a:r>
              <a:rPr lang="en-IN" dirty="0"/>
              <a:t> Shared State (Shared Resources)</a:t>
            </a:r>
          </a:p>
        </p:txBody>
      </p:sp>
      <p:pic>
        <p:nvPicPr>
          <p:cNvPr id="4" name="Picture 3">
            <a:extLst>
              <a:ext uri="{FF2B5EF4-FFF2-40B4-BE49-F238E27FC236}">
                <a16:creationId xmlns:a16="http://schemas.microsoft.com/office/drawing/2014/main" id="{1B03BE70-ADFA-1BC8-021D-2F43BF6B435D}"/>
              </a:ext>
            </a:extLst>
          </p:cNvPr>
          <p:cNvPicPr>
            <a:picLocks noChangeAspect="1"/>
          </p:cNvPicPr>
          <p:nvPr/>
        </p:nvPicPr>
        <p:blipFill>
          <a:blip r:embed="rId2"/>
          <a:stretch>
            <a:fillRect/>
          </a:stretch>
        </p:blipFill>
        <p:spPr>
          <a:xfrm>
            <a:off x="533400" y="1447800"/>
            <a:ext cx="8205261" cy="4931023"/>
          </a:xfrm>
          <a:prstGeom prst="rect">
            <a:avLst/>
          </a:prstGeom>
        </p:spPr>
      </p:pic>
    </p:spTree>
    <p:extLst>
      <p:ext uri="{BB962C8B-B14F-4D97-AF65-F5344CB8AC3E}">
        <p14:creationId xmlns:p14="http://schemas.microsoft.com/office/powerpoint/2010/main" val="414566047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88147-6668-E584-6862-69DA9491BF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7DD212E-D384-3C37-092A-44CD13B691C0}"/>
              </a:ext>
            </a:extLst>
          </p:cNvPr>
          <p:cNvSpPr>
            <a:spLocks noGrp="1"/>
          </p:cNvSpPr>
          <p:nvPr>
            <p:ph type="title"/>
          </p:nvPr>
        </p:nvSpPr>
        <p:spPr/>
        <p:txBody>
          <a:bodyPr/>
          <a:lstStyle/>
          <a:p>
            <a:r>
              <a:rPr lang="en-IN" dirty="0"/>
              <a:t> Shared State (Shared Resources)</a:t>
            </a:r>
          </a:p>
        </p:txBody>
      </p:sp>
      <p:pic>
        <p:nvPicPr>
          <p:cNvPr id="5" name="Picture 4">
            <a:extLst>
              <a:ext uri="{FF2B5EF4-FFF2-40B4-BE49-F238E27FC236}">
                <a16:creationId xmlns:a16="http://schemas.microsoft.com/office/drawing/2014/main" id="{5E507C22-3B52-DF65-DC9A-21A558EB431E}"/>
              </a:ext>
            </a:extLst>
          </p:cNvPr>
          <p:cNvPicPr>
            <a:picLocks noChangeAspect="1"/>
          </p:cNvPicPr>
          <p:nvPr/>
        </p:nvPicPr>
        <p:blipFill>
          <a:blip r:embed="rId2"/>
          <a:stretch>
            <a:fillRect/>
          </a:stretch>
        </p:blipFill>
        <p:spPr>
          <a:xfrm>
            <a:off x="461035" y="1334081"/>
            <a:ext cx="8049748" cy="5353797"/>
          </a:xfrm>
          <a:prstGeom prst="rect">
            <a:avLst/>
          </a:prstGeom>
        </p:spPr>
      </p:pic>
    </p:spTree>
    <p:extLst>
      <p:ext uri="{BB962C8B-B14F-4D97-AF65-F5344CB8AC3E}">
        <p14:creationId xmlns:p14="http://schemas.microsoft.com/office/powerpoint/2010/main" val="2455552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Collections</a:t>
            </a:r>
          </a:p>
          <a:p>
            <a:r>
              <a:rPr lang="en-IN" dirty="0"/>
              <a:t>Generics </a:t>
            </a:r>
          </a:p>
          <a:p>
            <a:r>
              <a:rPr lang="en-IN" dirty="0"/>
              <a:t>Delegates </a:t>
            </a:r>
          </a:p>
          <a:p>
            <a:r>
              <a:rPr lang="en-IN" dirty="0"/>
              <a:t>Events</a:t>
            </a:r>
          </a:p>
          <a:p>
            <a:r>
              <a:rPr lang="en-IN" dirty="0"/>
              <a:t>Lambda Expressions </a:t>
            </a:r>
          </a:p>
          <a:p>
            <a:r>
              <a:rPr lang="en-IN" dirty="0"/>
              <a:t>LINQ Queries </a:t>
            </a:r>
          </a:p>
          <a:p>
            <a:r>
              <a:rPr lang="en-IN" dirty="0"/>
              <a:t>Concurrency and Asynchrony </a:t>
            </a:r>
          </a:p>
          <a:p>
            <a:r>
              <a:rPr lang="en-IN" dirty="0"/>
              <a:t>Parallel Programming </a:t>
            </a:r>
          </a:p>
        </p:txBody>
      </p:sp>
      <p:sp>
        <p:nvSpPr>
          <p:cNvPr id="3" name="Title 2"/>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1006435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sz="quarter" idx="12"/>
          </p:nvPr>
        </p:nvSpPr>
        <p:spPr/>
        <p:txBody>
          <a:bodyPr/>
          <a:lstStyle/>
          <a:p>
            <a:r>
              <a:rPr lang="en-US" dirty="0"/>
              <a:t>Apart from the methods of the interfaces that </a:t>
            </a:r>
            <a:r>
              <a:rPr lang="en-US" b="1" dirty="0">
                <a:latin typeface="Courier New" pitchFamily="49" charset="0"/>
                <a:cs typeface="Courier New" pitchFamily="49" charset="0"/>
              </a:rPr>
              <a:t>BitArray</a:t>
            </a:r>
            <a:r>
              <a:rPr lang="en-US" dirty="0"/>
              <a:t> implements, other useful methods are –</a:t>
            </a:r>
          </a:p>
          <a:p>
            <a:pPr lvl="1"/>
            <a:r>
              <a:rPr lang="en-IN" sz="2000" b="1" dirty="0" err="1">
                <a:solidFill>
                  <a:srgbClr val="000000"/>
                </a:solidFill>
                <a:latin typeface="Courier New" pitchFamily="49" charset="0"/>
              </a:rPr>
              <a:t>BitArray</a:t>
            </a:r>
            <a:r>
              <a:rPr lang="en-IN" sz="2000" b="1" dirty="0">
                <a:solidFill>
                  <a:srgbClr val="000000"/>
                </a:solidFill>
                <a:latin typeface="Courier New" pitchFamily="49" charset="0"/>
              </a:rPr>
              <a:t> Not()</a:t>
            </a:r>
            <a:r>
              <a:rPr lang="en-IN" sz="2000" dirty="0"/>
              <a:t> : Inverts all the bit values in the current </a:t>
            </a:r>
            <a:r>
              <a:rPr lang="en-IN" sz="2000" b="1" dirty="0" err="1">
                <a:latin typeface="Courier New" pitchFamily="49" charset="0"/>
                <a:cs typeface="Courier New" pitchFamily="49" charset="0"/>
              </a:rPr>
              <a:t>BitArray</a:t>
            </a:r>
            <a:r>
              <a:rPr lang="en-IN" sz="2000" dirty="0"/>
              <a:t>, so that elements set to true are changed to false, and elements set to false are changed to true.     </a:t>
            </a:r>
          </a:p>
          <a:p>
            <a:pPr lvl="1"/>
            <a:r>
              <a:rPr lang="en-IN" sz="2000" b="1" dirty="0" err="1">
                <a:solidFill>
                  <a:srgbClr val="000000"/>
                </a:solidFill>
                <a:latin typeface="Courier New" pitchFamily="49" charset="0"/>
              </a:rPr>
              <a:t>BitArray</a:t>
            </a:r>
            <a:r>
              <a:rPr lang="en-IN" sz="2000" b="1" dirty="0">
                <a:solidFill>
                  <a:srgbClr val="000000"/>
                </a:solidFill>
                <a:latin typeface="Courier New" pitchFamily="49" charset="0"/>
              </a:rPr>
              <a:t> Or(</a:t>
            </a:r>
            <a:r>
              <a:rPr lang="en-IN" sz="2000" b="1" dirty="0" err="1">
                <a:solidFill>
                  <a:srgbClr val="000000"/>
                </a:solidFill>
                <a:latin typeface="Courier New" pitchFamily="49" charset="0"/>
              </a:rPr>
              <a:t>BitArray</a:t>
            </a:r>
            <a:r>
              <a:rPr lang="en-IN" sz="2000" b="1" dirty="0">
                <a:solidFill>
                  <a:srgbClr val="000000"/>
                </a:solidFill>
                <a:latin typeface="Courier New" pitchFamily="49" charset="0"/>
              </a:rPr>
              <a:t> value)</a:t>
            </a:r>
            <a:r>
              <a:rPr lang="en-IN" sz="2000" dirty="0"/>
              <a:t>:Performs the bitwise OR operation on the elements in the current </a:t>
            </a:r>
            <a:r>
              <a:rPr lang="en-IN" sz="2000" b="1" dirty="0" err="1">
                <a:latin typeface="Courier New" pitchFamily="49" charset="0"/>
                <a:cs typeface="Courier New" pitchFamily="49" charset="0"/>
              </a:rPr>
              <a:t>BitArray</a:t>
            </a:r>
            <a:r>
              <a:rPr lang="en-IN" sz="2000" dirty="0"/>
              <a:t> against the corresponding elements in the specified </a:t>
            </a:r>
            <a:r>
              <a:rPr lang="en-IN" sz="2000" b="1" dirty="0" err="1">
                <a:latin typeface="Courier New" pitchFamily="49" charset="0"/>
                <a:cs typeface="Courier New" pitchFamily="49" charset="0"/>
              </a:rPr>
              <a:t>BitArray</a:t>
            </a:r>
            <a:endParaRPr lang="en-IN" sz="2000" b="1" dirty="0">
              <a:latin typeface="Courier New" pitchFamily="49" charset="0"/>
              <a:cs typeface="Courier New" pitchFamily="49" charset="0"/>
            </a:endParaRPr>
          </a:p>
          <a:p>
            <a:pPr lvl="1"/>
            <a:r>
              <a:rPr lang="en-IN" sz="2000" b="1" dirty="0" err="1">
                <a:solidFill>
                  <a:srgbClr val="000000"/>
                </a:solidFill>
                <a:latin typeface="Courier New" pitchFamily="49" charset="0"/>
              </a:rPr>
              <a:t>BitArray</a:t>
            </a:r>
            <a:r>
              <a:rPr lang="en-IN" sz="2000" b="1" dirty="0">
                <a:solidFill>
                  <a:srgbClr val="000000"/>
                </a:solidFill>
                <a:latin typeface="Courier New" pitchFamily="49" charset="0"/>
              </a:rPr>
              <a:t> </a:t>
            </a:r>
            <a:r>
              <a:rPr lang="en-IN" sz="2000" b="1" dirty="0" err="1">
                <a:solidFill>
                  <a:srgbClr val="000000"/>
                </a:solidFill>
                <a:latin typeface="Courier New" pitchFamily="49" charset="0"/>
              </a:rPr>
              <a:t>Xor</a:t>
            </a:r>
            <a:r>
              <a:rPr lang="en-IN" sz="2000" b="1" dirty="0">
                <a:solidFill>
                  <a:srgbClr val="000000"/>
                </a:solidFill>
                <a:latin typeface="Courier New" pitchFamily="49" charset="0"/>
              </a:rPr>
              <a:t>(</a:t>
            </a:r>
            <a:r>
              <a:rPr lang="en-IN" sz="2000" b="1" dirty="0" err="1">
                <a:solidFill>
                  <a:srgbClr val="000000"/>
                </a:solidFill>
                <a:latin typeface="Courier New" pitchFamily="49" charset="0"/>
              </a:rPr>
              <a:t>BitArray</a:t>
            </a:r>
            <a:r>
              <a:rPr lang="en-IN" sz="2000" b="1" dirty="0">
                <a:solidFill>
                  <a:srgbClr val="000000"/>
                </a:solidFill>
                <a:latin typeface="Courier New" pitchFamily="49" charset="0"/>
              </a:rPr>
              <a:t> value)</a:t>
            </a:r>
            <a:r>
              <a:rPr lang="en-IN" sz="2000" dirty="0">
                <a:solidFill>
                  <a:srgbClr val="000000"/>
                </a:solidFill>
                <a:latin typeface="Courier New" pitchFamily="49" charset="0"/>
              </a:rPr>
              <a:t>:</a:t>
            </a:r>
            <a:r>
              <a:rPr lang="en-IN" sz="2000" dirty="0"/>
              <a:t> Performs the bitwise exclusive OR operation on the elements in the current </a:t>
            </a:r>
            <a:r>
              <a:rPr lang="en-IN" sz="2000" b="1" dirty="0" err="1">
                <a:latin typeface="Courier New" pitchFamily="49" charset="0"/>
                <a:cs typeface="Courier New" pitchFamily="49" charset="0"/>
              </a:rPr>
              <a:t>BitArray</a:t>
            </a:r>
            <a:r>
              <a:rPr lang="en-IN" sz="2000" dirty="0"/>
              <a:t> against the corresponding elements in the specified </a:t>
            </a:r>
            <a:r>
              <a:rPr lang="en-IN" sz="2000" b="1" dirty="0" err="1">
                <a:latin typeface="Courier New" pitchFamily="49" charset="0"/>
                <a:cs typeface="Courier New" pitchFamily="49" charset="0"/>
              </a:rPr>
              <a:t>BitArray</a:t>
            </a:r>
            <a:r>
              <a:rPr lang="en-IN" sz="2000" dirty="0"/>
              <a:t>. </a:t>
            </a:r>
          </a:p>
          <a:p>
            <a:pPr marL="457200" lvl="1" indent="0">
              <a:buNone/>
            </a:pPr>
            <a:r>
              <a:rPr lang="en-IN" sz="2000" dirty="0"/>
              <a:t>In the above methods both the </a:t>
            </a:r>
            <a:r>
              <a:rPr lang="en-IN" sz="2000" b="1" dirty="0" err="1">
                <a:latin typeface="Courier New" pitchFamily="49" charset="0"/>
                <a:cs typeface="Courier New" pitchFamily="49" charset="0"/>
              </a:rPr>
              <a:t>BitArray</a:t>
            </a:r>
            <a:r>
              <a:rPr lang="en-IN" sz="2000" dirty="0"/>
              <a:t> must have same sizes.</a:t>
            </a:r>
          </a:p>
        </p:txBody>
      </p:sp>
      <p:sp>
        <p:nvSpPr>
          <p:cNvPr id="17410" name="Rectangle 2"/>
          <p:cNvSpPr>
            <a:spLocks noGrp="1" noChangeArrowheads="1"/>
          </p:cNvSpPr>
          <p:nvPr>
            <p:ph type="title"/>
          </p:nvPr>
        </p:nvSpPr>
        <p:spPr/>
        <p:txBody>
          <a:bodyPr/>
          <a:lstStyle/>
          <a:p>
            <a:r>
              <a:rPr lang="en-IN" dirty="0" err="1">
                <a:latin typeface="Courier New" pitchFamily="49" charset="0"/>
              </a:rPr>
              <a:t>BitArray</a:t>
            </a:r>
            <a:r>
              <a:rPr lang="en-IN" dirty="0">
                <a:latin typeface="Courier New" pitchFamily="49" charset="0"/>
              </a:rPr>
              <a:t> member</a:t>
            </a:r>
            <a:r>
              <a:rPr lang="en-IN" dirty="0"/>
              <a:t> description  in API</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20</a:t>
            </a:fld>
            <a:endParaRPr lang="en-US"/>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906AF6-2ADA-C9AB-7D6A-D04BE01AE717}"/>
              </a:ext>
            </a:extLst>
          </p:cNvPr>
          <p:cNvSpPr>
            <a:spLocks noGrp="1"/>
          </p:cNvSpPr>
          <p:nvPr>
            <p:ph type="title"/>
          </p:nvPr>
        </p:nvSpPr>
        <p:spPr/>
        <p:txBody>
          <a:bodyPr/>
          <a:lstStyle/>
          <a:p>
            <a:r>
              <a:rPr lang="en-IN" dirty="0"/>
              <a:t>Local Versus Shared State</a:t>
            </a:r>
          </a:p>
        </p:txBody>
      </p:sp>
      <p:pic>
        <p:nvPicPr>
          <p:cNvPr id="4" name="Picture 3">
            <a:extLst>
              <a:ext uri="{FF2B5EF4-FFF2-40B4-BE49-F238E27FC236}">
                <a16:creationId xmlns:a16="http://schemas.microsoft.com/office/drawing/2014/main" id="{E63B8270-CAB0-7255-3C26-DB0C044AD953}"/>
              </a:ext>
            </a:extLst>
          </p:cNvPr>
          <p:cNvPicPr>
            <a:picLocks noChangeAspect="1"/>
          </p:cNvPicPr>
          <p:nvPr/>
        </p:nvPicPr>
        <p:blipFill>
          <a:blip r:embed="rId2"/>
          <a:stretch>
            <a:fillRect/>
          </a:stretch>
        </p:blipFill>
        <p:spPr>
          <a:xfrm>
            <a:off x="306717" y="1981200"/>
            <a:ext cx="8530566" cy="2153146"/>
          </a:xfrm>
          <a:prstGeom prst="rect">
            <a:avLst/>
          </a:prstGeom>
        </p:spPr>
      </p:pic>
    </p:spTree>
    <p:extLst>
      <p:ext uri="{BB962C8B-B14F-4D97-AF65-F5344CB8AC3E}">
        <p14:creationId xmlns:p14="http://schemas.microsoft.com/office/powerpoint/2010/main" val="276879416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906AF6-2ADA-C9AB-7D6A-D04BE01AE717}"/>
              </a:ext>
            </a:extLst>
          </p:cNvPr>
          <p:cNvSpPr>
            <a:spLocks noGrp="1"/>
          </p:cNvSpPr>
          <p:nvPr>
            <p:ph type="title"/>
          </p:nvPr>
        </p:nvSpPr>
        <p:spPr/>
        <p:txBody>
          <a:bodyPr/>
          <a:lstStyle/>
          <a:p>
            <a:r>
              <a:rPr lang="en-IN" dirty="0"/>
              <a:t>Local Versus Shared State</a:t>
            </a:r>
          </a:p>
        </p:txBody>
      </p:sp>
      <p:pic>
        <p:nvPicPr>
          <p:cNvPr id="4" name="Picture 3">
            <a:extLst>
              <a:ext uri="{FF2B5EF4-FFF2-40B4-BE49-F238E27FC236}">
                <a16:creationId xmlns:a16="http://schemas.microsoft.com/office/drawing/2014/main" id="{23E060A5-5230-0B5E-BDCF-1A6C4E2D6176}"/>
              </a:ext>
            </a:extLst>
          </p:cNvPr>
          <p:cNvPicPr>
            <a:picLocks noChangeAspect="1"/>
          </p:cNvPicPr>
          <p:nvPr/>
        </p:nvPicPr>
        <p:blipFill>
          <a:blip r:embed="rId2"/>
          <a:stretch>
            <a:fillRect/>
          </a:stretch>
        </p:blipFill>
        <p:spPr>
          <a:xfrm>
            <a:off x="685800" y="1905000"/>
            <a:ext cx="7673368" cy="3048000"/>
          </a:xfrm>
          <a:prstGeom prst="rect">
            <a:avLst/>
          </a:prstGeom>
        </p:spPr>
      </p:pic>
    </p:spTree>
    <p:extLst>
      <p:ext uri="{BB962C8B-B14F-4D97-AF65-F5344CB8AC3E}">
        <p14:creationId xmlns:p14="http://schemas.microsoft.com/office/powerpoint/2010/main" val="15441688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5D6B5D-2109-98B1-3569-773AC353DE99}"/>
              </a:ext>
            </a:extLst>
          </p:cNvPr>
          <p:cNvSpPr>
            <a:spLocks noGrp="1"/>
          </p:cNvSpPr>
          <p:nvPr>
            <p:ph sz="quarter" idx="12"/>
          </p:nvPr>
        </p:nvSpPr>
        <p:spPr/>
        <p:txBody>
          <a:bodyPr/>
          <a:lstStyle/>
          <a:p>
            <a:r>
              <a:rPr lang="en-US" dirty="0"/>
              <a:t>Thread signaling is a mechanism where one thread notifies another thread to start, stop, or continue execution. </a:t>
            </a:r>
          </a:p>
          <a:p>
            <a:r>
              <a:rPr lang="en-US" dirty="0"/>
              <a:t>This is essential in multithreaded applications to coordinate work between threads.</a:t>
            </a:r>
            <a:endParaRPr lang="en-IN" dirty="0"/>
          </a:p>
        </p:txBody>
      </p:sp>
      <p:sp>
        <p:nvSpPr>
          <p:cNvPr id="3" name="Title 2">
            <a:extLst>
              <a:ext uri="{FF2B5EF4-FFF2-40B4-BE49-F238E27FC236}">
                <a16:creationId xmlns:a16="http://schemas.microsoft.com/office/drawing/2014/main" id="{BC8FCF74-5BC8-F187-4DF2-157D23DDA0F4}"/>
              </a:ext>
            </a:extLst>
          </p:cNvPr>
          <p:cNvSpPr>
            <a:spLocks noGrp="1"/>
          </p:cNvSpPr>
          <p:nvPr>
            <p:ph type="title"/>
          </p:nvPr>
        </p:nvSpPr>
        <p:spPr/>
        <p:txBody>
          <a:bodyPr/>
          <a:lstStyle/>
          <a:p>
            <a:r>
              <a:rPr lang="en-IN" dirty="0"/>
              <a:t>Thread </a:t>
            </a:r>
            <a:r>
              <a:rPr lang="en-IN" dirty="0" err="1"/>
              <a:t>Signaling</a:t>
            </a:r>
            <a:endParaRPr lang="en-IN" dirty="0"/>
          </a:p>
        </p:txBody>
      </p:sp>
    </p:spTree>
    <p:extLst>
      <p:ext uri="{BB962C8B-B14F-4D97-AF65-F5344CB8AC3E}">
        <p14:creationId xmlns:p14="http://schemas.microsoft.com/office/powerpoint/2010/main" val="12746817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D532B-5A91-46B3-69B2-64E31DD78B6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B5C88C-0CCE-E85B-A8EF-DED7B384D266}"/>
              </a:ext>
            </a:extLst>
          </p:cNvPr>
          <p:cNvSpPr>
            <a:spLocks noGrp="1"/>
          </p:cNvSpPr>
          <p:nvPr>
            <p:ph sz="quarter" idx="12"/>
          </p:nvPr>
        </p:nvSpPr>
        <p:spPr/>
        <p:txBody>
          <a:bodyPr/>
          <a:lstStyle/>
          <a:p>
            <a:r>
              <a:rPr lang="en-US" dirty="0"/>
              <a:t>Prevents busy waiting (looping until a condition is met).</a:t>
            </a:r>
          </a:p>
          <a:p>
            <a:r>
              <a:rPr lang="en-US" dirty="0"/>
              <a:t>Ensures thread synchronization in concurrent scenarios.</a:t>
            </a:r>
          </a:p>
          <a:p>
            <a:r>
              <a:rPr lang="en-US" dirty="0"/>
              <a:t>Useful for producer-consumer and sequential execution patterns.</a:t>
            </a:r>
            <a:endParaRPr lang="en-IN" dirty="0"/>
          </a:p>
        </p:txBody>
      </p:sp>
      <p:sp>
        <p:nvSpPr>
          <p:cNvPr id="3" name="Title 2">
            <a:extLst>
              <a:ext uri="{FF2B5EF4-FFF2-40B4-BE49-F238E27FC236}">
                <a16:creationId xmlns:a16="http://schemas.microsoft.com/office/drawing/2014/main" id="{4AD2E8CF-8B72-3690-DB09-3715BBDF1FE4}"/>
              </a:ext>
            </a:extLst>
          </p:cNvPr>
          <p:cNvSpPr>
            <a:spLocks noGrp="1"/>
          </p:cNvSpPr>
          <p:nvPr>
            <p:ph type="title"/>
          </p:nvPr>
        </p:nvSpPr>
        <p:spPr/>
        <p:txBody>
          <a:bodyPr/>
          <a:lstStyle/>
          <a:p>
            <a:r>
              <a:rPr lang="en-IN" dirty="0"/>
              <a:t>Why Use Thread </a:t>
            </a:r>
            <a:r>
              <a:rPr lang="en-IN" dirty="0" err="1"/>
              <a:t>Signaling</a:t>
            </a:r>
            <a:r>
              <a:rPr lang="en-IN" dirty="0"/>
              <a:t>?</a:t>
            </a:r>
          </a:p>
        </p:txBody>
      </p:sp>
    </p:spTree>
    <p:extLst>
      <p:ext uri="{BB962C8B-B14F-4D97-AF65-F5344CB8AC3E}">
        <p14:creationId xmlns:p14="http://schemas.microsoft.com/office/powerpoint/2010/main" val="14626976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447FF-50A3-6637-BF1B-36B407F68C6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8D0968-D9A8-682E-3EE1-4D40B9CB24B2}"/>
              </a:ext>
            </a:extLst>
          </p:cNvPr>
          <p:cNvSpPr>
            <a:spLocks noGrp="1"/>
          </p:cNvSpPr>
          <p:nvPr>
            <p:ph sz="quarter" idx="12"/>
          </p:nvPr>
        </p:nvSpPr>
        <p:spPr>
          <a:xfrm>
            <a:off x="457201" y="1381124"/>
            <a:ext cx="8228012" cy="5172075"/>
          </a:xfrm>
        </p:spPr>
        <p:txBody>
          <a:bodyPr>
            <a:normAutofit/>
          </a:bodyPr>
          <a:lstStyle/>
          <a:p>
            <a:r>
              <a:rPr lang="en-US" dirty="0"/>
              <a:t>C# provides various signaling mechanisms, including:</a:t>
            </a:r>
          </a:p>
          <a:p>
            <a:r>
              <a:rPr lang="en-US" dirty="0"/>
              <a:t>Manual Reset Event &amp; Auto Reset Event – Simple event-based signaling.</a:t>
            </a:r>
          </a:p>
          <a:p>
            <a:r>
              <a:rPr lang="en-US" dirty="0"/>
              <a:t>Count down Event – Signals when multiple threads have completed.</a:t>
            </a:r>
          </a:p>
          <a:p>
            <a:r>
              <a:rPr lang="en-US" dirty="0"/>
              <a:t>Barrier – Synchronizes multiple threads at a checkpoint.</a:t>
            </a:r>
          </a:p>
          <a:p>
            <a:r>
              <a:rPr lang="en-US" dirty="0"/>
              <a:t>Semaphore Slim – Controls thread access to </a:t>
            </a:r>
            <a:r>
              <a:rPr lang="en-US" dirty="0" err="1"/>
              <a:t>resources.Monitor</a:t>
            </a:r>
            <a:r>
              <a:rPr lang="en-US" dirty="0"/>
              <a:t>.</a:t>
            </a:r>
          </a:p>
          <a:p>
            <a:r>
              <a:rPr lang="en-US" dirty="0"/>
              <a:t>Pulse/Pulse All – Wakes up waiting threads inside a lock.</a:t>
            </a:r>
            <a:endParaRPr lang="en-IN" dirty="0"/>
          </a:p>
        </p:txBody>
      </p:sp>
      <p:sp>
        <p:nvSpPr>
          <p:cNvPr id="3" name="Title 2">
            <a:extLst>
              <a:ext uri="{FF2B5EF4-FFF2-40B4-BE49-F238E27FC236}">
                <a16:creationId xmlns:a16="http://schemas.microsoft.com/office/drawing/2014/main" id="{EC881618-92CD-F240-A7E7-AA6C13532A7D}"/>
              </a:ext>
            </a:extLst>
          </p:cNvPr>
          <p:cNvSpPr>
            <a:spLocks noGrp="1"/>
          </p:cNvSpPr>
          <p:nvPr>
            <p:ph type="title"/>
          </p:nvPr>
        </p:nvSpPr>
        <p:spPr/>
        <p:txBody>
          <a:bodyPr/>
          <a:lstStyle/>
          <a:p>
            <a:r>
              <a:rPr lang="en-US" dirty="0"/>
              <a:t>. Thread Signaling Mechanisms in C#</a:t>
            </a:r>
            <a:endParaRPr lang="en-IN" dirty="0"/>
          </a:p>
        </p:txBody>
      </p:sp>
    </p:spTree>
    <p:extLst>
      <p:ext uri="{BB962C8B-B14F-4D97-AF65-F5344CB8AC3E}">
        <p14:creationId xmlns:p14="http://schemas.microsoft.com/office/powerpoint/2010/main" val="390600784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11B5D-438F-0075-7992-330A2E4794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D6FDBF-B414-8820-B66C-1F6E34723056}"/>
              </a:ext>
            </a:extLst>
          </p:cNvPr>
          <p:cNvSpPr>
            <a:spLocks noGrp="1"/>
          </p:cNvSpPr>
          <p:nvPr>
            <p:ph type="title"/>
          </p:nvPr>
        </p:nvSpPr>
        <p:spPr/>
        <p:txBody>
          <a:bodyPr/>
          <a:lstStyle/>
          <a:p>
            <a:r>
              <a:rPr lang="en-US" dirty="0"/>
              <a:t>. Manual Reset Event &amp; </a:t>
            </a:r>
            <a:r>
              <a:rPr lang="en-US" dirty="0" err="1"/>
              <a:t>AutoReset</a:t>
            </a:r>
            <a:r>
              <a:rPr lang="en-US" dirty="0"/>
              <a:t> Event</a:t>
            </a:r>
            <a:endParaRPr lang="en-IN" dirty="0"/>
          </a:p>
        </p:txBody>
      </p:sp>
      <p:pic>
        <p:nvPicPr>
          <p:cNvPr id="7" name="Picture 6">
            <a:extLst>
              <a:ext uri="{FF2B5EF4-FFF2-40B4-BE49-F238E27FC236}">
                <a16:creationId xmlns:a16="http://schemas.microsoft.com/office/drawing/2014/main" id="{D3D96C71-0831-23A5-8F68-D7655F8C8E6A}"/>
              </a:ext>
            </a:extLst>
          </p:cNvPr>
          <p:cNvPicPr>
            <a:picLocks noChangeAspect="1"/>
          </p:cNvPicPr>
          <p:nvPr/>
        </p:nvPicPr>
        <p:blipFill>
          <a:blip r:embed="rId2"/>
          <a:stretch>
            <a:fillRect/>
          </a:stretch>
        </p:blipFill>
        <p:spPr>
          <a:xfrm>
            <a:off x="0" y="2601427"/>
            <a:ext cx="9144000" cy="1655145"/>
          </a:xfrm>
          <a:prstGeom prst="rect">
            <a:avLst/>
          </a:prstGeom>
        </p:spPr>
      </p:pic>
    </p:spTree>
    <p:extLst>
      <p:ext uri="{BB962C8B-B14F-4D97-AF65-F5344CB8AC3E}">
        <p14:creationId xmlns:p14="http://schemas.microsoft.com/office/powerpoint/2010/main" val="319908163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E4D04-4FFB-F613-CF78-DAC369720A54}"/>
              </a:ext>
            </a:extLst>
          </p:cNvPr>
          <p:cNvSpPr>
            <a:spLocks noGrp="1"/>
          </p:cNvSpPr>
          <p:nvPr>
            <p:ph sz="quarter" idx="12"/>
          </p:nvPr>
        </p:nvSpPr>
        <p:spPr>
          <a:xfrm>
            <a:off x="457201" y="1381124"/>
            <a:ext cx="8228012" cy="5095875"/>
          </a:xfrm>
        </p:spPr>
        <p:txBody>
          <a:bodyPr>
            <a:normAutofit fontScale="92500" lnSpcReduction="10000"/>
          </a:bodyPr>
          <a:lstStyle/>
          <a:p>
            <a:r>
              <a:rPr lang="en-US" dirty="0"/>
              <a:t>The Barrier class implements a thread execution barrier, allowing many threads to rendezvous at a point in time.</a:t>
            </a:r>
          </a:p>
          <a:p>
            <a:r>
              <a:rPr lang="en-US" dirty="0"/>
              <a:t>The class is very fast and efficient, and is built upon Wait, Pulse, and spinlocks.</a:t>
            </a:r>
          </a:p>
          <a:p>
            <a:r>
              <a:rPr lang="en-US" dirty="0"/>
              <a:t>To use this class:</a:t>
            </a:r>
          </a:p>
          <a:p>
            <a:pPr lvl="1"/>
            <a:r>
              <a:rPr lang="en-US" dirty="0"/>
              <a:t>1. Instantiate it, specifying how many threads should partake in the rendezvous.</a:t>
            </a:r>
          </a:p>
          <a:p>
            <a:pPr lvl="1"/>
            <a:r>
              <a:rPr lang="en-US" dirty="0"/>
              <a:t>2. Have each thread call </a:t>
            </a:r>
            <a:r>
              <a:rPr lang="en-US" dirty="0" err="1"/>
              <a:t>SignalAndWait</a:t>
            </a:r>
            <a:r>
              <a:rPr lang="en-US" dirty="0"/>
              <a:t> when it wants to rendezvous.</a:t>
            </a:r>
          </a:p>
          <a:p>
            <a:pPr lvl="1"/>
            <a:r>
              <a:rPr lang="en-US" dirty="0"/>
              <a:t>Instantiating Barrier with a value of 3 causes </a:t>
            </a:r>
            <a:r>
              <a:rPr lang="en-US" dirty="0" err="1"/>
              <a:t>SignalAndWait</a:t>
            </a:r>
            <a:r>
              <a:rPr lang="en-US" dirty="0"/>
              <a:t> to block until that method has been called three times. </a:t>
            </a:r>
          </a:p>
          <a:p>
            <a:pPr lvl="1"/>
            <a:r>
              <a:rPr lang="en-US" dirty="0"/>
              <a:t>It then starts over: calling </a:t>
            </a:r>
            <a:r>
              <a:rPr lang="en-US" dirty="0" err="1"/>
              <a:t>SignalAndWait</a:t>
            </a:r>
            <a:r>
              <a:rPr lang="en-US" dirty="0"/>
              <a:t> again blocks until called another three times. </a:t>
            </a:r>
          </a:p>
          <a:p>
            <a:pPr lvl="1"/>
            <a:r>
              <a:rPr lang="en-US" dirty="0"/>
              <a:t>This keeps each thread “in step” with every other thread.</a:t>
            </a:r>
            <a:endParaRPr lang="en-IN" dirty="0"/>
          </a:p>
        </p:txBody>
      </p:sp>
      <p:sp>
        <p:nvSpPr>
          <p:cNvPr id="3" name="Title 2">
            <a:extLst>
              <a:ext uri="{FF2B5EF4-FFF2-40B4-BE49-F238E27FC236}">
                <a16:creationId xmlns:a16="http://schemas.microsoft.com/office/drawing/2014/main" id="{B8997141-2868-0FE7-207E-3503EC5F98FD}"/>
              </a:ext>
            </a:extLst>
          </p:cNvPr>
          <p:cNvSpPr>
            <a:spLocks noGrp="1"/>
          </p:cNvSpPr>
          <p:nvPr>
            <p:ph type="title"/>
          </p:nvPr>
        </p:nvSpPr>
        <p:spPr/>
        <p:txBody>
          <a:bodyPr/>
          <a:lstStyle/>
          <a:p>
            <a:r>
              <a:rPr lang="en-IN" dirty="0"/>
              <a:t>Barrier</a:t>
            </a:r>
          </a:p>
        </p:txBody>
      </p:sp>
    </p:spTree>
    <p:extLst>
      <p:ext uri="{BB962C8B-B14F-4D97-AF65-F5344CB8AC3E}">
        <p14:creationId xmlns:p14="http://schemas.microsoft.com/office/powerpoint/2010/main" val="223549378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997141-2868-0FE7-207E-3503EC5F98FD}"/>
              </a:ext>
            </a:extLst>
          </p:cNvPr>
          <p:cNvSpPr>
            <a:spLocks noGrp="1"/>
          </p:cNvSpPr>
          <p:nvPr>
            <p:ph type="title"/>
          </p:nvPr>
        </p:nvSpPr>
        <p:spPr/>
        <p:txBody>
          <a:bodyPr/>
          <a:lstStyle/>
          <a:p>
            <a:r>
              <a:rPr lang="en-IN" dirty="0"/>
              <a:t>Barrier</a:t>
            </a:r>
          </a:p>
        </p:txBody>
      </p:sp>
      <p:pic>
        <p:nvPicPr>
          <p:cNvPr id="7" name="Picture 6">
            <a:extLst>
              <a:ext uri="{FF2B5EF4-FFF2-40B4-BE49-F238E27FC236}">
                <a16:creationId xmlns:a16="http://schemas.microsoft.com/office/drawing/2014/main" id="{580B6111-33EF-DD05-FF7D-C34BFB896698}"/>
              </a:ext>
            </a:extLst>
          </p:cNvPr>
          <p:cNvPicPr>
            <a:picLocks noChangeAspect="1"/>
          </p:cNvPicPr>
          <p:nvPr/>
        </p:nvPicPr>
        <p:blipFill>
          <a:blip r:embed="rId2"/>
          <a:stretch>
            <a:fillRect/>
          </a:stretch>
        </p:blipFill>
        <p:spPr>
          <a:xfrm>
            <a:off x="429933" y="1676400"/>
            <a:ext cx="7959144" cy="4649821"/>
          </a:xfrm>
          <a:prstGeom prst="rect">
            <a:avLst/>
          </a:prstGeom>
        </p:spPr>
      </p:pic>
    </p:spTree>
    <p:extLst>
      <p:ext uri="{BB962C8B-B14F-4D97-AF65-F5344CB8AC3E}">
        <p14:creationId xmlns:p14="http://schemas.microsoft.com/office/powerpoint/2010/main" val="24639775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997141-2868-0FE7-207E-3503EC5F98FD}"/>
              </a:ext>
            </a:extLst>
          </p:cNvPr>
          <p:cNvSpPr>
            <a:spLocks noGrp="1"/>
          </p:cNvSpPr>
          <p:nvPr>
            <p:ph type="title"/>
          </p:nvPr>
        </p:nvSpPr>
        <p:spPr/>
        <p:txBody>
          <a:bodyPr/>
          <a:lstStyle/>
          <a:p>
            <a:r>
              <a:rPr lang="en-IN" dirty="0"/>
              <a:t>Barrier</a:t>
            </a:r>
          </a:p>
        </p:txBody>
      </p:sp>
      <p:pic>
        <p:nvPicPr>
          <p:cNvPr id="4" name="Picture 3">
            <a:extLst>
              <a:ext uri="{FF2B5EF4-FFF2-40B4-BE49-F238E27FC236}">
                <a16:creationId xmlns:a16="http://schemas.microsoft.com/office/drawing/2014/main" id="{A8068FC7-05A1-5DB8-2AA0-F46B5555F8BE}"/>
              </a:ext>
            </a:extLst>
          </p:cNvPr>
          <p:cNvPicPr>
            <a:picLocks noChangeAspect="1"/>
          </p:cNvPicPr>
          <p:nvPr/>
        </p:nvPicPr>
        <p:blipFill>
          <a:blip r:embed="rId2"/>
          <a:stretch>
            <a:fillRect/>
          </a:stretch>
        </p:blipFill>
        <p:spPr>
          <a:xfrm>
            <a:off x="1289098" y="1752600"/>
            <a:ext cx="6565804" cy="4572000"/>
          </a:xfrm>
          <a:prstGeom prst="rect">
            <a:avLst/>
          </a:prstGeom>
        </p:spPr>
      </p:pic>
    </p:spTree>
    <p:extLst>
      <p:ext uri="{BB962C8B-B14F-4D97-AF65-F5344CB8AC3E}">
        <p14:creationId xmlns:p14="http://schemas.microsoft.com/office/powerpoint/2010/main" val="40748673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AC0C47-9D19-1043-8FEC-FCD78E459F68}"/>
              </a:ext>
            </a:extLst>
          </p:cNvPr>
          <p:cNvSpPr>
            <a:spLocks noGrp="1"/>
          </p:cNvSpPr>
          <p:nvPr>
            <p:ph type="title"/>
          </p:nvPr>
        </p:nvSpPr>
        <p:spPr/>
        <p:txBody>
          <a:bodyPr/>
          <a:lstStyle/>
          <a:p>
            <a:r>
              <a:rPr lang="en-US" dirty="0"/>
              <a:t>Choosing the Right Signaling Mechanism</a:t>
            </a:r>
            <a:endParaRPr lang="en-IN" dirty="0"/>
          </a:p>
        </p:txBody>
      </p:sp>
      <p:pic>
        <p:nvPicPr>
          <p:cNvPr id="5" name="Picture 4">
            <a:extLst>
              <a:ext uri="{FF2B5EF4-FFF2-40B4-BE49-F238E27FC236}">
                <a16:creationId xmlns:a16="http://schemas.microsoft.com/office/drawing/2014/main" id="{C09A85DF-7587-B948-2D69-A195935F362F}"/>
              </a:ext>
            </a:extLst>
          </p:cNvPr>
          <p:cNvPicPr>
            <a:picLocks noChangeAspect="1"/>
          </p:cNvPicPr>
          <p:nvPr/>
        </p:nvPicPr>
        <p:blipFill>
          <a:blip r:embed="rId2"/>
          <a:stretch>
            <a:fillRect/>
          </a:stretch>
        </p:blipFill>
        <p:spPr>
          <a:xfrm>
            <a:off x="461035" y="1905000"/>
            <a:ext cx="8378166" cy="2563652"/>
          </a:xfrm>
          <a:prstGeom prst="rect">
            <a:avLst/>
          </a:prstGeom>
        </p:spPr>
      </p:pic>
    </p:spTree>
    <p:extLst>
      <p:ext uri="{BB962C8B-B14F-4D97-AF65-F5344CB8AC3E}">
        <p14:creationId xmlns:p14="http://schemas.microsoft.com/office/powerpoint/2010/main" val="2022085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pPr marL="342900" lvl="1" indent="-342900"/>
            <a:r>
              <a:rPr lang="en-IN" sz="2000" b="1" dirty="0">
                <a:solidFill>
                  <a:srgbClr val="000000"/>
                </a:solidFill>
                <a:latin typeface="Courier New" pitchFamily="49" charset="0"/>
              </a:rPr>
              <a:t>void </a:t>
            </a:r>
            <a:r>
              <a:rPr lang="en-IN" sz="2000" b="1" dirty="0" err="1">
                <a:solidFill>
                  <a:srgbClr val="000000"/>
                </a:solidFill>
                <a:latin typeface="Courier New" pitchFamily="49" charset="0"/>
              </a:rPr>
              <a:t>SetAll</a:t>
            </a:r>
            <a:r>
              <a:rPr lang="en-IN" sz="2000" b="1" dirty="0">
                <a:solidFill>
                  <a:srgbClr val="000000"/>
                </a:solidFill>
                <a:latin typeface="Courier New" pitchFamily="49" charset="0"/>
              </a:rPr>
              <a:t>(bool value)</a:t>
            </a:r>
            <a:r>
              <a:rPr lang="en-IN" sz="2000" dirty="0">
                <a:solidFill>
                  <a:srgbClr val="000000"/>
                </a:solidFill>
                <a:latin typeface="Courier New" pitchFamily="49" charset="0"/>
              </a:rPr>
              <a:t>:</a:t>
            </a:r>
            <a:r>
              <a:rPr lang="en-IN" sz="2000" dirty="0"/>
              <a:t> Sets all bits in the </a:t>
            </a:r>
            <a:r>
              <a:rPr lang="en-IN" sz="2000" b="1" dirty="0" err="1">
                <a:latin typeface="Courier New" pitchFamily="49" charset="0"/>
                <a:cs typeface="Courier New" pitchFamily="49" charset="0"/>
              </a:rPr>
              <a:t>BitArray</a:t>
            </a:r>
            <a:r>
              <a:rPr lang="en-IN" sz="2000" dirty="0"/>
              <a:t> to the specified value.     </a:t>
            </a:r>
          </a:p>
          <a:p>
            <a:pPr marL="342900" lvl="1" indent="-342900"/>
            <a:r>
              <a:rPr lang="en-IN" sz="2000" b="1" dirty="0">
                <a:solidFill>
                  <a:srgbClr val="000000"/>
                </a:solidFill>
                <a:latin typeface="Courier New" pitchFamily="49" charset="0"/>
              </a:rPr>
              <a:t>void Set(</a:t>
            </a:r>
            <a:r>
              <a:rPr lang="en-IN" sz="2000" b="1" dirty="0" err="1">
                <a:solidFill>
                  <a:srgbClr val="000000"/>
                </a:solidFill>
                <a:latin typeface="Courier New" pitchFamily="49" charset="0"/>
              </a:rPr>
              <a:t>int</a:t>
            </a:r>
            <a:r>
              <a:rPr lang="en-IN" sz="2000" b="1" dirty="0">
                <a:solidFill>
                  <a:srgbClr val="000000"/>
                </a:solidFill>
                <a:latin typeface="Courier New" pitchFamily="49" charset="0"/>
              </a:rPr>
              <a:t> index, bool value )</a:t>
            </a:r>
            <a:r>
              <a:rPr lang="en-IN" sz="2000" dirty="0"/>
              <a:t> :Sets the bit at a specific position in the </a:t>
            </a:r>
            <a:r>
              <a:rPr lang="en-IN" sz="2000" dirty="0" err="1"/>
              <a:t>BitArray</a:t>
            </a:r>
            <a:r>
              <a:rPr lang="en-IN" sz="2000" dirty="0"/>
              <a:t> to the specified value </a:t>
            </a:r>
          </a:p>
          <a:p>
            <a:r>
              <a:rPr lang="en-US" b="1" dirty="0" err="1">
                <a:solidFill>
                  <a:srgbClr val="000000"/>
                </a:solidFill>
                <a:latin typeface="Courier New" pitchFamily="49" charset="0"/>
              </a:rPr>
              <a:t>bool</a:t>
            </a:r>
            <a:r>
              <a:rPr lang="en-US" b="1" dirty="0">
                <a:solidFill>
                  <a:srgbClr val="000000"/>
                </a:solidFill>
                <a:latin typeface="Courier New" pitchFamily="49" charset="0"/>
              </a:rPr>
              <a:t> Get( </a:t>
            </a:r>
            <a:r>
              <a:rPr lang="en-US" b="1" dirty="0" err="1">
                <a:solidFill>
                  <a:srgbClr val="000000"/>
                </a:solidFill>
                <a:latin typeface="Courier New" pitchFamily="49" charset="0"/>
              </a:rPr>
              <a:t>int</a:t>
            </a:r>
            <a:r>
              <a:rPr lang="en-US" b="1" dirty="0">
                <a:solidFill>
                  <a:srgbClr val="000000"/>
                </a:solidFill>
                <a:latin typeface="Courier New" pitchFamily="49" charset="0"/>
              </a:rPr>
              <a:t> index ):</a:t>
            </a:r>
            <a:r>
              <a:rPr lang="en-US" dirty="0"/>
              <a:t> Gets the value of the bit at a specific position in the </a:t>
            </a:r>
            <a:r>
              <a:rPr lang="en-US" b="1" dirty="0">
                <a:latin typeface="Courier New" pitchFamily="49" charset="0"/>
                <a:cs typeface="Courier New" pitchFamily="49" charset="0"/>
              </a:rPr>
              <a:t>BitArray</a:t>
            </a:r>
            <a:r>
              <a:rPr lang="en-US" dirty="0"/>
              <a:t>.</a:t>
            </a:r>
          </a:p>
          <a:p>
            <a:endParaRPr lang="en-US" dirty="0"/>
          </a:p>
        </p:txBody>
      </p:sp>
      <p:sp>
        <p:nvSpPr>
          <p:cNvPr id="2" name="Title 1">
            <a:extLst>
              <a:ext uri="{FF2B5EF4-FFF2-40B4-BE49-F238E27FC236}">
                <a16:creationId xmlns:a16="http://schemas.microsoft.com/office/drawing/2014/main" id="{70B948EC-85E6-ECFF-5AC3-D94569AFC5B8}"/>
              </a:ext>
            </a:extLst>
          </p:cNvPr>
          <p:cNvSpPr>
            <a:spLocks noGrp="1"/>
          </p:cNvSpPr>
          <p:nvPr>
            <p:ph type="title"/>
          </p:nvPr>
        </p:nvSpPr>
        <p:spPr/>
        <p:txBody>
          <a:bodyPr/>
          <a:lstStyle/>
          <a:p>
            <a:r>
              <a:rPr lang="en-US" dirty="0" err="1"/>
              <a:t>BitArray</a:t>
            </a:r>
            <a:r>
              <a:rPr lang="en-US" dirty="0"/>
              <a:t> member description  in API</a:t>
            </a:r>
            <a:endParaRPr lang="en-IN" dirty="0"/>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21</a:t>
            </a:fld>
            <a:endParaRPr lang="en-US"/>
          </a:p>
        </p:txBody>
      </p:sp>
    </p:spTree>
    <p:extLst>
      <p:ext uri="{BB962C8B-B14F-4D97-AF65-F5344CB8AC3E}">
        <p14:creationId xmlns:p14="http://schemas.microsoft.com/office/powerpoint/2010/main" val="3774604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1011C5-8ECE-CEC5-A608-C3ADF51BFFBD}"/>
              </a:ext>
            </a:extLst>
          </p:cNvPr>
          <p:cNvSpPr>
            <a:spLocks noGrp="1"/>
          </p:cNvSpPr>
          <p:nvPr>
            <p:ph sz="quarter" idx="12"/>
          </p:nvPr>
        </p:nvSpPr>
        <p:spPr/>
        <p:txBody>
          <a:bodyPr/>
          <a:lstStyle/>
          <a:p>
            <a:r>
              <a:rPr lang="en-US" dirty="0"/>
              <a:t>Rich client applications, such as WPF (Windows Presentation Foundation) and WinForms (Windows Forms), require careful threading to maintain UI responsiveness while performing background operations.</a:t>
            </a:r>
            <a:endParaRPr lang="en-IN" dirty="0"/>
          </a:p>
        </p:txBody>
      </p:sp>
      <p:sp>
        <p:nvSpPr>
          <p:cNvPr id="3" name="Title 2">
            <a:extLst>
              <a:ext uri="{FF2B5EF4-FFF2-40B4-BE49-F238E27FC236}">
                <a16:creationId xmlns:a16="http://schemas.microsoft.com/office/drawing/2014/main" id="{5EE2D226-8DC0-8EDD-B614-A96D908558BB}"/>
              </a:ext>
            </a:extLst>
          </p:cNvPr>
          <p:cNvSpPr>
            <a:spLocks noGrp="1"/>
          </p:cNvSpPr>
          <p:nvPr>
            <p:ph type="title"/>
          </p:nvPr>
        </p:nvSpPr>
        <p:spPr/>
        <p:txBody>
          <a:bodyPr/>
          <a:lstStyle/>
          <a:p>
            <a:r>
              <a:rPr lang="en-US" dirty="0"/>
              <a:t>Threading in Rich Client Applications</a:t>
            </a:r>
            <a:endParaRPr lang="en-IN" dirty="0"/>
          </a:p>
        </p:txBody>
      </p:sp>
    </p:spTree>
    <p:extLst>
      <p:ext uri="{BB962C8B-B14F-4D97-AF65-F5344CB8AC3E}">
        <p14:creationId xmlns:p14="http://schemas.microsoft.com/office/powerpoint/2010/main" val="40668678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755C2-E935-FAE7-035F-92747A893D8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5D0197-64B0-0BAD-0008-704DCA5617F6}"/>
              </a:ext>
            </a:extLst>
          </p:cNvPr>
          <p:cNvSpPr>
            <a:spLocks noGrp="1"/>
          </p:cNvSpPr>
          <p:nvPr>
            <p:ph sz="quarter" idx="12"/>
          </p:nvPr>
        </p:nvSpPr>
        <p:spPr/>
        <p:txBody>
          <a:bodyPr/>
          <a:lstStyle/>
          <a:p>
            <a:r>
              <a:rPr lang="en-US" dirty="0"/>
              <a:t>The UI Thread is single-threaded – Running time-consuming tasks on the UI thread freezes the UI.</a:t>
            </a:r>
          </a:p>
          <a:p>
            <a:r>
              <a:rPr lang="en-US" dirty="0"/>
              <a:t>Need for Background Processing – Heavy computations, network requests, and database operations should run in background threads to keep the UI responsive.</a:t>
            </a:r>
          </a:p>
          <a:p>
            <a:r>
              <a:rPr lang="en-US" dirty="0"/>
              <a:t>Thread Synchronization is Required – UI elements can only be updated from the UI thread (invoking updates from worker threads requires synchronization).</a:t>
            </a:r>
            <a:endParaRPr lang="en-IN" dirty="0"/>
          </a:p>
        </p:txBody>
      </p:sp>
      <p:sp>
        <p:nvSpPr>
          <p:cNvPr id="3" name="Title 2">
            <a:extLst>
              <a:ext uri="{FF2B5EF4-FFF2-40B4-BE49-F238E27FC236}">
                <a16:creationId xmlns:a16="http://schemas.microsoft.com/office/drawing/2014/main" id="{EE2C0864-C811-0DF2-0B6C-35ACCC1D4F9B}"/>
              </a:ext>
            </a:extLst>
          </p:cNvPr>
          <p:cNvSpPr>
            <a:spLocks noGrp="1"/>
          </p:cNvSpPr>
          <p:nvPr>
            <p:ph type="title"/>
          </p:nvPr>
        </p:nvSpPr>
        <p:spPr/>
        <p:txBody>
          <a:bodyPr/>
          <a:lstStyle/>
          <a:p>
            <a:r>
              <a:rPr lang="en-US" dirty="0"/>
              <a:t>Threading in Rich Client Applications</a:t>
            </a:r>
            <a:endParaRPr lang="en-IN" dirty="0"/>
          </a:p>
        </p:txBody>
      </p:sp>
    </p:spTree>
    <p:extLst>
      <p:ext uri="{BB962C8B-B14F-4D97-AF65-F5344CB8AC3E}">
        <p14:creationId xmlns:p14="http://schemas.microsoft.com/office/powerpoint/2010/main" val="10851575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FE38D-83E2-8743-B2A0-BBFF697733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6596B4-D4FC-3A6B-BB0E-D5F896C2E573}"/>
              </a:ext>
            </a:extLst>
          </p:cNvPr>
          <p:cNvSpPr>
            <a:spLocks noGrp="1"/>
          </p:cNvSpPr>
          <p:nvPr>
            <p:ph type="title"/>
          </p:nvPr>
        </p:nvSpPr>
        <p:spPr/>
        <p:txBody>
          <a:bodyPr/>
          <a:lstStyle/>
          <a:p>
            <a:r>
              <a:rPr lang="en-US" dirty="0"/>
              <a:t>Threading in Rich Client Applications</a:t>
            </a:r>
            <a:endParaRPr lang="en-IN" dirty="0"/>
          </a:p>
        </p:txBody>
      </p:sp>
      <p:pic>
        <p:nvPicPr>
          <p:cNvPr id="7" name="Picture 6">
            <a:extLst>
              <a:ext uri="{FF2B5EF4-FFF2-40B4-BE49-F238E27FC236}">
                <a16:creationId xmlns:a16="http://schemas.microsoft.com/office/drawing/2014/main" id="{0F6983E4-B930-D430-6811-417235BB70F7}"/>
              </a:ext>
            </a:extLst>
          </p:cNvPr>
          <p:cNvPicPr>
            <a:picLocks noChangeAspect="1"/>
          </p:cNvPicPr>
          <p:nvPr/>
        </p:nvPicPr>
        <p:blipFill>
          <a:blip r:embed="rId2"/>
          <a:stretch>
            <a:fillRect/>
          </a:stretch>
        </p:blipFill>
        <p:spPr>
          <a:xfrm>
            <a:off x="304800" y="1981200"/>
            <a:ext cx="8534400" cy="3114196"/>
          </a:xfrm>
          <a:prstGeom prst="rect">
            <a:avLst/>
          </a:prstGeom>
        </p:spPr>
      </p:pic>
    </p:spTree>
    <p:extLst>
      <p:ext uri="{BB962C8B-B14F-4D97-AF65-F5344CB8AC3E}">
        <p14:creationId xmlns:p14="http://schemas.microsoft.com/office/powerpoint/2010/main" val="173962312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AE9DF6-2519-9F00-7A70-46B50FCC6BFB}"/>
              </a:ext>
            </a:extLst>
          </p:cNvPr>
          <p:cNvSpPr>
            <a:spLocks noGrp="1"/>
          </p:cNvSpPr>
          <p:nvPr>
            <p:ph sz="quarter" idx="12"/>
          </p:nvPr>
        </p:nvSpPr>
        <p:spPr/>
        <p:txBody>
          <a:bodyPr/>
          <a:lstStyle/>
          <a:p>
            <a:r>
              <a:rPr lang="en-US" dirty="0"/>
              <a:t>It allows switching back to the UI thread from a background thread.</a:t>
            </a:r>
          </a:p>
          <a:p>
            <a:r>
              <a:rPr lang="en-US" dirty="0"/>
              <a:t>It ensures thread synchronization without explicitly using Invoke() (WinForms) or Dispatcher (WPF).</a:t>
            </a:r>
          </a:p>
          <a:p>
            <a:r>
              <a:rPr lang="en-US" dirty="0"/>
              <a:t>It's especially useful in UI applications (WinForms/WPF) to avoid cross-thread exceptions.</a:t>
            </a:r>
            <a:endParaRPr lang="en-IN" dirty="0"/>
          </a:p>
        </p:txBody>
      </p:sp>
      <p:sp>
        <p:nvSpPr>
          <p:cNvPr id="3" name="Title 2">
            <a:extLst>
              <a:ext uri="{FF2B5EF4-FFF2-40B4-BE49-F238E27FC236}">
                <a16:creationId xmlns:a16="http://schemas.microsoft.com/office/drawing/2014/main" id="{1463279F-88DD-3642-7BFB-79581E1F23B3}"/>
              </a:ext>
            </a:extLst>
          </p:cNvPr>
          <p:cNvSpPr>
            <a:spLocks noGrp="1"/>
          </p:cNvSpPr>
          <p:nvPr>
            <p:ph type="title"/>
          </p:nvPr>
        </p:nvSpPr>
        <p:spPr/>
        <p:txBody>
          <a:bodyPr/>
          <a:lstStyle/>
          <a:p>
            <a:r>
              <a:rPr lang="en-IN" dirty="0"/>
              <a:t>Synchronization Contexts</a:t>
            </a:r>
          </a:p>
        </p:txBody>
      </p:sp>
    </p:spTree>
    <p:extLst>
      <p:ext uri="{BB962C8B-B14F-4D97-AF65-F5344CB8AC3E}">
        <p14:creationId xmlns:p14="http://schemas.microsoft.com/office/powerpoint/2010/main" val="257465354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E175B-A200-49EF-2C79-AFFF9B2796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D1F7A9-975F-9484-1A0F-C6495CA650E6}"/>
              </a:ext>
            </a:extLst>
          </p:cNvPr>
          <p:cNvSpPr>
            <a:spLocks noGrp="1"/>
          </p:cNvSpPr>
          <p:nvPr>
            <p:ph type="title"/>
          </p:nvPr>
        </p:nvSpPr>
        <p:spPr/>
        <p:txBody>
          <a:bodyPr/>
          <a:lstStyle/>
          <a:p>
            <a:r>
              <a:rPr lang="en-US" dirty="0"/>
              <a:t>Synchronization Contexts</a:t>
            </a:r>
            <a:endParaRPr lang="en-IN" dirty="0"/>
          </a:p>
        </p:txBody>
      </p:sp>
      <p:pic>
        <p:nvPicPr>
          <p:cNvPr id="4" name="Picture 3">
            <a:extLst>
              <a:ext uri="{FF2B5EF4-FFF2-40B4-BE49-F238E27FC236}">
                <a16:creationId xmlns:a16="http://schemas.microsoft.com/office/drawing/2014/main" id="{A5A9BE55-B064-993C-747E-A82C148985FF}"/>
              </a:ext>
            </a:extLst>
          </p:cNvPr>
          <p:cNvPicPr>
            <a:picLocks noChangeAspect="1"/>
          </p:cNvPicPr>
          <p:nvPr/>
        </p:nvPicPr>
        <p:blipFill>
          <a:blip r:embed="rId2"/>
          <a:srcRect l="7500" t="10000" r="22500" b="16666"/>
          <a:stretch/>
        </p:blipFill>
        <p:spPr>
          <a:xfrm>
            <a:off x="990600" y="1371600"/>
            <a:ext cx="7543800" cy="4939393"/>
          </a:xfrm>
          <a:prstGeom prst="rect">
            <a:avLst/>
          </a:prstGeom>
        </p:spPr>
      </p:pic>
    </p:spTree>
    <p:extLst>
      <p:ext uri="{BB962C8B-B14F-4D97-AF65-F5344CB8AC3E}">
        <p14:creationId xmlns:p14="http://schemas.microsoft.com/office/powerpoint/2010/main" val="37073250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E93630-C12E-EB87-F24A-A08B25926185}"/>
              </a:ext>
            </a:extLst>
          </p:cNvPr>
          <p:cNvSpPr>
            <a:spLocks noGrp="1"/>
          </p:cNvSpPr>
          <p:nvPr>
            <p:ph sz="quarter" idx="12"/>
          </p:nvPr>
        </p:nvSpPr>
        <p:spPr/>
        <p:txBody>
          <a:bodyPr/>
          <a:lstStyle/>
          <a:p>
            <a:r>
              <a:rPr lang="en-US" dirty="0"/>
              <a:t>The Thread Pool in C# is a managed pool of worker threads that efficiently handles background tasks, reducing the overhead of creating and destroying threads manually.</a:t>
            </a:r>
            <a:endParaRPr lang="en-IN" dirty="0"/>
          </a:p>
        </p:txBody>
      </p:sp>
      <p:sp>
        <p:nvSpPr>
          <p:cNvPr id="3" name="Title 2">
            <a:extLst>
              <a:ext uri="{FF2B5EF4-FFF2-40B4-BE49-F238E27FC236}">
                <a16:creationId xmlns:a16="http://schemas.microsoft.com/office/drawing/2014/main" id="{83BF55FF-BA4C-39D8-4710-DBF993632572}"/>
              </a:ext>
            </a:extLst>
          </p:cNvPr>
          <p:cNvSpPr>
            <a:spLocks noGrp="1"/>
          </p:cNvSpPr>
          <p:nvPr>
            <p:ph type="title"/>
          </p:nvPr>
        </p:nvSpPr>
        <p:spPr/>
        <p:txBody>
          <a:bodyPr/>
          <a:lstStyle/>
          <a:p>
            <a:r>
              <a:rPr lang="en-IN" dirty="0"/>
              <a:t>Thread Pool</a:t>
            </a:r>
          </a:p>
        </p:txBody>
      </p:sp>
      <p:pic>
        <p:nvPicPr>
          <p:cNvPr id="1026" name="Picture 2" descr="Thread pool in C#">
            <a:extLst>
              <a:ext uri="{FF2B5EF4-FFF2-40B4-BE49-F238E27FC236}">
                <a16:creationId xmlns:a16="http://schemas.microsoft.com/office/drawing/2014/main" id="{06E0621C-7081-8D91-95D7-6F3C797D7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505200"/>
            <a:ext cx="7332896"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99847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67C17-61FA-2401-1CAB-2D9490EFAA5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7F1870-FAE1-D4ED-7F2E-C7F241E8976C}"/>
              </a:ext>
            </a:extLst>
          </p:cNvPr>
          <p:cNvSpPr>
            <a:spLocks noGrp="1"/>
          </p:cNvSpPr>
          <p:nvPr>
            <p:ph sz="quarter" idx="12"/>
          </p:nvPr>
        </p:nvSpPr>
        <p:spPr/>
        <p:txBody>
          <a:bodyPr/>
          <a:lstStyle/>
          <a:p>
            <a:r>
              <a:rPr lang="en-US" dirty="0"/>
              <a:t>✅ </a:t>
            </a:r>
            <a:r>
              <a:rPr lang="en-US" b="1" dirty="0"/>
              <a:t>Automatic thread management</a:t>
            </a:r>
            <a:r>
              <a:rPr lang="en-US" dirty="0"/>
              <a:t> – No need to create/destroy threads manually.</a:t>
            </a:r>
            <a:br>
              <a:rPr lang="en-US" dirty="0"/>
            </a:br>
            <a:r>
              <a:rPr lang="en-US" dirty="0"/>
              <a:t>✅ </a:t>
            </a:r>
            <a:r>
              <a:rPr lang="en-US" b="1" dirty="0"/>
              <a:t>Efficient resource utilization</a:t>
            </a:r>
            <a:r>
              <a:rPr lang="en-US" dirty="0"/>
              <a:t> – Uses a pool of pre-created threads.</a:t>
            </a:r>
            <a:br>
              <a:rPr lang="en-US" dirty="0"/>
            </a:br>
            <a:r>
              <a:rPr lang="en-US" dirty="0"/>
              <a:t>✅ </a:t>
            </a:r>
            <a:r>
              <a:rPr lang="en-US" b="1" dirty="0"/>
              <a:t>Prevents excessive thread creation</a:t>
            </a:r>
            <a:r>
              <a:rPr lang="en-US" dirty="0"/>
              <a:t> – Limits the number of concurrent threads.</a:t>
            </a:r>
            <a:br>
              <a:rPr lang="en-US" dirty="0"/>
            </a:br>
            <a:r>
              <a:rPr lang="en-US" dirty="0"/>
              <a:t>✅ </a:t>
            </a:r>
            <a:r>
              <a:rPr lang="en-US" b="1" dirty="0"/>
              <a:t>Ideal for short-lived tasks</a:t>
            </a:r>
            <a:r>
              <a:rPr lang="en-US" dirty="0"/>
              <a:t> – Great for I/O-bound and CPU-bound operations.</a:t>
            </a:r>
            <a:endParaRPr lang="en-IN" dirty="0"/>
          </a:p>
        </p:txBody>
      </p:sp>
      <p:sp>
        <p:nvSpPr>
          <p:cNvPr id="3" name="Title 2">
            <a:extLst>
              <a:ext uri="{FF2B5EF4-FFF2-40B4-BE49-F238E27FC236}">
                <a16:creationId xmlns:a16="http://schemas.microsoft.com/office/drawing/2014/main" id="{CD3023F5-89A7-760C-22C1-C4BA5ED3DE73}"/>
              </a:ext>
            </a:extLst>
          </p:cNvPr>
          <p:cNvSpPr>
            <a:spLocks noGrp="1"/>
          </p:cNvSpPr>
          <p:nvPr>
            <p:ph type="title"/>
          </p:nvPr>
        </p:nvSpPr>
        <p:spPr/>
        <p:txBody>
          <a:bodyPr/>
          <a:lstStyle/>
          <a:p>
            <a:r>
              <a:rPr lang="en-US" dirty="0"/>
              <a:t>Why Use the Thread Pool?</a:t>
            </a:r>
            <a:endParaRPr lang="en-IN" dirty="0"/>
          </a:p>
        </p:txBody>
      </p:sp>
    </p:spTree>
    <p:extLst>
      <p:ext uri="{BB962C8B-B14F-4D97-AF65-F5344CB8AC3E}">
        <p14:creationId xmlns:p14="http://schemas.microsoft.com/office/powerpoint/2010/main" val="195353585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FA6A0-6B40-D89D-F401-8A3149A86BD2}"/>
              </a:ext>
            </a:extLst>
          </p:cNvPr>
          <p:cNvSpPr>
            <a:spLocks noGrp="1"/>
          </p:cNvSpPr>
          <p:nvPr>
            <p:ph type="title"/>
          </p:nvPr>
        </p:nvSpPr>
        <p:spPr/>
        <p:txBody>
          <a:bodyPr/>
          <a:lstStyle/>
          <a:p>
            <a:r>
              <a:rPr lang="en-US" dirty="0"/>
              <a:t>When to Use the Thread Pool</a:t>
            </a:r>
            <a:endParaRPr lang="en-IN" dirty="0"/>
          </a:p>
        </p:txBody>
      </p:sp>
      <p:pic>
        <p:nvPicPr>
          <p:cNvPr id="5" name="Picture 4">
            <a:extLst>
              <a:ext uri="{FF2B5EF4-FFF2-40B4-BE49-F238E27FC236}">
                <a16:creationId xmlns:a16="http://schemas.microsoft.com/office/drawing/2014/main" id="{23446831-DEF5-C4AD-2EBB-B016B87F6469}"/>
              </a:ext>
            </a:extLst>
          </p:cNvPr>
          <p:cNvPicPr>
            <a:picLocks noChangeAspect="1"/>
          </p:cNvPicPr>
          <p:nvPr/>
        </p:nvPicPr>
        <p:blipFill>
          <a:blip r:embed="rId2"/>
          <a:stretch>
            <a:fillRect/>
          </a:stretch>
        </p:blipFill>
        <p:spPr>
          <a:xfrm>
            <a:off x="482806" y="2152472"/>
            <a:ext cx="8259328" cy="2553056"/>
          </a:xfrm>
          <a:prstGeom prst="rect">
            <a:avLst/>
          </a:prstGeom>
        </p:spPr>
      </p:pic>
    </p:spTree>
    <p:extLst>
      <p:ext uri="{BB962C8B-B14F-4D97-AF65-F5344CB8AC3E}">
        <p14:creationId xmlns:p14="http://schemas.microsoft.com/office/powerpoint/2010/main" val="25933507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E93630-C12E-EB87-F24A-A08B25926185}"/>
              </a:ext>
            </a:extLst>
          </p:cNvPr>
          <p:cNvSpPr>
            <a:spLocks noGrp="1"/>
          </p:cNvSpPr>
          <p:nvPr>
            <p:ph sz="quarter" idx="12"/>
          </p:nvPr>
        </p:nvSpPr>
        <p:spPr/>
        <p:txBody>
          <a:bodyPr/>
          <a:lstStyle/>
          <a:p>
            <a:r>
              <a:rPr lang="en-US" dirty="0"/>
              <a:t>We cannot set the Name of a pooled thread, making debugging more difficult.</a:t>
            </a:r>
          </a:p>
          <a:p>
            <a:r>
              <a:rPr lang="en-US" dirty="0"/>
              <a:t>Pooled threads are always background threads.</a:t>
            </a:r>
            <a:endParaRPr lang="en-IN" dirty="0"/>
          </a:p>
        </p:txBody>
      </p:sp>
      <p:sp>
        <p:nvSpPr>
          <p:cNvPr id="3" name="Title 2">
            <a:extLst>
              <a:ext uri="{FF2B5EF4-FFF2-40B4-BE49-F238E27FC236}">
                <a16:creationId xmlns:a16="http://schemas.microsoft.com/office/drawing/2014/main" id="{83BF55FF-BA4C-39D8-4710-DBF993632572}"/>
              </a:ext>
            </a:extLst>
          </p:cNvPr>
          <p:cNvSpPr>
            <a:spLocks noGrp="1"/>
          </p:cNvSpPr>
          <p:nvPr>
            <p:ph type="title"/>
          </p:nvPr>
        </p:nvSpPr>
        <p:spPr/>
        <p:txBody>
          <a:bodyPr/>
          <a:lstStyle/>
          <a:p>
            <a:r>
              <a:rPr lang="en-IN" dirty="0"/>
              <a:t>Thread Pool</a:t>
            </a:r>
          </a:p>
        </p:txBody>
      </p:sp>
    </p:spTree>
    <p:extLst>
      <p:ext uri="{BB962C8B-B14F-4D97-AF65-F5344CB8AC3E}">
        <p14:creationId xmlns:p14="http://schemas.microsoft.com/office/powerpoint/2010/main" val="6860650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C4F262-B6F2-9D57-A538-FB33381D6F65}"/>
              </a:ext>
            </a:extLst>
          </p:cNvPr>
          <p:cNvSpPr>
            <a:spLocks noGrp="1"/>
          </p:cNvSpPr>
          <p:nvPr>
            <p:ph sz="quarter" idx="12"/>
          </p:nvPr>
        </p:nvSpPr>
        <p:spPr>
          <a:xfrm>
            <a:off x="457201" y="1381125"/>
            <a:ext cx="8228012" cy="2428875"/>
          </a:xfrm>
        </p:spPr>
        <p:txBody>
          <a:bodyPr/>
          <a:lstStyle/>
          <a:p>
            <a:r>
              <a:rPr lang="en-US" dirty="0"/>
              <a:t>Parallel execution means that you have multiple threads doing different job and not knowing about each other.</a:t>
            </a:r>
          </a:p>
          <a:p>
            <a:r>
              <a:rPr lang="en-US" dirty="0"/>
              <a:t>Asynchronous execution refers to having single thread switching between different jobs.</a:t>
            </a:r>
            <a:endParaRPr lang="en-IN" dirty="0"/>
          </a:p>
        </p:txBody>
      </p:sp>
      <p:sp>
        <p:nvSpPr>
          <p:cNvPr id="3" name="Title 2">
            <a:extLst>
              <a:ext uri="{FF2B5EF4-FFF2-40B4-BE49-F238E27FC236}">
                <a16:creationId xmlns:a16="http://schemas.microsoft.com/office/drawing/2014/main" id="{234D73C0-BC8E-0189-0A0B-F60B454A92EC}"/>
              </a:ext>
            </a:extLst>
          </p:cNvPr>
          <p:cNvSpPr>
            <a:spLocks noGrp="1"/>
          </p:cNvSpPr>
          <p:nvPr>
            <p:ph type="title"/>
          </p:nvPr>
        </p:nvSpPr>
        <p:spPr/>
        <p:txBody>
          <a:bodyPr/>
          <a:lstStyle/>
          <a:p>
            <a:r>
              <a:rPr lang="en-IN" dirty="0"/>
              <a:t>Parallel vs Asynchronous</a:t>
            </a:r>
          </a:p>
        </p:txBody>
      </p:sp>
      <p:pic>
        <p:nvPicPr>
          <p:cNvPr id="5" name="Picture 4">
            <a:extLst>
              <a:ext uri="{FF2B5EF4-FFF2-40B4-BE49-F238E27FC236}">
                <a16:creationId xmlns:a16="http://schemas.microsoft.com/office/drawing/2014/main" id="{F628C78F-50E6-A4E5-3320-BA705BE6BD24}"/>
              </a:ext>
            </a:extLst>
          </p:cNvPr>
          <p:cNvPicPr>
            <a:picLocks noChangeAspect="1"/>
          </p:cNvPicPr>
          <p:nvPr/>
        </p:nvPicPr>
        <p:blipFill>
          <a:blip r:embed="rId2"/>
          <a:stretch>
            <a:fillRect/>
          </a:stretch>
        </p:blipFill>
        <p:spPr>
          <a:xfrm>
            <a:off x="1600200" y="3677388"/>
            <a:ext cx="5166652" cy="3010490"/>
          </a:xfrm>
          <a:prstGeom prst="rect">
            <a:avLst/>
          </a:prstGeom>
        </p:spPr>
      </p:pic>
    </p:spTree>
    <p:extLst>
      <p:ext uri="{BB962C8B-B14F-4D97-AF65-F5344CB8AC3E}">
        <p14:creationId xmlns:p14="http://schemas.microsoft.com/office/powerpoint/2010/main" val="137802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ChangeArrowheads="1"/>
          </p:cNvSpPr>
          <p:nvPr/>
        </p:nvSpPr>
        <p:spPr bwMode="auto">
          <a:xfrm>
            <a:off x="228600" y="1143000"/>
            <a:ext cx="8641572"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Wingdings" pitchFamily="2" charset="2"/>
              <a:buChar char="§"/>
            </a:pPr>
            <a:r>
              <a:rPr lang="en-IN" sz="2000" dirty="0">
                <a:solidFill>
                  <a:srgbClr val="5F5F5F"/>
                </a:solidFill>
                <a:latin typeface="+mn-lt"/>
              </a:rPr>
              <a:t>This example asks the user 4 (true/false)  questions and compares the answers that user enters with the actual answers to calculate the marks.</a:t>
            </a:r>
          </a:p>
          <a:p>
            <a:endParaRPr lang="en-IN" sz="2000" dirty="0">
              <a:solidFill>
                <a:srgbClr val="5F5F5F"/>
              </a:solidFill>
              <a:latin typeface="+mn-lt"/>
            </a:endParaRPr>
          </a:p>
          <a:p>
            <a:r>
              <a:rPr lang="en-US" sz="2000" b="1" dirty="0">
                <a:latin typeface="Courier New" pitchFamily="49" charset="0"/>
                <a:cs typeface="Courier New" pitchFamily="49" charset="0"/>
              </a:rPr>
              <a:t>using System;</a:t>
            </a:r>
          </a:p>
          <a:p>
            <a:r>
              <a:rPr lang="en-US" sz="2000" b="1" dirty="0">
                <a:latin typeface="Courier New" pitchFamily="49" charset="0"/>
                <a:cs typeface="Courier New" pitchFamily="49" charset="0"/>
              </a:rPr>
              <a:t>using </a:t>
            </a:r>
            <a:r>
              <a:rPr lang="en-US" sz="2000" b="1" dirty="0" err="1">
                <a:latin typeface="Courier New" pitchFamily="49" charset="0"/>
                <a:cs typeface="Courier New" pitchFamily="49" charset="0"/>
              </a:rPr>
              <a:t>System.Collections</a:t>
            </a:r>
            <a:r>
              <a:rPr lang="en-US" sz="2000" b="1" dirty="0">
                <a:latin typeface="Courier New" pitchFamily="49" charset="0"/>
                <a:cs typeface="Courier New" pitchFamily="49" charset="0"/>
              </a:rPr>
              <a:t>;</a:t>
            </a:r>
          </a:p>
          <a:p>
            <a:r>
              <a:rPr lang="en-US" sz="2000" b="1" dirty="0">
                <a:latin typeface="Courier New" pitchFamily="49" charset="0"/>
                <a:cs typeface="Courier New" pitchFamily="49" charset="0"/>
              </a:rPr>
              <a:t>public class </a:t>
            </a:r>
            <a:r>
              <a:rPr lang="en-US" sz="2000" b="1" dirty="0" err="1">
                <a:latin typeface="Courier New" pitchFamily="49" charset="0"/>
                <a:cs typeface="Courier New" pitchFamily="49" charset="0"/>
              </a:rPr>
              <a:t>BitArrayEx</a:t>
            </a:r>
            <a:r>
              <a:rPr lang="en-US" sz="2000" b="1" dirty="0">
                <a:latin typeface="Courier New" pitchFamily="49" charset="0"/>
                <a:cs typeface="Courier New" pitchFamily="49" charset="0"/>
              </a:rPr>
              <a:t>{</a:t>
            </a:r>
          </a:p>
          <a:p>
            <a:r>
              <a:rPr lang="en-US" sz="2000" b="1" dirty="0">
                <a:latin typeface="Courier New" pitchFamily="49" charset="0"/>
                <a:cs typeface="Courier New" pitchFamily="49" charset="0"/>
              </a:rPr>
              <a:t>  public static void Main()  {</a:t>
            </a:r>
          </a:p>
          <a:p>
            <a:r>
              <a:rPr lang="en-US" sz="2000" b="1" dirty="0">
                <a:latin typeface="Courier New" pitchFamily="49" charset="0"/>
                <a:cs typeface="Courier New" pitchFamily="49" charset="0"/>
              </a:rPr>
              <a:t>     string[] questions = { "C# is object oriented 	language", "</a:t>
            </a:r>
            <a:r>
              <a:rPr lang="en-US" sz="2000" b="1" dirty="0" err="1">
                <a:latin typeface="Courier New" pitchFamily="49" charset="0"/>
                <a:cs typeface="Courier New" pitchFamily="49" charset="0"/>
              </a:rPr>
              <a:t>System.Collection</a:t>
            </a:r>
            <a:r>
              <a:rPr lang="en-US" sz="2000" b="1" dirty="0">
                <a:latin typeface="Courier New" pitchFamily="49" charset="0"/>
                <a:cs typeface="Courier New" pitchFamily="49" charset="0"/>
              </a:rPr>
              <a:t> is generic", 	"Threading is not </a:t>
            </a:r>
            <a:r>
              <a:rPr lang="en-US" sz="2000" b="1" dirty="0" err="1">
                <a:latin typeface="Courier New" pitchFamily="49" charset="0"/>
                <a:cs typeface="Courier New" pitchFamily="49" charset="0"/>
              </a:rPr>
              <a:t>supporterd</a:t>
            </a:r>
            <a:r>
              <a:rPr lang="en-US" sz="2000" b="1" dirty="0">
                <a:latin typeface="Courier New" pitchFamily="49" charset="0"/>
                <a:cs typeface="Courier New" pitchFamily="49" charset="0"/>
              </a:rPr>
              <a:t> by C#", "delegates 	are like function pointers" };</a:t>
            </a:r>
          </a:p>
          <a:p>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     </a:t>
            </a:r>
            <a:r>
              <a:rPr lang="en-US" sz="2000" b="1" dirty="0">
                <a:solidFill>
                  <a:srgbClr val="006600"/>
                </a:solidFill>
                <a:latin typeface="Courier New" pitchFamily="49" charset="0"/>
                <a:cs typeface="Courier New" pitchFamily="49" charset="0"/>
              </a:rPr>
              <a:t> BitArray </a:t>
            </a:r>
            <a:r>
              <a:rPr lang="en-US" sz="2000" b="1" dirty="0" err="1">
                <a:solidFill>
                  <a:srgbClr val="006600"/>
                </a:solidFill>
                <a:latin typeface="Courier New" pitchFamily="49" charset="0"/>
                <a:cs typeface="Courier New" pitchFamily="49" charset="0"/>
              </a:rPr>
              <a:t>correctAns</a:t>
            </a:r>
            <a:r>
              <a:rPr lang="en-US" sz="2000" b="1" dirty="0">
                <a:solidFill>
                  <a:srgbClr val="006600"/>
                </a:solidFill>
                <a:latin typeface="Courier New" pitchFamily="49" charset="0"/>
                <a:cs typeface="Courier New" pitchFamily="49" charset="0"/>
              </a:rPr>
              <a:t> = new BitArray(new 	Boolean[] { true, false, false, true });</a:t>
            </a:r>
          </a:p>
          <a:p>
            <a:r>
              <a:rPr lang="en-US" sz="2000" b="1" dirty="0">
                <a:latin typeface="Courier New" pitchFamily="49" charset="0"/>
                <a:cs typeface="Courier New" pitchFamily="49" charset="0"/>
              </a:rPr>
              <a:t>      </a:t>
            </a:r>
            <a:r>
              <a:rPr lang="en-US" sz="2000" b="1" dirty="0">
                <a:solidFill>
                  <a:srgbClr val="006600"/>
                </a:solidFill>
                <a:latin typeface="Courier New" pitchFamily="49" charset="0"/>
                <a:cs typeface="Courier New" pitchFamily="49" charset="0"/>
              </a:rPr>
              <a:t>BitArray </a:t>
            </a:r>
            <a:r>
              <a:rPr lang="en-US" sz="2000" b="1" dirty="0" err="1">
                <a:solidFill>
                  <a:srgbClr val="006600"/>
                </a:solidFill>
                <a:latin typeface="Courier New" pitchFamily="49" charset="0"/>
                <a:cs typeface="Courier New" pitchFamily="49" charset="0"/>
              </a:rPr>
              <a:t>userAns</a:t>
            </a:r>
            <a:r>
              <a:rPr lang="en-US" sz="2000" b="1" dirty="0">
                <a:solidFill>
                  <a:srgbClr val="006600"/>
                </a:solidFill>
                <a:latin typeface="Courier New" pitchFamily="49" charset="0"/>
                <a:cs typeface="Courier New" pitchFamily="49" charset="0"/>
              </a:rPr>
              <a:t> = new BitArray(4, true);</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Console.WriteLine</a:t>
            </a:r>
            <a:r>
              <a:rPr lang="en-US" sz="2000" b="1" dirty="0">
                <a:latin typeface="Courier New" pitchFamily="49" charset="0"/>
                <a:cs typeface="Courier New" pitchFamily="49" charset="0"/>
              </a:rPr>
              <a:t>("answer t for true and f for 	false");</a:t>
            </a:r>
            <a:endParaRPr lang="en-IN" sz="2000" b="1" dirty="0">
              <a:solidFill>
                <a:srgbClr val="000000"/>
              </a:solidFill>
              <a:latin typeface="Courier New" pitchFamily="49" charset="0"/>
              <a:cs typeface="Courier New" pitchFamily="49" charset="0"/>
            </a:endParaRPr>
          </a:p>
        </p:txBody>
      </p:sp>
      <p:sp>
        <p:nvSpPr>
          <p:cNvPr id="3" name="Title 2"/>
          <p:cNvSpPr>
            <a:spLocks noGrp="1"/>
          </p:cNvSpPr>
          <p:nvPr>
            <p:ph type="title"/>
          </p:nvPr>
        </p:nvSpPr>
        <p:spPr/>
        <p:txBody>
          <a:bodyPr/>
          <a:lstStyle/>
          <a:p>
            <a:r>
              <a:rPr lang="en-US" dirty="0"/>
              <a:t>Example: </a:t>
            </a:r>
            <a:r>
              <a:rPr lang="en-US" dirty="0">
                <a:latin typeface="Courier New" pitchFamily="49" charset="0"/>
              </a:rPr>
              <a:t>BitArray</a:t>
            </a:r>
          </a:p>
        </p:txBody>
      </p:sp>
      <p:sp>
        <p:nvSpPr>
          <p:cNvPr id="2" name="Slide Number Placeholder 1"/>
          <p:cNvSpPr>
            <a:spLocks noGrp="1"/>
          </p:cNvSpPr>
          <p:nvPr>
            <p:ph type="sldNum" sz="quarter" idx="4"/>
          </p:nvPr>
        </p:nvSpPr>
        <p:spPr bwMode="auto">
          <a:xfrm>
            <a:off x="350520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22</a:t>
            </a:fld>
            <a:endParaRPr lang="en-US"/>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94533-8077-F2F3-8E26-D42861976C46}"/>
              </a:ext>
            </a:extLst>
          </p:cNvPr>
          <p:cNvSpPr>
            <a:spLocks noGrp="1"/>
          </p:cNvSpPr>
          <p:nvPr>
            <p:ph sz="quarter" idx="12"/>
          </p:nvPr>
        </p:nvSpPr>
        <p:spPr/>
        <p:txBody>
          <a:bodyPr>
            <a:normAutofit/>
          </a:bodyPr>
          <a:lstStyle/>
          <a:p>
            <a:r>
              <a:rPr lang="en-US" dirty="0"/>
              <a:t>Task in C# represents an asynchronous operation that runs on the Thread Pool. </a:t>
            </a:r>
          </a:p>
          <a:p>
            <a:r>
              <a:rPr lang="en-US" dirty="0"/>
              <a:t>It is a higher-level abstraction over threads and is the preferred way to perform concurrent and asynchronous programming.</a:t>
            </a:r>
            <a:endParaRPr lang="en-IN" dirty="0"/>
          </a:p>
        </p:txBody>
      </p:sp>
      <p:sp>
        <p:nvSpPr>
          <p:cNvPr id="3" name="Title 2">
            <a:extLst>
              <a:ext uri="{FF2B5EF4-FFF2-40B4-BE49-F238E27FC236}">
                <a16:creationId xmlns:a16="http://schemas.microsoft.com/office/drawing/2014/main" id="{7A87A1CB-89B4-2970-CF2C-FB3EADF7F5CE}"/>
              </a:ext>
            </a:extLst>
          </p:cNvPr>
          <p:cNvSpPr>
            <a:spLocks noGrp="1"/>
          </p:cNvSpPr>
          <p:nvPr>
            <p:ph type="title"/>
          </p:nvPr>
        </p:nvSpPr>
        <p:spPr/>
        <p:txBody>
          <a:bodyPr/>
          <a:lstStyle/>
          <a:p>
            <a:r>
              <a:rPr lang="en-IN" dirty="0"/>
              <a:t>Task</a:t>
            </a:r>
          </a:p>
        </p:txBody>
      </p:sp>
    </p:spTree>
    <p:extLst>
      <p:ext uri="{BB962C8B-B14F-4D97-AF65-F5344CB8AC3E}">
        <p14:creationId xmlns:p14="http://schemas.microsoft.com/office/powerpoint/2010/main" val="42647428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ED744-AB48-F8A2-5487-A6ED1E8EAF4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3A610E-9CC4-0813-264B-10ED9D0427DA}"/>
              </a:ext>
            </a:extLst>
          </p:cNvPr>
          <p:cNvSpPr>
            <a:spLocks noGrp="1"/>
          </p:cNvSpPr>
          <p:nvPr>
            <p:ph sz="quarter" idx="12"/>
          </p:nvPr>
        </p:nvSpPr>
        <p:spPr/>
        <p:txBody>
          <a:bodyPr>
            <a:normAutofit/>
          </a:bodyPr>
          <a:lstStyle/>
          <a:p>
            <a:r>
              <a:rPr lang="en-US" dirty="0"/>
              <a:t>✅ Automatic thread management – Uses the Thread Pool instead of creating new threads manually.</a:t>
            </a:r>
          </a:p>
          <a:p>
            <a:r>
              <a:rPr lang="en-US" dirty="0"/>
              <a:t>✅ Built-in async support – Works seamlessly with async/await.</a:t>
            </a:r>
          </a:p>
          <a:p>
            <a:r>
              <a:rPr lang="en-US" dirty="0"/>
              <a:t>✅ Supports cancellation &amp; continuations – Can be canceled or chained easily.</a:t>
            </a:r>
          </a:p>
          <a:p>
            <a:r>
              <a:rPr lang="en-US" dirty="0"/>
              <a:t>✅ Efficient for short-lived operations – Unlike Thread, Task is optimized for background tasks.</a:t>
            </a:r>
            <a:endParaRPr lang="en-IN" dirty="0"/>
          </a:p>
        </p:txBody>
      </p:sp>
      <p:sp>
        <p:nvSpPr>
          <p:cNvPr id="3" name="Title 2">
            <a:extLst>
              <a:ext uri="{FF2B5EF4-FFF2-40B4-BE49-F238E27FC236}">
                <a16:creationId xmlns:a16="http://schemas.microsoft.com/office/drawing/2014/main" id="{21C7767C-125F-EB68-55B7-AA8B9FE2B0AA}"/>
              </a:ext>
            </a:extLst>
          </p:cNvPr>
          <p:cNvSpPr>
            <a:spLocks noGrp="1"/>
          </p:cNvSpPr>
          <p:nvPr>
            <p:ph type="title"/>
          </p:nvPr>
        </p:nvSpPr>
        <p:spPr/>
        <p:txBody>
          <a:bodyPr/>
          <a:lstStyle/>
          <a:p>
            <a:r>
              <a:rPr lang="en-US" dirty="0"/>
              <a:t>Why Use Task Instead of Thread?</a:t>
            </a:r>
            <a:endParaRPr lang="en-IN" dirty="0"/>
          </a:p>
        </p:txBody>
      </p:sp>
    </p:spTree>
    <p:extLst>
      <p:ext uri="{BB962C8B-B14F-4D97-AF65-F5344CB8AC3E}">
        <p14:creationId xmlns:p14="http://schemas.microsoft.com/office/powerpoint/2010/main" val="25521669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87A1CB-89B4-2970-CF2C-FB3EADF7F5CE}"/>
              </a:ext>
            </a:extLst>
          </p:cNvPr>
          <p:cNvSpPr>
            <a:spLocks noGrp="1"/>
          </p:cNvSpPr>
          <p:nvPr>
            <p:ph type="title"/>
          </p:nvPr>
        </p:nvSpPr>
        <p:spPr/>
        <p:txBody>
          <a:bodyPr/>
          <a:lstStyle/>
          <a:p>
            <a:r>
              <a:rPr lang="en-IN" dirty="0"/>
              <a:t>Task</a:t>
            </a:r>
          </a:p>
        </p:txBody>
      </p:sp>
      <p:pic>
        <p:nvPicPr>
          <p:cNvPr id="7" name="Picture 6">
            <a:extLst>
              <a:ext uri="{FF2B5EF4-FFF2-40B4-BE49-F238E27FC236}">
                <a16:creationId xmlns:a16="http://schemas.microsoft.com/office/drawing/2014/main" id="{BBB0A044-7CD1-45BB-8172-B83898CFFCDA}"/>
              </a:ext>
            </a:extLst>
          </p:cNvPr>
          <p:cNvPicPr>
            <a:picLocks noChangeAspect="1"/>
          </p:cNvPicPr>
          <p:nvPr/>
        </p:nvPicPr>
        <p:blipFill>
          <a:blip r:embed="rId2"/>
          <a:stretch>
            <a:fillRect/>
          </a:stretch>
        </p:blipFill>
        <p:spPr>
          <a:xfrm>
            <a:off x="990600" y="1676400"/>
            <a:ext cx="6601693" cy="4081692"/>
          </a:xfrm>
          <a:prstGeom prst="rect">
            <a:avLst/>
          </a:prstGeom>
        </p:spPr>
      </p:pic>
    </p:spTree>
    <p:extLst>
      <p:ext uri="{BB962C8B-B14F-4D97-AF65-F5344CB8AC3E}">
        <p14:creationId xmlns:p14="http://schemas.microsoft.com/office/powerpoint/2010/main" val="419691616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AD569C-A9CE-8CF5-8206-4963D9822FA9}"/>
              </a:ext>
            </a:extLst>
          </p:cNvPr>
          <p:cNvSpPr>
            <a:spLocks noGrp="1"/>
          </p:cNvSpPr>
          <p:nvPr>
            <p:ph sz="quarter" idx="12"/>
          </p:nvPr>
        </p:nvSpPr>
        <p:spPr/>
        <p:txBody>
          <a:bodyPr/>
          <a:lstStyle/>
          <a:p>
            <a:r>
              <a:rPr lang="en-US" dirty="0"/>
              <a:t>Tasks can be created using:</a:t>
            </a:r>
          </a:p>
          <a:p>
            <a:pPr lvl="1"/>
            <a:r>
              <a:rPr lang="en-US" dirty="0" err="1"/>
              <a:t>Task.Run</a:t>
            </a:r>
            <a:r>
              <a:rPr lang="en-US" dirty="0"/>
              <a:t>()</a:t>
            </a:r>
          </a:p>
          <a:p>
            <a:pPr lvl="1"/>
            <a:r>
              <a:rPr lang="en-US" dirty="0" err="1"/>
              <a:t>Task.Factory.StartNew</a:t>
            </a:r>
            <a:r>
              <a:rPr lang="en-US" dirty="0"/>
              <a:t>()</a:t>
            </a:r>
          </a:p>
          <a:p>
            <a:pPr lvl="1"/>
            <a:r>
              <a:rPr lang="en-US" dirty="0"/>
              <a:t>new Task().Start()</a:t>
            </a:r>
            <a:endParaRPr lang="en-IN" dirty="0"/>
          </a:p>
        </p:txBody>
      </p:sp>
      <p:sp>
        <p:nvSpPr>
          <p:cNvPr id="3" name="Title 2">
            <a:extLst>
              <a:ext uri="{FF2B5EF4-FFF2-40B4-BE49-F238E27FC236}">
                <a16:creationId xmlns:a16="http://schemas.microsoft.com/office/drawing/2014/main" id="{EEC9BC6B-FC65-5DC1-1B1F-7861E321D9BE}"/>
              </a:ext>
            </a:extLst>
          </p:cNvPr>
          <p:cNvSpPr>
            <a:spLocks noGrp="1"/>
          </p:cNvSpPr>
          <p:nvPr>
            <p:ph type="title"/>
          </p:nvPr>
        </p:nvSpPr>
        <p:spPr/>
        <p:txBody>
          <a:bodyPr/>
          <a:lstStyle/>
          <a:p>
            <a:r>
              <a:rPr lang="en-IN" dirty="0"/>
              <a:t>Creating and Running Tasks</a:t>
            </a:r>
          </a:p>
        </p:txBody>
      </p:sp>
    </p:spTree>
    <p:extLst>
      <p:ext uri="{BB962C8B-B14F-4D97-AF65-F5344CB8AC3E}">
        <p14:creationId xmlns:p14="http://schemas.microsoft.com/office/powerpoint/2010/main" val="27312115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A6481-A3AC-F812-1223-766688000ED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39CC1CD-34A7-2C3C-4D44-60A4AFCBCE69}"/>
              </a:ext>
            </a:extLst>
          </p:cNvPr>
          <p:cNvSpPr>
            <a:spLocks noGrp="1"/>
          </p:cNvSpPr>
          <p:nvPr>
            <p:ph type="title"/>
          </p:nvPr>
        </p:nvSpPr>
        <p:spPr/>
        <p:txBody>
          <a:bodyPr/>
          <a:lstStyle/>
          <a:p>
            <a:r>
              <a:rPr lang="en-IN" dirty="0"/>
              <a:t>Creating and Running Tasks</a:t>
            </a:r>
          </a:p>
        </p:txBody>
      </p:sp>
      <p:pic>
        <p:nvPicPr>
          <p:cNvPr id="7" name="Picture 6">
            <a:extLst>
              <a:ext uri="{FF2B5EF4-FFF2-40B4-BE49-F238E27FC236}">
                <a16:creationId xmlns:a16="http://schemas.microsoft.com/office/drawing/2014/main" id="{0768A2E0-8A26-D3A0-6F3A-57C1D55D04C7}"/>
              </a:ext>
            </a:extLst>
          </p:cNvPr>
          <p:cNvPicPr>
            <a:picLocks noChangeAspect="1"/>
          </p:cNvPicPr>
          <p:nvPr/>
        </p:nvPicPr>
        <p:blipFill>
          <a:blip r:embed="rId2"/>
          <a:stretch>
            <a:fillRect/>
          </a:stretch>
        </p:blipFill>
        <p:spPr>
          <a:xfrm>
            <a:off x="685800" y="1600200"/>
            <a:ext cx="8205262" cy="4808506"/>
          </a:xfrm>
          <a:prstGeom prst="rect">
            <a:avLst/>
          </a:prstGeom>
        </p:spPr>
      </p:pic>
    </p:spTree>
    <p:extLst>
      <p:ext uri="{BB962C8B-B14F-4D97-AF65-F5344CB8AC3E}">
        <p14:creationId xmlns:p14="http://schemas.microsoft.com/office/powerpoint/2010/main" val="39046784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EDB8D-AB79-CCBB-6AF3-79F15C09F1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8D64AF-EC70-9E70-D289-FAC496086094}"/>
              </a:ext>
            </a:extLst>
          </p:cNvPr>
          <p:cNvSpPr>
            <a:spLocks noGrp="1"/>
          </p:cNvSpPr>
          <p:nvPr>
            <p:ph type="title"/>
          </p:nvPr>
        </p:nvSpPr>
        <p:spPr/>
        <p:txBody>
          <a:bodyPr/>
          <a:lstStyle/>
          <a:p>
            <a:r>
              <a:rPr lang="en-IN" dirty="0"/>
              <a:t>Returning Values From Task</a:t>
            </a:r>
          </a:p>
        </p:txBody>
      </p:sp>
      <p:pic>
        <p:nvPicPr>
          <p:cNvPr id="4" name="Picture 3">
            <a:extLst>
              <a:ext uri="{FF2B5EF4-FFF2-40B4-BE49-F238E27FC236}">
                <a16:creationId xmlns:a16="http://schemas.microsoft.com/office/drawing/2014/main" id="{755536F9-7D08-FBFB-4E43-820F83853FB5}"/>
              </a:ext>
            </a:extLst>
          </p:cNvPr>
          <p:cNvPicPr>
            <a:picLocks noChangeAspect="1"/>
          </p:cNvPicPr>
          <p:nvPr/>
        </p:nvPicPr>
        <p:blipFill>
          <a:blip r:embed="rId2"/>
          <a:srcRect t="7766"/>
          <a:stretch/>
        </p:blipFill>
        <p:spPr>
          <a:xfrm>
            <a:off x="990600" y="2286000"/>
            <a:ext cx="6110366" cy="2971800"/>
          </a:xfrm>
          <a:prstGeom prst="rect">
            <a:avLst/>
          </a:prstGeom>
        </p:spPr>
      </p:pic>
    </p:spTree>
    <p:extLst>
      <p:ext uri="{BB962C8B-B14F-4D97-AF65-F5344CB8AC3E}">
        <p14:creationId xmlns:p14="http://schemas.microsoft.com/office/powerpoint/2010/main" val="266355405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B404CC-4B46-1106-53AD-0EDF120ECDD4}"/>
              </a:ext>
            </a:extLst>
          </p:cNvPr>
          <p:cNvSpPr>
            <a:spLocks noGrp="1"/>
          </p:cNvSpPr>
          <p:nvPr>
            <p:ph type="title"/>
          </p:nvPr>
        </p:nvSpPr>
        <p:spPr/>
        <p:txBody>
          <a:bodyPr/>
          <a:lstStyle/>
          <a:p>
            <a:r>
              <a:rPr lang="en-US" dirty="0"/>
              <a:t> Waiting for a Task (Wait vs. await)</a:t>
            </a:r>
            <a:endParaRPr lang="en-IN" dirty="0"/>
          </a:p>
        </p:txBody>
      </p:sp>
      <p:pic>
        <p:nvPicPr>
          <p:cNvPr id="5" name="Picture 4">
            <a:extLst>
              <a:ext uri="{FF2B5EF4-FFF2-40B4-BE49-F238E27FC236}">
                <a16:creationId xmlns:a16="http://schemas.microsoft.com/office/drawing/2014/main" id="{7AF611F7-E506-020E-F0DE-483737E52233}"/>
              </a:ext>
            </a:extLst>
          </p:cNvPr>
          <p:cNvPicPr>
            <a:picLocks noChangeAspect="1"/>
          </p:cNvPicPr>
          <p:nvPr/>
        </p:nvPicPr>
        <p:blipFill>
          <a:blip r:embed="rId2"/>
          <a:stretch>
            <a:fillRect/>
          </a:stretch>
        </p:blipFill>
        <p:spPr>
          <a:xfrm>
            <a:off x="1199679" y="2562104"/>
            <a:ext cx="6744641" cy="1733792"/>
          </a:xfrm>
          <a:prstGeom prst="rect">
            <a:avLst/>
          </a:prstGeom>
        </p:spPr>
      </p:pic>
    </p:spTree>
    <p:extLst>
      <p:ext uri="{BB962C8B-B14F-4D97-AF65-F5344CB8AC3E}">
        <p14:creationId xmlns:p14="http://schemas.microsoft.com/office/powerpoint/2010/main" val="15675684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17C0F-747F-7751-0806-1F745EE25CE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8A3883-9BA4-1D94-5E53-10A389CC127E}"/>
              </a:ext>
            </a:extLst>
          </p:cNvPr>
          <p:cNvSpPr>
            <a:spLocks noGrp="1"/>
          </p:cNvSpPr>
          <p:nvPr>
            <p:ph type="title"/>
          </p:nvPr>
        </p:nvSpPr>
        <p:spPr/>
        <p:txBody>
          <a:bodyPr/>
          <a:lstStyle/>
          <a:p>
            <a:r>
              <a:rPr lang="en-US" dirty="0"/>
              <a:t> Waiting for a Task (Wait vs. await)</a:t>
            </a:r>
            <a:endParaRPr lang="en-IN" dirty="0"/>
          </a:p>
        </p:txBody>
      </p:sp>
      <p:pic>
        <p:nvPicPr>
          <p:cNvPr id="4" name="Picture 3">
            <a:extLst>
              <a:ext uri="{FF2B5EF4-FFF2-40B4-BE49-F238E27FC236}">
                <a16:creationId xmlns:a16="http://schemas.microsoft.com/office/drawing/2014/main" id="{7E487DAC-42F7-0E84-832E-133B12100931}"/>
              </a:ext>
            </a:extLst>
          </p:cNvPr>
          <p:cNvPicPr>
            <a:picLocks noChangeAspect="1"/>
          </p:cNvPicPr>
          <p:nvPr/>
        </p:nvPicPr>
        <p:blipFill>
          <a:blip r:embed="rId2"/>
          <a:stretch>
            <a:fillRect/>
          </a:stretch>
        </p:blipFill>
        <p:spPr>
          <a:xfrm>
            <a:off x="1676400" y="1524000"/>
            <a:ext cx="5506218" cy="4791744"/>
          </a:xfrm>
          <a:prstGeom prst="rect">
            <a:avLst/>
          </a:prstGeom>
        </p:spPr>
      </p:pic>
    </p:spTree>
    <p:extLst>
      <p:ext uri="{BB962C8B-B14F-4D97-AF65-F5344CB8AC3E}">
        <p14:creationId xmlns:p14="http://schemas.microsoft.com/office/powerpoint/2010/main" val="266437852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7DACF8-9AD1-9783-18FE-241FB5C96078}"/>
              </a:ext>
            </a:extLst>
          </p:cNvPr>
          <p:cNvSpPr>
            <a:spLocks noGrp="1"/>
          </p:cNvSpPr>
          <p:nvPr>
            <p:ph type="title"/>
          </p:nvPr>
        </p:nvSpPr>
        <p:spPr/>
        <p:txBody>
          <a:bodyPr/>
          <a:lstStyle/>
          <a:p>
            <a:r>
              <a:rPr lang="en-US" dirty="0"/>
              <a:t>Running Multiple Tasks in Parallel</a:t>
            </a:r>
            <a:endParaRPr lang="en-IN" dirty="0"/>
          </a:p>
        </p:txBody>
      </p:sp>
      <p:pic>
        <p:nvPicPr>
          <p:cNvPr id="5" name="Picture 4">
            <a:extLst>
              <a:ext uri="{FF2B5EF4-FFF2-40B4-BE49-F238E27FC236}">
                <a16:creationId xmlns:a16="http://schemas.microsoft.com/office/drawing/2014/main" id="{8051DE9E-7DB5-E843-BB7D-792D1CACD4BB}"/>
              </a:ext>
            </a:extLst>
          </p:cNvPr>
          <p:cNvPicPr>
            <a:picLocks noChangeAspect="1"/>
          </p:cNvPicPr>
          <p:nvPr/>
        </p:nvPicPr>
        <p:blipFill>
          <a:blip r:embed="rId2"/>
          <a:stretch>
            <a:fillRect/>
          </a:stretch>
        </p:blipFill>
        <p:spPr>
          <a:xfrm>
            <a:off x="461035" y="1514592"/>
            <a:ext cx="8205262" cy="3828815"/>
          </a:xfrm>
          <a:prstGeom prst="rect">
            <a:avLst/>
          </a:prstGeom>
        </p:spPr>
      </p:pic>
    </p:spTree>
    <p:extLst>
      <p:ext uri="{BB962C8B-B14F-4D97-AF65-F5344CB8AC3E}">
        <p14:creationId xmlns:p14="http://schemas.microsoft.com/office/powerpoint/2010/main" val="208727199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397A9-7E03-3329-E0C5-9B7CFBF340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7C1C9E-A3B9-E863-8463-7AF597E521EE}"/>
              </a:ext>
            </a:extLst>
          </p:cNvPr>
          <p:cNvSpPr>
            <a:spLocks noGrp="1"/>
          </p:cNvSpPr>
          <p:nvPr>
            <p:ph type="title"/>
          </p:nvPr>
        </p:nvSpPr>
        <p:spPr/>
        <p:txBody>
          <a:bodyPr/>
          <a:lstStyle/>
          <a:p>
            <a:r>
              <a:rPr lang="en-US" dirty="0"/>
              <a:t>Task Continuations (</a:t>
            </a:r>
            <a:r>
              <a:rPr lang="en-US" dirty="0" err="1"/>
              <a:t>ContinueWith</a:t>
            </a:r>
            <a:r>
              <a:rPr lang="en-US" dirty="0"/>
              <a:t>)</a:t>
            </a:r>
            <a:endParaRPr lang="en-IN" dirty="0"/>
          </a:p>
        </p:txBody>
      </p:sp>
      <p:pic>
        <p:nvPicPr>
          <p:cNvPr id="4" name="Picture 3">
            <a:extLst>
              <a:ext uri="{FF2B5EF4-FFF2-40B4-BE49-F238E27FC236}">
                <a16:creationId xmlns:a16="http://schemas.microsoft.com/office/drawing/2014/main" id="{DFC49304-8272-4B4F-25CB-CDC637C52CEA}"/>
              </a:ext>
            </a:extLst>
          </p:cNvPr>
          <p:cNvPicPr>
            <a:picLocks noChangeAspect="1"/>
          </p:cNvPicPr>
          <p:nvPr/>
        </p:nvPicPr>
        <p:blipFill>
          <a:blip r:embed="rId2"/>
          <a:stretch>
            <a:fillRect/>
          </a:stretch>
        </p:blipFill>
        <p:spPr>
          <a:xfrm>
            <a:off x="762000" y="1952418"/>
            <a:ext cx="7709484" cy="3610181"/>
          </a:xfrm>
          <a:prstGeom prst="rect">
            <a:avLst/>
          </a:prstGeom>
        </p:spPr>
      </p:pic>
    </p:spTree>
    <p:extLst>
      <p:ext uri="{BB962C8B-B14F-4D97-AF65-F5344CB8AC3E}">
        <p14:creationId xmlns:p14="http://schemas.microsoft.com/office/powerpoint/2010/main" val="1169767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AFB9D2C-6A7E-AF5D-25B1-6CCFE05DBCA2}"/>
              </a:ext>
            </a:extLst>
          </p:cNvPr>
          <p:cNvSpPr>
            <a:spLocks noGrp="1"/>
          </p:cNvSpPr>
          <p:nvPr>
            <p:ph sz="quarter" idx="12"/>
          </p:nvPr>
        </p:nvSpPr>
        <p:spPr/>
        <p:txBody>
          <a:bodyPr>
            <a:normAutofit fontScale="62500" lnSpcReduction="20000"/>
          </a:bodyPr>
          <a:lstStyle/>
          <a:p>
            <a:pPr marL="0" indent="0">
              <a:buNone/>
            </a:pPr>
            <a:r>
              <a:rPr lang="en-IN" dirty="0"/>
              <a:t>for (int j = 0; j &lt; </a:t>
            </a:r>
            <a:r>
              <a:rPr lang="en-IN" dirty="0" err="1"/>
              <a:t>questions.Length</a:t>
            </a:r>
            <a:r>
              <a:rPr lang="en-IN" dirty="0"/>
              <a:t>; </a:t>
            </a:r>
            <a:r>
              <a:rPr lang="en-IN" dirty="0" err="1"/>
              <a:t>j++</a:t>
            </a:r>
            <a:r>
              <a:rPr lang="en-IN" dirty="0"/>
              <a:t>) {</a:t>
            </a:r>
          </a:p>
          <a:p>
            <a:pPr marL="0" indent="0">
              <a:buNone/>
            </a:pPr>
            <a:r>
              <a:rPr lang="en-IN" dirty="0"/>
              <a:t>             </a:t>
            </a:r>
            <a:r>
              <a:rPr lang="en-IN" dirty="0" err="1"/>
              <a:t>Console.WriteLine</a:t>
            </a:r>
            <a:r>
              <a:rPr lang="en-IN" dirty="0"/>
              <a:t>(questions[j]);</a:t>
            </a:r>
          </a:p>
          <a:p>
            <a:pPr marL="0" indent="0">
              <a:buNone/>
            </a:pPr>
            <a:r>
              <a:rPr lang="en-IN" dirty="0"/>
              <a:t>            string read = </a:t>
            </a:r>
            <a:r>
              <a:rPr lang="en-IN" dirty="0" err="1"/>
              <a:t>Console.ReadLine</a:t>
            </a:r>
            <a:r>
              <a:rPr lang="en-IN" dirty="0"/>
              <a:t>();</a:t>
            </a:r>
          </a:p>
          <a:p>
            <a:pPr marL="0" indent="0">
              <a:buNone/>
            </a:pPr>
            <a:r>
              <a:rPr lang="en-IN" dirty="0"/>
              <a:t>            if (</a:t>
            </a:r>
            <a:r>
              <a:rPr lang="en-IN" dirty="0" err="1"/>
              <a:t>read.ToLower</a:t>
            </a:r>
            <a:r>
              <a:rPr lang="en-IN" dirty="0"/>
              <a:t>().Equals("f"))</a:t>
            </a:r>
          </a:p>
          <a:p>
            <a:pPr marL="0" indent="0">
              <a:buNone/>
            </a:pPr>
            <a:r>
              <a:rPr lang="en-IN" dirty="0"/>
              <a:t>                </a:t>
            </a:r>
            <a:r>
              <a:rPr lang="en-IN" dirty="0" err="1"/>
              <a:t>userAns.Set</a:t>
            </a:r>
            <a:r>
              <a:rPr lang="en-IN" dirty="0"/>
              <a:t>(j, false);         </a:t>
            </a:r>
          </a:p>
          <a:p>
            <a:pPr marL="0" indent="0">
              <a:buNone/>
            </a:pPr>
            <a:r>
              <a:rPr lang="en-IN" dirty="0"/>
              <a:t>        }</a:t>
            </a:r>
          </a:p>
          <a:p>
            <a:pPr marL="0" indent="0">
              <a:buNone/>
            </a:pPr>
            <a:endParaRPr lang="en-IN" dirty="0"/>
          </a:p>
          <a:p>
            <a:pPr marL="0" indent="0">
              <a:buNone/>
            </a:pPr>
            <a:r>
              <a:rPr lang="en-IN" dirty="0"/>
              <a:t>        </a:t>
            </a:r>
            <a:r>
              <a:rPr lang="en-IN" dirty="0" err="1"/>
              <a:t>BitArray</a:t>
            </a:r>
            <a:r>
              <a:rPr lang="en-IN" dirty="0"/>
              <a:t> result = </a:t>
            </a:r>
            <a:r>
              <a:rPr lang="en-IN" dirty="0" err="1"/>
              <a:t>correctAns.Xor</a:t>
            </a:r>
            <a:r>
              <a:rPr lang="en-IN" dirty="0"/>
              <a:t>(</a:t>
            </a:r>
            <a:r>
              <a:rPr lang="en-IN" dirty="0" err="1"/>
              <a:t>userAns</a:t>
            </a:r>
            <a:r>
              <a:rPr lang="en-IN" dirty="0"/>
              <a:t>);</a:t>
            </a:r>
          </a:p>
          <a:p>
            <a:pPr marL="0" indent="0">
              <a:buNone/>
            </a:pPr>
            <a:r>
              <a:rPr lang="en-IN" dirty="0"/>
              <a:t>        </a:t>
            </a:r>
            <a:r>
              <a:rPr lang="en-IN" dirty="0" err="1"/>
              <a:t>Console.WriteLine</a:t>
            </a:r>
            <a:r>
              <a:rPr lang="en-IN" dirty="0"/>
              <a:t>(result);</a:t>
            </a:r>
          </a:p>
          <a:p>
            <a:pPr marL="0" indent="0">
              <a:buNone/>
            </a:pPr>
            <a:r>
              <a:rPr lang="en-IN" dirty="0"/>
              <a:t>        int count = 0;</a:t>
            </a:r>
          </a:p>
          <a:p>
            <a:pPr marL="0" indent="0">
              <a:buNone/>
            </a:pPr>
            <a:r>
              <a:rPr lang="en-IN" dirty="0"/>
              <a:t>        foreach (Boolean b in result) {</a:t>
            </a:r>
          </a:p>
          <a:p>
            <a:pPr marL="0" indent="0">
              <a:buNone/>
            </a:pPr>
            <a:r>
              <a:rPr lang="en-IN" dirty="0"/>
              <a:t>            if (b == false) count++;           </a:t>
            </a:r>
          </a:p>
          <a:p>
            <a:pPr marL="0" indent="0">
              <a:buNone/>
            </a:pPr>
            <a:r>
              <a:rPr lang="en-IN" dirty="0"/>
              <a:t>        }</a:t>
            </a:r>
          </a:p>
          <a:p>
            <a:pPr marL="0" indent="0">
              <a:buNone/>
            </a:pPr>
            <a:r>
              <a:rPr lang="en-IN" dirty="0"/>
              <a:t>        </a:t>
            </a:r>
            <a:r>
              <a:rPr lang="en-IN" dirty="0" err="1"/>
              <a:t>Console.WriteLine</a:t>
            </a:r>
            <a:r>
              <a:rPr lang="en-IN" dirty="0"/>
              <a:t>("{0}/4 ", count);    }}</a:t>
            </a:r>
          </a:p>
          <a:p>
            <a:pPr marL="0" indent="0">
              <a:buNone/>
            </a:pPr>
            <a:endParaRPr lang="en-IN" dirty="0"/>
          </a:p>
          <a:p>
            <a:pPr marL="0" indent="0">
              <a:buNone/>
            </a:pPr>
            <a:endParaRPr lang="en-IN" dirty="0"/>
          </a:p>
        </p:txBody>
      </p:sp>
      <p:sp>
        <p:nvSpPr>
          <p:cNvPr id="7" name="Title 6">
            <a:extLst>
              <a:ext uri="{FF2B5EF4-FFF2-40B4-BE49-F238E27FC236}">
                <a16:creationId xmlns:a16="http://schemas.microsoft.com/office/drawing/2014/main" id="{9A805F24-E12B-7ADB-BFF3-3BD21D96E0D9}"/>
              </a:ext>
            </a:extLst>
          </p:cNvPr>
          <p:cNvSpPr>
            <a:spLocks noGrp="1"/>
          </p:cNvSpPr>
          <p:nvPr>
            <p:ph type="title"/>
          </p:nvPr>
        </p:nvSpPr>
        <p:spPr/>
        <p:txBody>
          <a:bodyPr/>
          <a:lstStyle/>
          <a:p>
            <a:r>
              <a:rPr lang="en-IN" dirty="0"/>
              <a:t>Example: </a:t>
            </a:r>
            <a:r>
              <a:rPr lang="en-IN" dirty="0" err="1"/>
              <a:t>BitArray</a:t>
            </a:r>
            <a:endParaRPr lang="en-IN" dirty="0"/>
          </a:p>
        </p:txBody>
      </p:sp>
      <p:sp>
        <p:nvSpPr>
          <p:cNvPr id="3" name="Slide Number Placeholder 2"/>
          <p:cNvSpPr>
            <a:spLocks noGrp="1"/>
          </p:cNvSpPr>
          <p:nvPr>
            <p:ph type="sldNum" sz="quarter" idx="4294967295"/>
          </p:nvPr>
        </p:nvSpPr>
        <p:spPr bwMode="auto">
          <a:xfrm>
            <a:off x="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23</a:t>
            </a:fld>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2726532"/>
            <a:ext cx="3874168"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562085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A41E1C-159B-0EA4-E979-964A1AE2C8AE}"/>
              </a:ext>
            </a:extLst>
          </p:cNvPr>
          <p:cNvSpPr>
            <a:spLocks noGrp="1"/>
          </p:cNvSpPr>
          <p:nvPr>
            <p:ph type="title"/>
          </p:nvPr>
        </p:nvSpPr>
        <p:spPr/>
        <p:txBody>
          <a:bodyPr/>
          <a:lstStyle/>
          <a:p>
            <a:r>
              <a:rPr lang="en-IN" dirty="0"/>
              <a:t>Task Cancellation (</a:t>
            </a:r>
            <a:r>
              <a:rPr lang="en-IN" dirty="0" err="1"/>
              <a:t>CancellationToken</a:t>
            </a:r>
            <a:r>
              <a:rPr lang="en-IN" dirty="0"/>
              <a:t>)</a:t>
            </a:r>
          </a:p>
        </p:txBody>
      </p:sp>
      <p:pic>
        <p:nvPicPr>
          <p:cNvPr id="8" name="Picture 7">
            <a:extLst>
              <a:ext uri="{FF2B5EF4-FFF2-40B4-BE49-F238E27FC236}">
                <a16:creationId xmlns:a16="http://schemas.microsoft.com/office/drawing/2014/main" id="{247A846C-91FC-16B8-E268-B69D9A45F965}"/>
              </a:ext>
            </a:extLst>
          </p:cNvPr>
          <p:cNvPicPr>
            <a:picLocks noChangeAspect="1"/>
          </p:cNvPicPr>
          <p:nvPr/>
        </p:nvPicPr>
        <p:blipFill>
          <a:blip r:embed="rId2"/>
          <a:stretch>
            <a:fillRect/>
          </a:stretch>
        </p:blipFill>
        <p:spPr>
          <a:xfrm>
            <a:off x="838200" y="1397421"/>
            <a:ext cx="6725589" cy="5257800"/>
          </a:xfrm>
          <a:prstGeom prst="rect">
            <a:avLst/>
          </a:prstGeom>
        </p:spPr>
      </p:pic>
    </p:spTree>
    <p:extLst>
      <p:ext uri="{BB962C8B-B14F-4D97-AF65-F5344CB8AC3E}">
        <p14:creationId xmlns:p14="http://schemas.microsoft.com/office/powerpoint/2010/main" val="385670701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C5DB22-24A6-2363-9816-86997890171D}"/>
              </a:ext>
            </a:extLst>
          </p:cNvPr>
          <p:cNvSpPr>
            <a:spLocks noGrp="1"/>
          </p:cNvSpPr>
          <p:nvPr>
            <p:ph type="title"/>
          </p:nvPr>
        </p:nvSpPr>
        <p:spPr/>
        <p:txBody>
          <a:bodyPr/>
          <a:lstStyle/>
          <a:p>
            <a:r>
              <a:rPr lang="en-IN" dirty="0"/>
              <a:t>Task vs Thread vs Thread Pool</a:t>
            </a:r>
          </a:p>
        </p:txBody>
      </p:sp>
      <p:pic>
        <p:nvPicPr>
          <p:cNvPr id="5" name="Picture 4">
            <a:extLst>
              <a:ext uri="{FF2B5EF4-FFF2-40B4-BE49-F238E27FC236}">
                <a16:creationId xmlns:a16="http://schemas.microsoft.com/office/drawing/2014/main" id="{91DE133A-DB08-6CF9-869A-107CE55CF3DF}"/>
              </a:ext>
            </a:extLst>
          </p:cNvPr>
          <p:cNvPicPr>
            <a:picLocks noChangeAspect="1"/>
          </p:cNvPicPr>
          <p:nvPr/>
        </p:nvPicPr>
        <p:blipFill>
          <a:blip r:embed="rId2"/>
          <a:stretch>
            <a:fillRect/>
          </a:stretch>
        </p:blipFill>
        <p:spPr>
          <a:xfrm>
            <a:off x="313730" y="2452551"/>
            <a:ext cx="8516539" cy="1952898"/>
          </a:xfrm>
          <a:prstGeom prst="rect">
            <a:avLst/>
          </a:prstGeom>
        </p:spPr>
      </p:pic>
    </p:spTree>
    <p:extLst>
      <p:ext uri="{BB962C8B-B14F-4D97-AF65-F5344CB8AC3E}">
        <p14:creationId xmlns:p14="http://schemas.microsoft.com/office/powerpoint/2010/main" val="313009473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4D3309-E104-9B13-A11A-14667973CE0E}"/>
              </a:ext>
            </a:extLst>
          </p:cNvPr>
          <p:cNvSpPr>
            <a:spLocks noGrp="1"/>
          </p:cNvSpPr>
          <p:nvPr>
            <p:ph sz="quarter" idx="12"/>
          </p:nvPr>
        </p:nvSpPr>
        <p:spPr>
          <a:xfrm>
            <a:off x="457201" y="1381125"/>
            <a:ext cx="8228012" cy="5172075"/>
          </a:xfrm>
        </p:spPr>
        <p:txBody>
          <a:bodyPr>
            <a:noAutofit/>
          </a:bodyPr>
          <a:lstStyle/>
          <a:p>
            <a:r>
              <a:rPr lang="en-US" sz="2000" dirty="0"/>
              <a:t>The Thread class is used for creating and manipulating a thread in Windows. </a:t>
            </a:r>
          </a:p>
          <a:p>
            <a:r>
              <a:rPr lang="en-US" sz="2000" dirty="0"/>
              <a:t>A Task represents some asynchronous operation and is part of the Task Parallel Library, a set of APIs for running tasks asynchronously and in parallel.</a:t>
            </a:r>
          </a:p>
          <a:p>
            <a:r>
              <a:rPr lang="en-US" sz="2000" dirty="0"/>
              <a:t>The task can return a result. </a:t>
            </a:r>
          </a:p>
          <a:p>
            <a:r>
              <a:rPr lang="en-US" sz="2000" dirty="0"/>
              <a:t>There is no direct mechanism to return the result from a thread.</a:t>
            </a:r>
          </a:p>
          <a:p>
            <a:r>
              <a:rPr lang="en-US" sz="2000" dirty="0"/>
              <a:t>Task supports cancellation using cancellation tokens. But Thread doesn't.</a:t>
            </a:r>
          </a:p>
          <a:p>
            <a:r>
              <a:rPr lang="en-US" sz="2000" dirty="0"/>
              <a:t>A task can have multiple processes happening at the same time. </a:t>
            </a:r>
          </a:p>
          <a:p>
            <a:r>
              <a:rPr lang="en-US" sz="2000" dirty="0"/>
              <a:t>Threads can only have one task running at a time.</a:t>
            </a:r>
          </a:p>
          <a:p>
            <a:endParaRPr lang="en-IN" sz="2000" dirty="0"/>
          </a:p>
        </p:txBody>
      </p:sp>
      <p:sp>
        <p:nvSpPr>
          <p:cNvPr id="3" name="Title 2">
            <a:extLst>
              <a:ext uri="{FF2B5EF4-FFF2-40B4-BE49-F238E27FC236}">
                <a16:creationId xmlns:a16="http://schemas.microsoft.com/office/drawing/2014/main" id="{40B6A5CC-7532-548C-45BE-171A745A20A7}"/>
              </a:ext>
            </a:extLst>
          </p:cNvPr>
          <p:cNvSpPr>
            <a:spLocks noGrp="1"/>
          </p:cNvSpPr>
          <p:nvPr>
            <p:ph type="title"/>
          </p:nvPr>
        </p:nvSpPr>
        <p:spPr/>
        <p:txBody>
          <a:bodyPr/>
          <a:lstStyle/>
          <a:p>
            <a:r>
              <a:rPr lang="en-US" dirty="0"/>
              <a:t>Differences Between Task And Thread</a:t>
            </a:r>
            <a:endParaRPr lang="en-IN" dirty="0"/>
          </a:p>
        </p:txBody>
      </p:sp>
    </p:spTree>
    <p:extLst>
      <p:ext uri="{BB962C8B-B14F-4D97-AF65-F5344CB8AC3E}">
        <p14:creationId xmlns:p14="http://schemas.microsoft.com/office/powerpoint/2010/main" val="23575465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4D3309-E104-9B13-A11A-14667973CE0E}"/>
              </a:ext>
            </a:extLst>
          </p:cNvPr>
          <p:cNvSpPr>
            <a:spLocks noGrp="1"/>
          </p:cNvSpPr>
          <p:nvPr>
            <p:ph sz="quarter" idx="12"/>
          </p:nvPr>
        </p:nvSpPr>
        <p:spPr>
          <a:xfrm>
            <a:off x="457201" y="1381125"/>
            <a:ext cx="8228012" cy="5172075"/>
          </a:xfrm>
        </p:spPr>
        <p:txBody>
          <a:bodyPr>
            <a:noAutofit/>
          </a:bodyPr>
          <a:lstStyle/>
          <a:p>
            <a:r>
              <a:rPr lang="en-US" sz="2000" dirty="0"/>
              <a:t>We can easily implement Asynchronous using ’async’ and ‘await’ keywords.</a:t>
            </a:r>
          </a:p>
          <a:p>
            <a:r>
              <a:rPr lang="en-US" sz="2000" dirty="0"/>
              <a:t>A new Thread() is not dealing with Thread pool thread, whereas Task does use thread pool thread.</a:t>
            </a:r>
          </a:p>
          <a:p>
            <a:r>
              <a:rPr lang="en-US" sz="2000" dirty="0"/>
              <a:t>A Task is a higher level concept than Thread.</a:t>
            </a:r>
            <a:endParaRPr lang="en-IN" sz="2000" dirty="0"/>
          </a:p>
        </p:txBody>
      </p:sp>
      <p:sp>
        <p:nvSpPr>
          <p:cNvPr id="3" name="Title 2">
            <a:extLst>
              <a:ext uri="{FF2B5EF4-FFF2-40B4-BE49-F238E27FC236}">
                <a16:creationId xmlns:a16="http://schemas.microsoft.com/office/drawing/2014/main" id="{40B6A5CC-7532-548C-45BE-171A745A20A7}"/>
              </a:ext>
            </a:extLst>
          </p:cNvPr>
          <p:cNvSpPr>
            <a:spLocks noGrp="1"/>
          </p:cNvSpPr>
          <p:nvPr>
            <p:ph type="title"/>
          </p:nvPr>
        </p:nvSpPr>
        <p:spPr/>
        <p:txBody>
          <a:bodyPr/>
          <a:lstStyle/>
          <a:p>
            <a:r>
              <a:rPr lang="en-US" dirty="0"/>
              <a:t>Differences Between Task And Thread</a:t>
            </a:r>
            <a:endParaRPr lang="en-IN" dirty="0"/>
          </a:p>
        </p:txBody>
      </p:sp>
    </p:spTree>
    <p:extLst>
      <p:ext uri="{BB962C8B-B14F-4D97-AF65-F5344CB8AC3E}">
        <p14:creationId xmlns:p14="http://schemas.microsoft.com/office/powerpoint/2010/main" val="203346254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E93630-C12E-EB87-F24A-A08B25926185}"/>
              </a:ext>
            </a:extLst>
          </p:cNvPr>
          <p:cNvSpPr>
            <a:spLocks noGrp="1"/>
          </p:cNvSpPr>
          <p:nvPr>
            <p:ph sz="quarter" idx="12"/>
          </p:nvPr>
        </p:nvSpPr>
        <p:spPr/>
        <p:txBody>
          <a:bodyPr/>
          <a:lstStyle/>
          <a:p>
            <a:r>
              <a:rPr lang="en-US" dirty="0"/>
              <a:t>The easiest way to explicitly run something on a pooled thread is to use </a:t>
            </a:r>
            <a:r>
              <a:rPr lang="en-US" dirty="0" err="1"/>
              <a:t>Task.Run</a:t>
            </a:r>
            <a:endParaRPr lang="en-US" dirty="0"/>
          </a:p>
          <a:p>
            <a:r>
              <a:rPr lang="en-US" dirty="0"/>
              <a:t>// Task is in </a:t>
            </a:r>
            <a:r>
              <a:rPr lang="en-US" dirty="0" err="1"/>
              <a:t>System.Threading.Tasks</a:t>
            </a:r>
            <a:endParaRPr lang="en-US" dirty="0"/>
          </a:p>
          <a:p>
            <a:r>
              <a:rPr lang="en-US" dirty="0" err="1"/>
              <a:t>Task.Run</a:t>
            </a:r>
            <a:r>
              <a:rPr lang="en-US" dirty="0"/>
              <a:t> (() =&gt; </a:t>
            </a:r>
            <a:r>
              <a:rPr lang="en-US" dirty="0" err="1"/>
              <a:t>Console.WriteLine</a:t>
            </a:r>
            <a:r>
              <a:rPr lang="en-US" dirty="0"/>
              <a:t> ("Hello from the thread pool"));</a:t>
            </a:r>
            <a:endParaRPr lang="en-IN" dirty="0"/>
          </a:p>
        </p:txBody>
      </p:sp>
      <p:sp>
        <p:nvSpPr>
          <p:cNvPr id="3" name="Title 2">
            <a:extLst>
              <a:ext uri="{FF2B5EF4-FFF2-40B4-BE49-F238E27FC236}">
                <a16:creationId xmlns:a16="http://schemas.microsoft.com/office/drawing/2014/main" id="{83BF55FF-BA4C-39D8-4710-DBF993632572}"/>
              </a:ext>
            </a:extLst>
          </p:cNvPr>
          <p:cNvSpPr>
            <a:spLocks noGrp="1"/>
          </p:cNvSpPr>
          <p:nvPr>
            <p:ph type="title"/>
          </p:nvPr>
        </p:nvSpPr>
        <p:spPr/>
        <p:txBody>
          <a:bodyPr/>
          <a:lstStyle/>
          <a:p>
            <a:r>
              <a:rPr lang="en-IN" dirty="0"/>
              <a:t>Entering Thread Pool</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A73811-D0A1-1C29-17D4-183BD5F0CBBB}"/>
                  </a:ext>
                </a:extLst>
              </p14:cNvPr>
              <p14:cNvContentPartPr/>
              <p14:nvPr/>
            </p14:nvContentPartPr>
            <p14:xfrm>
              <a:off x="7160216" y="2509457"/>
              <a:ext cx="1499760" cy="1634040"/>
            </p14:xfrm>
          </p:contentPart>
        </mc:Choice>
        <mc:Fallback xmlns="">
          <p:pic>
            <p:nvPicPr>
              <p:cNvPr id="5" name="Ink 4">
                <a:extLst>
                  <a:ext uri="{FF2B5EF4-FFF2-40B4-BE49-F238E27FC236}">
                    <a16:creationId xmlns:a16="http://schemas.microsoft.com/office/drawing/2014/main" id="{D5A73811-D0A1-1C29-17D4-183BD5F0CBBB}"/>
                  </a:ext>
                </a:extLst>
              </p:cNvPr>
              <p:cNvPicPr/>
              <p:nvPr/>
            </p:nvPicPr>
            <p:blipFill>
              <a:blip r:embed="rId3"/>
              <a:stretch>
                <a:fillRect/>
              </a:stretch>
            </p:blipFill>
            <p:spPr>
              <a:xfrm>
                <a:off x="7154096" y="2503337"/>
                <a:ext cx="1512000" cy="1646280"/>
              </a:xfrm>
              <a:prstGeom prst="rect">
                <a:avLst/>
              </a:prstGeom>
            </p:spPr>
          </p:pic>
        </mc:Fallback>
      </mc:AlternateContent>
    </p:spTree>
    <p:extLst>
      <p:ext uri="{BB962C8B-B14F-4D97-AF65-F5344CB8AC3E}">
        <p14:creationId xmlns:p14="http://schemas.microsoft.com/office/powerpoint/2010/main" val="223633901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B94BA4-6E49-866A-044B-264D003E7082}"/>
              </a:ext>
            </a:extLst>
          </p:cNvPr>
          <p:cNvSpPr>
            <a:spLocks noGrp="1"/>
          </p:cNvSpPr>
          <p:nvPr>
            <p:ph sz="quarter" idx="12"/>
          </p:nvPr>
        </p:nvSpPr>
        <p:spPr/>
        <p:txBody>
          <a:bodyPr/>
          <a:lstStyle/>
          <a:p>
            <a:r>
              <a:rPr lang="en-US" dirty="0"/>
              <a:t>The easiest way to start a Task backed by a thread is with the static method </a:t>
            </a:r>
            <a:r>
              <a:rPr lang="en-US" dirty="0" err="1"/>
              <a:t>Task.Run</a:t>
            </a:r>
            <a:r>
              <a:rPr lang="en-US" dirty="0"/>
              <a:t>. </a:t>
            </a:r>
          </a:p>
          <a:p>
            <a:r>
              <a:rPr lang="en-US" dirty="0"/>
              <a:t>Simply pass in an Action delegate:</a:t>
            </a:r>
          </a:p>
          <a:p>
            <a:pPr lvl="1"/>
            <a:r>
              <a:rPr lang="en-US" dirty="0" err="1"/>
              <a:t>Task.Run</a:t>
            </a:r>
            <a:r>
              <a:rPr lang="en-US" dirty="0"/>
              <a:t> (() =&gt; </a:t>
            </a:r>
            <a:r>
              <a:rPr lang="en-US" dirty="0" err="1"/>
              <a:t>Console.WriteLine</a:t>
            </a:r>
            <a:r>
              <a:rPr lang="en-US" dirty="0"/>
              <a:t> (“Rocking…"));</a:t>
            </a:r>
            <a:endParaRPr lang="en-IN" dirty="0"/>
          </a:p>
        </p:txBody>
      </p:sp>
      <p:sp>
        <p:nvSpPr>
          <p:cNvPr id="3" name="Title 2">
            <a:extLst>
              <a:ext uri="{FF2B5EF4-FFF2-40B4-BE49-F238E27FC236}">
                <a16:creationId xmlns:a16="http://schemas.microsoft.com/office/drawing/2014/main" id="{D5BA5724-487D-319B-C487-02C256D2AE9E}"/>
              </a:ext>
            </a:extLst>
          </p:cNvPr>
          <p:cNvSpPr>
            <a:spLocks noGrp="1"/>
          </p:cNvSpPr>
          <p:nvPr>
            <p:ph type="title"/>
          </p:nvPr>
        </p:nvSpPr>
        <p:spPr/>
        <p:txBody>
          <a:bodyPr/>
          <a:lstStyle/>
          <a:p>
            <a:r>
              <a:rPr lang="en-IN" dirty="0"/>
              <a:t>Task</a:t>
            </a:r>
          </a:p>
        </p:txBody>
      </p:sp>
    </p:spTree>
    <p:extLst>
      <p:ext uri="{BB962C8B-B14F-4D97-AF65-F5344CB8AC3E}">
        <p14:creationId xmlns:p14="http://schemas.microsoft.com/office/powerpoint/2010/main" val="257114655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B94BA4-6E49-866A-044B-264D003E7082}"/>
              </a:ext>
            </a:extLst>
          </p:cNvPr>
          <p:cNvSpPr>
            <a:spLocks noGrp="1"/>
          </p:cNvSpPr>
          <p:nvPr>
            <p:ph sz="quarter" idx="12"/>
          </p:nvPr>
        </p:nvSpPr>
        <p:spPr/>
        <p:txBody>
          <a:bodyPr/>
          <a:lstStyle/>
          <a:p>
            <a:r>
              <a:rPr lang="en-US" dirty="0"/>
              <a:t>Calling </a:t>
            </a:r>
            <a:r>
              <a:rPr lang="en-US" dirty="0" err="1"/>
              <a:t>Task.Run</a:t>
            </a:r>
            <a:r>
              <a:rPr lang="en-US" dirty="0"/>
              <a:t> in this manner is same as starting a thread as follows</a:t>
            </a:r>
          </a:p>
          <a:p>
            <a:r>
              <a:rPr lang="en-US" dirty="0"/>
              <a:t>new Thread (() =&gt; </a:t>
            </a:r>
            <a:r>
              <a:rPr lang="en-US" dirty="0" err="1"/>
              <a:t>Console.WriteLine</a:t>
            </a:r>
            <a:r>
              <a:rPr lang="en-US" dirty="0"/>
              <a:t> (“Rock")).Start();</a:t>
            </a:r>
          </a:p>
          <a:p>
            <a:r>
              <a:rPr lang="en-US" dirty="0" err="1"/>
              <a:t>Task.Run</a:t>
            </a:r>
            <a:r>
              <a:rPr lang="en-US" dirty="0"/>
              <a:t> returns a Task object that we can use to monitor its progress, rather like a Thread object.</a:t>
            </a:r>
            <a:endParaRPr lang="en-IN" dirty="0"/>
          </a:p>
        </p:txBody>
      </p:sp>
      <p:sp>
        <p:nvSpPr>
          <p:cNvPr id="3" name="Title 2">
            <a:extLst>
              <a:ext uri="{FF2B5EF4-FFF2-40B4-BE49-F238E27FC236}">
                <a16:creationId xmlns:a16="http://schemas.microsoft.com/office/drawing/2014/main" id="{D5BA5724-487D-319B-C487-02C256D2AE9E}"/>
              </a:ext>
            </a:extLst>
          </p:cNvPr>
          <p:cNvSpPr>
            <a:spLocks noGrp="1"/>
          </p:cNvSpPr>
          <p:nvPr>
            <p:ph type="title"/>
          </p:nvPr>
        </p:nvSpPr>
        <p:spPr/>
        <p:txBody>
          <a:bodyPr/>
          <a:lstStyle/>
          <a:p>
            <a:r>
              <a:rPr lang="en-IN" dirty="0"/>
              <a:t>Task</a:t>
            </a:r>
          </a:p>
        </p:txBody>
      </p:sp>
    </p:spTree>
    <p:extLst>
      <p:ext uri="{BB962C8B-B14F-4D97-AF65-F5344CB8AC3E}">
        <p14:creationId xmlns:p14="http://schemas.microsoft.com/office/powerpoint/2010/main" val="91762279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EBC980-3FE3-2CC7-A021-BAACF3C29CD6}"/>
              </a:ext>
            </a:extLst>
          </p:cNvPr>
          <p:cNvSpPr>
            <a:spLocks noGrp="1"/>
          </p:cNvSpPr>
          <p:nvPr>
            <p:ph type="title"/>
          </p:nvPr>
        </p:nvSpPr>
        <p:spPr/>
        <p:txBody>
          <a:bodyPr/>
          <a:lstStyle/>
          <a:p>
            <a:r>
              <a:rPr lang="en-IN" dirty="0"/>
              <a:t>Wait</a:t>
            </a:r>
          </a:p>
        </p:txBody>
      </p:sp>
      <p:pic>
        <p:nvPicPr>
          <p:cNvPr id="5" name="Picture 4">
            <a:extLst>
              <a:ext uri="{FF2B5EF4-FFF2-40B4-BE49-F238E27FC236}">
                <a16:creationId xmlns:a16="http://schemas.microsoft.com/office/drawing/2014/main" id="{A0772F0B-BB9D-88FB-C66B-E3C9C13617F7}"/>
              </a:ext>
            </a:extLst>
          </p:cNvPr>
          <p:cNvPicPr>
            <a:picLocks noChangeAspect="1"/>
          </p:cNvPicPr>
          <p:nvPr/>
        </p:nvPicPr>
        <p:blipFill>
          <a:blip r:embed="rId2"/>
          <a:stretch>
            <a:fillRect/>
          </a:stretch>
        </p:blipFill>
        <p:spPr>
          <a:xfrm>
            <a:off x="381001" y="1828800"/>
            <a:ext cx="8458200" cy="2743200"/>
          </a:xfrm>
          <a:prstGeom prst="rect">
            <a:avLst/>
          </a:prstGeom>
        </p:spPr>
      </p:pic>
    </p:spTree>
    <p:extLst>
      <p:ext uri="{BB962C8B-B14F-4D97-AF65-F5344CB8AC3E}">
        <p14:creationId xmlns:p14="http://schemas.microsoft.com/office/powerpoint/2010/main" val="362553020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871D15-AE5E-7A43-EA7E-E44E58AA3F2E}"/>
              </a:ext>
            </a:extLst>
          </p:cNvPr>
          <p:cNvSpPr>
            <a:spLocks noGrp="1"/>
          </p:cNvSpPr>
          <p:nvPr>
            <p:ph sz="quarter" idx="12"/>
          </p:nvPr>
        </p:nvSpPr>
        <p:spPr/>
        <p:txBody>
          <a:bodyPr/>
          <a:lstStyle/>
          <a:p>
            <a:r>
              <a:rPr lang="en-US" dirty="0"/>
              <a:t>Task has a generic subclass called Task&lt;</a:t>
            </a:r>
            <a:r>
              <a:rPr lang="en-US" dirty="0" err="1"/>
              <a:t>TResult</a:t>
            </a:r>
            <a:r>
              <a:rPr lang="en-US" dirty="0"/>
              <a:t>&gt;, which allows a task to emit a return value. </a:t>
            </a:r>
          </a:p>
          <a:p>
            <a:r>
              <a:rPr lang="en-US" dirty="0"/>
              <a:t>We can obtain a Task&lt;</a:t>
            </a:r>
            <a:r>
              <a:rPr lang="en-US" dirty="0" err="1"/>
              <a:t>TResult</a:t>
            </a:r>
            <a:r>
              <a:rPr lang="en-US" dirty="0"/>
              <a:t>&gt; by calling </a:t>
            </a:r>
            <a:r>
              <a:rPr lang="en-US" dirty="0" err="1"/>
              <a:t>Task.Run</a:t>
            </a:r>
            <a:r>
              <a:rPr lang="en-US" dirty="0"/>
              <a:t> with a </a:t>
            </a:r>
            <a:r>
              <a:rPr lang="en-US" dirty="0" err="1"/>
              <a:t>Func</a:t>
            </a:r>
            <a:r>
              <a:rPr lang="en-US" dirty="0"/>
              <a:t> &lt;</a:t>
            </a:r>
            <a:r>
              <a:rPr lang="en-US" dirty="0" err="1"/>
              <a:t>TResult</a:t>
            </a:r>
            <a:r>
              <a:rPr lang="en-US" dirty="0"/>
              <a:t>&gt; delegate instead of an Action:</a:t>
            </a:r>
          </a:p>
          <a:p>
            <a:r>
              <a:rPr lang="en-US" dirty="0"/>
              <a:t>Task&lt;int&gt; task = </a:t>
            </a:r>
            <a:r>
              <a:rPr lang="en-US" dirty="0" err="1"/>
              <a:t>Task.Run</a:t>
            </a:r>
            <a:r>
              <a:rPr lang="en-US" dirty="0"/>
              <a:t> (() =&gt; { </a:t>
            </a:r>
            <a:r>
              <a:rPr lang="en-US" dirty="0" err="1"/>
              <a:t>Console.WriteLine</a:t>
            </a:r>
            <a:r>
              <a:rPr lang="en-US" dirty="0"/>
              <a:t> (“Rock"); return 3; }</a:t>
            </a:r>
          </a:p>
          <a:p>
            <a:r>
              <a:rPr lang="en-US" dirty="0"/>
              <a:t>int result = </a:t>
            </a:r>
            <a:r>
              <a:rPr lang="en-US" dirty="0" err="1"/>
              <a:t>task.Result</a:t>
            </a:r>
            <a:r>
              <a:rPr lang="en-US" dirty="0"/>
              <a:t>; // Blocks if not already finished</a:t>
            </a:r>
          </a:p>
          <a:p>
            <a:r>
              <a:rPr lang="en-US" dirty="0" err="1"/>
              <a:t>Console.WriteLine</a:t>
            </a:r>
            <a:r>
              <a:rPr lang="en-US" dirty="0"/>
              <a:t> (result); //</a:t>
            </a:r>
            <a:endParaRPr lang="en-IN" dirty="0"/>
          </a:p>
        </p:txBody>
      </p:sp>
      <p:sp>
        <p:nvSpPr>
          <p:cNvPr id="3" name="Title 2">
            <a:extLst>
              <a:ext uri="{FF2B5EF4-FFF2-40B4-BE49-F238E27FC236}">
                <a16:creationId xmlns:a16="http://schemas.microsoft.com/office/drawing/2014/main" id="{E0F8E6EA-3C04-E75F-9A18-8727C25B1605}"/>
              </a:ext>
            </a:extLst>
          </p:cNvPr>
          <p:cNvSpPr>
            <a:spLocks noGrp="1"/>
          </p:cNvSpPr>
          <p:nvPr>
            <p:ph type="title"/>
          </p:nvPr>
        </p:nvSpPr>
        <p:spPr/>
        <p:txBody>
          <a:bodyPr/>
          <a:lstStyle/>
          <a:p>
            <a:r>
              <a:rPr lang="en-IN" dirty="0"/>
              <a:t>Returning values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ED15C75-099A-DC93-7B0E-C3A3C37924BC}"/>
                  </a:ext>
                </a:extLst>
              </p14:cNvPr>
              <p14:cNvContentPartPr/>
              <p14:nvPr/>
            </p14:nvContentPartPr>
            <p14:xfrm>
              <a:off x="7086600" y="3198294"/>
              <a:ext cx="1829528" cy="1678506"/>
            </p14:xfrm>
          </p:contentPart>
        </mc:Choice>
        <mc:Fallback xmlns="">
          <p:pic>
            <p:nvPicPr>
              <p:cNvPr id="4" name="Ink 3">
                <a:extLst>
                  <a:ext uri="{FF2B5EF4-FFF2-40B4-BE49-F238E27FC236}">
                    <a16:creationId xmlns:a16="http://schemas.microsoft.com/office/drawing/2014/main" id="{AED15C75-099A-DC93-7B0E-C3A3C37924BC}"/>
                  </a:ext>
                </a:extLst>
              </p:cNvPr>
              <p:cNvPicPr/>
              <p:nvPr/>
            </p:nvPicPr>
            <p:blipFill>
              <a:blip r:embed="rId3"/>
              <a:stretch>
                <a:fillRect/>
              </a:stretch>
            </p:blipFill>
            <p:spPr>
              <a:xfrm>
                <a:off x="7080480" y="3192173"/>
                <a:ext cx="1841768" cy="1690747"/>
              </a:xfrm>
              <a:prstGeom prst="rect">
                <a:avLst/>
              </a:prstGeom>
            </p:spPr>
          </p:pic>
        </mc:Fallback>
      </mc:AlternateContent>
    </p:spTree>
    <p:extLst>
      <p:ext uri="{BB962C8B-B14F-4D97-AF65-F5344CB8AC3E}">
        <p14:creationId xmlns:p14="http://schemas.microsoft.com/office/powerpoint/2010/main" val="307242495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3AD914-B733-B9FB-7E0F-5EAE8BA5498B}"/>
              </a:ext>
            </a:extLst>
          </p:cNvPr>
          <p:cNvSpPr>
            <a:spLocks noGrp="1"/>
          </p:cNvSpPr>
          <p:nvPr>
            <p:ph type="title"/>
          </p:nvPr>
        </p:nvSpPr>
        <p:spPr/>
        <p:txBody>
          <a:bodyPr/>
          <a:lstStyle/>
          <a:p>
            <a:r>
              <a:rPr lang="en-IN" dirty="0"/>
              <a:t>Exceptions</a:t>
            </a:r>
          </a:p>
        </p:txBody>
      </p:sp>
      <p:pic>
        <p:nvPicPr>
          <p:cNvPr id="5" name="Picture 4">
            <a:extLst>
              <a:ext uri="{FF2B5EF4-FFF2-40B4-BE49-F238E27FC236}">
                <a16:creationId xmlns:a16="http://schemas.microsoft.com/office/drawing/2014/main" id="{26A79DE7-C461-B09D-288B-33454DD27B53}"/>
              </a:ext>
            </a:extLst>
          </p:cNvPr>
          <p:cNvPicPr>
            <a:picLocks noChangeAspect="1"/>
          </p:cNvPicPr>
          <p:nvPr/>
        </p:nvPicPr>
        <p:blipFill>
          <a:blip r:embed="rId2"/>
          <a:stretch>
            <a:fillRect/>
          </a:stretch>
        </p:blipFill>
        <p:spPr>
          <a:xfrm>
            <a:off x="685800" y="1752600"/>
            <a:ext cx="7541078" cy="3886200"/>
          </a:xfrm>
          <a:prstGeom prst="rect">
            <a:avLst/>
          </a:prstGeom>
        </p:spPr>
      </p:pic>
    </p:spTree>
    <p:extLst>
      <p:ext uri="{BB962C8B-B14F-4D97-AF65-F5344CB8AC3E}">
        <p14:creationId xmlns:p14="http://schemas.microsoft.com/office/powerpoint/2010/main" val="39728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sz="quarter" idx="12"/>
          </p:nvPr>
        </p:nvSpPr>
        <p:spPr/>
        <p:txBody>
          <a:bodyPr>
            <a:normAutofit fontScale="92500"/>
          </a:bodyPr>
          <a:lstStyle/>
          <a:p>
            <a:r>
              <a:rPr lang="en-IN" dirty="0"/>
              <a:t>Represents a simple last-in-first-out (LIFO) non-generic collection of objects </a:t>
            </a:r>
          </a:p>
          <a:p>
            <a:r>
              <a:rPr lang="en-US" dirty="0"/>
              <a:t>Implements </a:t>
            </a:r>
            <a:r>
              <a:rPr lang="en-IN" b="1" dirty="0" err="1">
                <a:solidFill>
                  <a:srgbClr val="000000"/>
                </a:solidFill>
                <a:latin typeface="Courier New" pitchFamily="49" charset="0"/>
              </a:rPr>
              <a:t>ICollection</a:t>
            </a:r>
            <a:r>
              <a:rPr lang="en-IN" b="1" dirty="0">
                <a:solidFill>
                  <a:srgbClr val="000000"/>
                </a:solidFill>
                <a:latin typeface="Courier New" pitchFamily="49" charset="0"/>
              </a:rPr>
              <a:t>, </a:t>
            </a:r>
            <a:r>
              <a:rPr lang="en-IN" b="1" dirty="0" err="1">
                <a:solidFill>
                  <a:srgbClr val="000000"/>
                </a:solidFill>
                <a:latin typeface="Courier New" pitchFamily="49" charset="0"/>
              </a:rPr>
              <a:t>IEnumerable</a:t>
            </a:r>
            <a:r>
              <a:rPr lang="en-IN" b="1" dirty="0">
                <a:solidFill>
                  <a:srgbClr val="000000"/>
                </a:solidFill>
                <a:latin typeface="Courier New" pitchFamily="49" charset="0"/>
              </a:rPr>
              <a:t>, </a:t>
            </a:r>
            <a:r>
              <a:rPr lang="en-IN" b="1" dirty="0" err="1">
                <a:solidFill>
                  <a:srgbClr val="000000"/>
                </a:solidFill>
                <a:latin typeface="Courier New" pitchFamily="49" charset="0"/>
              </a:rPr>
              <a:t>ICloneable</a:t>
            </a:r>
            <a:endParaRPr lang="en-IN" b="1" dirty="0">
              <a:solidFill>
                <a:srgbClr val="000000"/>
              </a:solidFill>
              <a:latin typeface="Courier New" pitchFamily="49" charset="0"/>
            </a:endParaRPr>
          </a:p>
          <a:p>
            <a:r>
              <a:rPr lang="en-US" dirty="0"/>
              <a:t>The capacity of a Stack is the number of elements the Stack can hold.</a:t>
            </a:r>
          </a:p>
          <a:p>
            <a:r>
              <a:rPr lang="en-IN" dirty="0"/>
              <a:t>It is a dynamic collection in the sense that </a:t>
            </a:r>
            <a:r>
              <a:rPr lang="en-US" dirty="0"/>
              <a:t>when elements are added to a it, its capacity is automatically increased if required  through reallocation.</a:t>
            </a:r>
          </a:p>
          <a:p>
            <a:r>
              <a:rPr lang="en-US" dirty="0"/>
              <a:t>It is  implemented as a circular buffer.</a:t>
            </a:r>
          </a:p>
          <a:p>
            <a:r>
              <a:rPr lang="en-US" dirty="0"/>
              <a:t>Stack accepts nothing (</a:t>
            </a:r>
            <a:r>
              <a:rPr lang="en-US" b="1" dirty="0">
                <a:latin typeface="Courier New" pitchFamily="49" charset="0"/>
                <a:cs typeface="Courier New" pitchFamily="49" charset="0"/>
              </a:rPr>
              <a:t>null</a:t>
            </a:r>
            <a:r>
              <a:rPr lang="en-US" dirty="0"/>
              <a:t>) as a valid value .</a:t>
            </a:r>
          </a:p>
        </p:txBody>
      </p:sp>
      <p:sp>
        <p:nvSpPr>
          <p:cNvPr id="26626" name="Rectangle 2"/>
          <p:cNvSpPr>
            <a:spLocks noGrp="1" noChangeArrowheads="1"/>
          </p:cNvSpPr>
          <p:nvPr>
            <p:ph type="title"/>
          </p:nvPr>
        </p:nvSpPr>
        <p:spPr/>
        <p:txBody>
          <a:bodyPr/>
          <a:lstStyle/>
          <a:p>
            <a:r>
              <a:rPr lang="en-IN">
                <a:latin typeface="Courier New" pitchFamily="49" charset="0"/>
              </a:rPr>
              <a:t>Stack</a:t>
            </a:r>
            <a:r>
              <a:rPr lang="en-IN"/>
              <a:t> Class </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24</a:t>
            </a:fld>
            <a:endParaRPr lang="en-US"/>
          </a:p>
        </p:txBody>
      </p:sp>
    </p:spTree>
    <p:extLst>
      <p:ext uri="{BB962C8B-B14F-4D97-AF65-F5344CB8AC3E}">
        <p14:creationId xmlns:p14="http://schemas.microsoft.com/office/powerpoint/2010/main" val="322308005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AE280E-9234-5502-FABE-5FFD7D2AC96A}"/>
              </a:ext>
            </a:extLst>
          </p:cNvPr>
          <p:cNvSpPr>
            <a:spLocks noGrp="1"/>
          </p:cNvSpPr>
          <p:nvPr>
            <p:ph type="title"/>
          </p:nvPr>
        </p:nvSpPr>
        <p:spPr/>
        <p:txBody>
          <a:bodyPr/>
          <a:lstStyle/>
          <a:p>
            <a:r>
              <a:rPr lang="en-IN" dirty="0"/>
              <a:t>Creating a continuation for a single antecedent</a:t>
            </a:r>
          </a:p>
        </p:txBody>
      </p:sp>
      <p:pic>
        <p:nvPicPr>
          <p:cNvPr id="5" name="Picture 4">
            <a:extLst>
              <a:ext uri="{FF2B5EF4-FFF2-40B4-BE49-F238E27FC236}">
                <a16:creationId xmlns:a16="http://schemas.microsoft.com/office/drawing/2014/main" id="{07CFF7B5-D735-8BB4-9376-F1F2083F441F}"/>
              </a:ext>
            </a:extLst>
          </p:cNvPr>
          <p:cNvPicPr>
            <a:picLocks noChangeAspect="1"/>
          </p:cNvPicPr>
          <p:nvPr/>
        </p:nvPicPr>
        <p:blipFill>
          <a:blip r:embed="rId2"/>
          <a:stretch>
            <a:fillRect/>
          </a:stretch>
        </p:blipFill>
        <p:spPr>
          <a:xfrm>
            <a:off x="685800" y="1447800"/>
            <a:ext cx="7582958" cy="4829849"/>
          </a:xfrm>
          <a:prstGeom prst="rect">
            <a:avLst/>
          </a:prstGeom>
        </p:spPr>
      </p:pic>
    </p:spTree>
    <p:extLst>
      <p:ext uri="{BB962C8B-B14F-4D97-AF65-F5344CB8AC3E}">
        <p14:creationId xmlns:p14="http://schemas.microsoft.com/office/powerpoint/2010/main" val="413515583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4A19C0-EBF0-F927-A9F4-7382F2F8EBFE}"/>
              </a:ext>
            </a:extLst>
          </p:cNvPr>
          <p:cNvSpPr>
            <a:spLocks noGrp="1"/>
          </p:cNvSpPr>
          <p:nvPr>
            <p:ph type="title"/>
          </p:nvPr>
        </p:nvSpPr>
        <p:spPr/>
        <p:txBody>
          <a:bodyPr/>
          <a:lstStyle/>
          <a:p>
            <a:r>
              <a:rPr lang="en-IN" dirty="0"/>
              <a:t>Scheduling Different Continuation Tasks</a:t>
            </a:r>
          </a:p>
        </p:txBody>
      </p:sp>
      <p:pic>
        <p:nvPicPr>
          <p:cNvPr id="5" name="Picture 4">
            <a:extLst>
              <a:ext uri="{FF2B5EF4-FFF2-40B4-BE49-F238E27FC236}">
                <a16:creationId xmlns:a16="http://schemas.microsoft.com/office/drawing/2014/main" id="{447BA664-7975-8E39-07C0-5AB2F29CD173}"/>
              </a:ext>
            </a:extLst>
          </p:cNvPr>
          <p:cNvPicPr>
            <a:picLocks noChangeAspect="1"/>
          </p:cNvPicPr>
          <p:nvPr/>
        </p:nvPicPr>
        <p:blipFill>
          <a:blip r:embed="rId2"/>
          <a:stretch>
            <a:fillRect/>
          </a:stretch>
        </p:blipFill>
        <p:spPr>
          <a:xfrm>
            <a:off x="1219200" y="1311890"/>
            <a:ext cx="6058746" cy="5375988"/>
          </a:xfrm>
          <a:prstGeom prst="rect">
            <a:avLst/>
          </a:prstGeom>
        </p:spPr>
      </p:pic>
    </p:spTree>
    <p:extLst>
      <p:ext uri="{BB962C8B-B14F-4D97-AF65-F5344CB8AC3E}">
        <p14:creationId xmlns:p14="http://schemas.microsoft.com/office/powerpoint/2010/main" val="407172980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982312-B417-3896-CE9C-AF254A93388F}"/>
              </a:ext>
            </a:extLst>
          </p:cNvPr>
          <p:cNvSpPr>
            <a:spLocks noGrp="1"/>
          </p:cNvSpPr>
          <p:nvPr>
            <p:ph sz="quarter" idx="12"/>
          </p:nvPr>
        </p:nvSpPr>
        <p:spPr>
          <a:xfrm>
            <a:off x="457201" y="1381125"/>
            <a:ext cx="8228012" cy="1514475"/>
          </a:xfrm>
        </p:spPr>
        <p:txBody>
          <a:bodyPr/>
          <a:lstStyle/>
          <a:p>
            <a:r>
              <a:rPr lang="en-US" dirty="0"/>
              <a:t>Nowadays, multicore processors (2 cores, 4 cores, 8 cores …) become very popular. </a:t>
            </a:r>
          </a:p>
          <a:p>
            <a:r>
              <a:rPr lang="en-US" dirty="0"/>
              <a:t>Even they can be found in most devices.</a:t>
            </a:r>
            <a:endParaRPr lang="en-IN" dirty="0"/>
          </a:p>
        </p:txBody>
      </p:sp>
      <p:sp>
        <p:nvSpPr>
          <p:cNvPr id="3" name="Title 2">
            <a:extLst>
              <a:ext uri="{FF2B5EF4-FFF2-40B4-BE49-F238E27FC236}">
                <a16:creationId xmlns:a16="http://schemas.microsoft.com/office/drawing/2014/main" id="{EEFA07F7-D07E-0A86-F62B-60D2440F55C9}"/>
              </a:ext>
            </a:extLst>
          </p:cNvPr>
          <p:cNvSpPr>
            <a:spLocks noGrp="1"/>
          </p:cNvSpPr>
          <p:nvPr>
            <p:ph type="title"/>
          </p:nvPr>
        </p:nvSpPr>
        <p:spPr/>
        <p:txBody>
          <a:bodyPr/>
          <a:lstStyle/>
          <a:p>
            <a:r>
              <a:rPr lang="en-IN" dirty="0"/>
              <a:t>Parallel Programming </a:t>
            </a:r>
          </a:p>
        </p:txBody>
      </p:sp>
      <p:pic>
        <p:nvPicPr>
          <p:cNvPr id="5" name="Picture 4">
            <a:extLst>
              <a:ext uri="{FF2B5EF4-FFF2-40B4-BE49-F238E27FC236}">
                <a16:creationId xmlns:a16="http://schemas.microsoft.com/office/drawing/2014/main" id="{069045AE-1E7F-F919-03CD-5FE88BD9EADD}"/>
              </a:ext>
            </a:extLst>
          </p:cNvPr>
          <p:cNvPicPr>
            <a:picLocks noChangeAspect="1"/>
          </p:cNvPicPr>
          <p:nvPr/>
        </p:nvPicPr>
        <p:blipFill rotWithShape="1">
          <a:blip r:embed="rId2"/>
          <a:srcRect l="6250" r="7143"/>
          <a:stretch/>
        </p:blipFill>
        <p:spPr>
          <a:xfrm>
            <a:off x="533400" y="2667000"/>
            <a:ext cx="7391400" cy="3904245"/>
          </a:xfrm>
          <a:prstGeom prst="rect">
            <a:avLst/>
          </a:prstGeom>
        </p:spPr>
      </p:pic>
    </p:spTree>
    <p:extLst>
      <p:ext uri="{BB962C8B-B14F-4D97-AF65-F5344CB8AC3E}">
        <p14:creationId xmlns:p14="http://schemas.microsoft.com/office/powerpoint/2010/main" val="110720423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A07F7-D07E-0A86-F62B-60D2440F55C9}"/>
              </a:ext>
            </a:extLst>
          </p:cNvPr>
          <p:cNvSpPr>
            <a:spLocks noGrp="1"/>
          </p:cNvSpPr>
          <p:nvPr>
            <p:ph type="title"/>
          </p:nvPr>
        </p:nvSpPr>
        <p:spPr/>
        <p:txBody>
          <a:bodyPr/>
          <a:lstStyle/>
          <a:p>
            <a:r>
              <a:rPr lang="en-IN" dirty="0"/>
              <a:t>Parallel Programming </a:t>
            </a:r>
          </a:p>
        </p:txBody>
      </p:sp>
      <p:pic>
        <p:nvPicPr>
          <p:cNvPr id="1026" name="Picture 2">
            <a:extLst>
              <a:ext uri="{FF2B5EF4-FFF2-40B4-BE49-F238E27FC236}">
                <a16:creationId xmlns:a16="http://schemas.microsoft.com/office/drawing/2014/main" id="{37D208BD-F95A-E88B-FBD1-8AD69642C3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90" y="1828800"/>
            <a:ext cx="7834671"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793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A07F7-D07E-0A86-F62B-60D2440F55C9}"/>
              </a:ext>
            </a:extLst>
          </p:cNvPr>
          <p:cNvSpPr>
            <a:spLocks noGrp="1"/>
          </p:cNvSpPr>
          <p:nvPr>
            <p:ph type="title"/>
          </p:nvPr>
        </p:nvSpPr>
        <p:spPr/>
        <p:txBody>
          <a:bodyPr/>
          <a:lstStyle/>
          <a:p>
            <a:r>
              <a:rPr lang="en-IN" dirty="0"/>
              <a:t>Parallel Programming </a:t>
            </a:r>
          </a:p>
        </p:txBody>
      </p:sp>
      <p:pic>
        <p:nvPicPr>
          <p:cNvPr id="4" name="Picture 3">
            <a:extLst>
              <a:ext uri="{FF2B5EF4-FFF2-40B4-BE49-F238E27FC236}">
                <a16:creationId xmlns:a16="http://schemas.microsoft.com/office/drawing/2014/main" id="{1A2C5943-2B62-EC3A-B19B-A65A902D3CB3}"/>
              </a:ext>
            </a:extLst>
          </p:cNvPr>
          <p:cNvPicPr>
            <a:picLocks noChangeAspect="1"/>
          </p:cNvPicPr>
          <p:nvPr/>
        </p:nvPicPr>
        <p:blipFill>
          <a:blip r:embed="rId2"/>
          <a:stretch>
            <a:fillRect/>
          </a:stretch>
        </p:blipFill>
        <p:spPr>
          <a:xfrm>
            <a:off x="838200" y="1600200"/>
            <a:ext cx="6750321" cy="4343400"/>
          </a:xfrm>
          <a:prstGeom prst="rect">
            <a:avLst/>
          </a:prstGeom>
        </p:spPr>
      </p:pic>
    </p:spTree>
    <p:extLst>
      <p:ext uri="{BB962C8B-B14F-4D97-AF65-F5344CB8AC3E}">
        <p14:creationId xmlns:p14="http://schemas.microsoft.com/office/powerpoint/2010/main" val="191491345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A07F7-D07E-0A86-F62B-60D2440F55C9}"/>
              </a:ext>
            </a:extLst>
          </p:cNvPr>
          <p:cNvSpPr>
            <a:spLocks noGrp="1"/>
          </p:cNvSpPr>
          <p:nvPr>
            <p:ph type="title"/>
          </p:nvPr>
        </p:nvSpPr>
        <p:spPr/>
        <p:txBody>
          <a:bodyPr/>
          <a:lstStyle/>
          <a:p>
            <a:r>
              <a:rPr lang="en-IN" dirty="0"/>
              <a:t>Parallel Programming </a:t>
            </a:r>
          </a:p>
        </p:txBody>
      </p:sp>
      <p:pic>
        <p:nvPicPr>
          <p:cNvPr id="5" name="Picture 4">
            <a:extLst>
              <a:ext uri="{FF2B5EF4-FFF2-40B4-BE49-F238E27FC236}">
                <a16:creationId xmlns:a16="http://schemas.microsoft.com/office/drawing/2014/main" id="{35491F39-58DB-DC22-C318-6C62344AB580}"/>
              </a:ext>
            </a:extLst>
          </p:cNvPr>
          <p:cNvPicPr>
            <a:picLocks noChangeAspect="1"/>
          </p:cNvPicPr>
          <p:nvPr/>
        </p:nvPicPr>
        <p:blipFill>
          <a:blip r:embed="rId2"/>
          <a:stretch>
            <a:fillRect/>
          </a:stretch>
        </p:blipFill>
        <p:spPr>
          <a:xfrm>
            <a:off x="762000" y="1600200"/>
            <a:ext cx="7459116" cy="4401164"/>
          </a:xfrm>
          <a:prstGeom prst="rect">
            <a:avLst/>
          </a:prstGeom>
        </p:spPr>
      </p:pic>
    </p:spTree>
    <p:extLst>
      <p:ext uri="{BB962C8B-B14F-4D97-AF65-F5344CB8AC3E}">
        <p14:creationId xmlns:p14="http://schemas.microsoft.com/office/powerpoint/2010/main" val="32356656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A07F7-D07E-0A86-F62B-60D2440F55C9}"/>
              </a:ext>
            </a:extLst>
          </p:cNvPr>
          <p:cNvSpPr>
            <a:spLocks noGrp="1"/>
          </p:cNvSpPr>
          <p:nvPr>
            <p:ph type="title"/>
          </p:nvPr>
        </p:nvSpPr>
        <p:spPr/>
        <p:txBody>
          <a:bodyPr/>
          <a:lstStyle/>
          <a:p>
            <a:r>
              <a:rPr lang="en-IN" dirty="0"/>
              <a:t>Parallel Programming </a:t>
            </a:r>
          </a:p>
        </p:txBody>
      </p:sp>
      <p:pic>
        <p:nvPicPr>
          <p:cNvPr id="4" name="Picture 3">
            <a:extLst>
              <a:ext uri="{FF2B5EF4-FFF2-40B4-BE49-F238E27FC236}">
                <a16:creationId xmlns:a16="http://schemas.microsoft.com/office/drawing/2014/main" id="{2B4FE312-2623-4887-9C4C-0641EEB95899}"/>
              </a:ext>
            </a:extLst>
          </p:cNvPr>
          <p:cNvPicPr>
            <a:picLocks noChangeAspect="1"/>
          </p:cNvPicPr>
          <p:nvPr/>
        </p:nvPicPr>
        <p:blipFill>
          <a:blip r:embed="rId2"/>
          <a:stretch>
            <a:fillRect/>
          </a:stretch>
        </p:blipFill>
        <p:spPr>
          <a:xfrm>
            <a:off x="856731" y="1371600"/>
            <a:ext cx="7430537" cy="4953691"/>
          </a:xfrm>
          <a:prstGeom prst="rect">
            <a:avLst/>
          </a:prstGeom>
        </p:spPr>
      </p:pic>
    </p:spTree>
    <p:extLst>
      <p:ext uri="{BB962C8B-B14F-4D97-AF65-F5344CB8AC3E}">
        <p14:creationId xmlns:p14="http://schemas.microsoft.com/office/powerpoint/2010/main" val="31734389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A07F7-D07E-0A86-F62B-60D2440F55C9}"/>
              </a:ext>
            </a:extLst>
          </p:cNvPr>
          <p:cNvSpPr>
            <a:spLocks noGrp="1"/>
          </p:cNvSpPr>
          <p:nvPr>
            <p:ph type="title"/>
          </p:nvPr>
        </p:nvSpPr>
        <p:spPr/>
        <p:txBody>
          <a:bodyPr/>
          <a:lstStyle/>
          <a:p>
            <a:r>
              <a:rPr lang="en-IN" dirty="0"/>
              <a:t>Parallel Programming </a:t>
            </a:r>
          </a:p>
        </p:txBody>
      </p:sp>
      <p:pic>
        <p:nvPicPr>
          <p:cNvPr id="5" name="Picture 4">
            <a:extLst>
              <a:ext uri="{FF2B5EF4-FFF2-40B4-BE49-F238E27FC236}">
                <a16:creationId xmlns:a16="http://schemas.microsoft.com/office/drawing/2014/main" id="{C980E822-410C-6D5C-3CF0-865D40FA5AD6}"/>
              </a:ext>
            </a:extLst>
          </p:cNvPr>
          <p:cNvPicPr>
            <a:picLocks noChangeAspect="1"/>
          </p:cNvPicPr>
          <p:nvPr/>
        </p:nvPicPr>
        <p:blipFill>
          <a:blip r:embed="rId2"/>
          <a:stretch>
            <a:fillRect/>
          </a:stretch>
        </p:blipFill>
        <p:spPr>
          <a:xfrm>
            <a:off x="762000" y="1752600"/>
            <a:ext cx="7392432" cy="4220164"/>
          </a:xfrm>
          <a:prstGeom prst="rect">
            <a:avLst/>
          </a:prstGeom>
        </p:spPr>
      </p:pic>
    </p:spTree>
    <p:extLst>
      <p:ext uri="{BB962C8B-B14F-4D97-AF65-F5344CB8AC3E}">
        <p14:creationId xmlns:p14="http://schemas.microsoft.com/office/powerpoint/2010/main" val="72321010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A07F7-D07E-0A86-F62B-60D2440F55C9}"/>
              </a:ext>
            </a:extLst>
          </p:cNvPr>
          <p:cNvSpPr>
            <a:spLocks noGrp="1"/>
          </p:cNvSpPr>
          <p:nvPr>
            <p:ph type="title"/>
          </p:nvPr>
        </p:nvSpPr>
        <p:spPr/>
        <p:txBody>
          <a:bodyPr/>
          <a:lstStyle/>
          <a:p>
            <a:r>
              <a:rPr lang="en-IN" dirty="0"/>
              <a:t>Parallel Programming </a:t>
            </a:r>
          </a:p>
        </p:txBody>
      </p:sp>
      <p:pic>
        <p:nvPicPr>
          <p:cNvPr id="4" name="Picture 3">
            <a:extLst>
              <a:ext uri="{FF2B5EF4-FFF2-40B4-BE49-F238E27FC236}">
                <a16:creationId xmlns:a16="http://schemas.microsoft.com/office/drawing/2014/main" id="{B8746CFA-D20F-B366-DB2D-7191E1EDDEBC}"/>
              </a:ext>
            </a:extLst>
          </p:cNvPr>
          <p:cNvPicPr>
            <a:picLocks noChangeAspect="1"/>
          </p:cNvPicPr>
          <p:nvPr/>
        </p:nvPicPr>
        <p:blipFill>
          <a:blip r:embed="rId2"/>
          <a:stretch>
            <a:fillRect/>
          </a:stretch>
        </p:blipFill>
        <p:spPr>
          <a:xfrm>
            <a:off x="609600" y="1905000"/>
            <a:ext cx="7250747" cy="3124200"/>
          </a:xfrm>
          <a:prstGeom prst="rect">
            <a:avLst/>
          </a:prstGeom>
        </p:spPr>
      </p:pic>
    </p:spTree>
    <p:extLst>
      <p:ext uri="{BB962C8B-B14F-4D97-AF65-F5344CB8AC3E}">
        <p14:creationId xmlns:p14="http://schemas.microsoft.com/office/powerpoint/2010/main" val="35261363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B8FCCE-D7B2-F2D1-8430-92831A858161}"/>
              </a:ext>
            </a:extLst>
          </p:cNvPr>
          <p:cNvSpPr>
            <a:spLocks noGrp="1"/>
          </p:cNvSpPr>
          <p:nvPr>
            <p:ph type="title"/>
          </p:nvPr>
        </p:nvSpPr>
        <p:spPr/>
        <p:txBody>
          <a:bodyPr/>
          <a:lstStyle/>
          <a:p>
            <a:r>
              <a:rPr lang="en-IN" dirty="0"/>
              <a:t>PLINQ</a:t>
            </a:r>
          </a:p>
        </p:txBody>
      </p:sp>
      <p:pic>
        <p:nvPicPr>
          <p:cNvPr id="5" name="Picture 4">
            <a:extLst>
              <a:ext uri="{FF2B5EF4-FFF2-40B4-BE49-F238E27FC236}">
                <a16:creationId xmlns:a16="http://schemas.microsoft.com/office/drawing/2014/main" id="{72234727-D13A-0AB0-B6DF-8986D97EDDA7}"/>
              </a:ext>
            </a:extLst>
          </p:cNvPr>
          <p:cNvPicPr>
            <a:picLocks noChangeAspect="1"/>
          </p:cNvPicPr>
          <p:nvPr/>
        </p:nvPicPr>
        <p:blipFill>
          <a:blip r:embed="rId2"/>
          <a:stretch>
            <a:fillRect/>
          </a:stretch>
        </p:blipFill>
        <p:spPr>
          <a:xfrm>
            <a:off x="461035" y="1585653"/>
            <a:ext cx="8165946" cy="1905000"/>
          </a:xfrm>
          <a:prstGeom prst="rect">
            <a:avLst/>
          </a:prstGeom>
        </p:spPr>
      </p:pic>
      <p:pic>
        <p:nvPicPr>
          <p:cNvPr id="9" name="Picture 8">
            <a:extLst>
              <a:ext uri="{FF2B5EF4-FFF2-40B4-BE49-F238E27FC236}">
                <a16:creationId xmlns:a16="http://schemas.microsoft.com/office/drawing/2014/main" id="{9D35A691-D472-3C14-1ADC-38E335BE2BC8}"/>
              </a:ext>
            </a:extLst>
          </p:cNvPr>
          <p:cNvPicPr>
            <a:picLocks noChangeAspect="1"/>
          </p:cNvPicPr>
          <p:nvPr/>
        </p:nvPicPr>
        <p:blipFill>
          <a:blip r:embed="rId3"/>
          <a:stretch>
            <a:fillRect/>
          </a:stretch>
        </p:blipFill>
        <p:spPr>
          <a:xfrm>
            <a:off x="381000" y="3810000"/>
            <a:ext cx="8285296" cy="2649296"/>
          </a:xfrm>
          <a:prstGeom prst="rect">
            <a:avLst/>
          </a:prstGeom>
        </p:spPr>
      </p:pic>
    </p:spTree>
    <p:extLst>
      <p:ext uri="{BB962C8B-B14F-4D97-AF65-F5344CB8AC3E}">
        <p14:creationId xmlns:p14="http://schemas.microsoft.com/office/powerpoint/2010/main" val="926021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b="1" dirty="0">
                <a:solidFill>
                  <a:srgbClr val="000000"/>
                </a:solidFill>
                <a:latin typeface="Courier New" pitchFamily="49" charset="0"/>
              </a:rPr>
              <a:t>Stack(): </a:t>
            </a:r>
            <a:r>
              <a:rPr lang="en-US" dirty="0"/>
              <a:t>empty with default initial capacity.  </a:t>
            </a:r>
          </a:p>
          <a:p>
            <a:r>
              <a:rPr lang="en-US" b="1" dirty="0">
                <a:solidFill>
                  <a:srgbClr val="000000"/>
                </a:solidFill>
                <a:latin typeface="Courier New" pitchFamily="49" charset="0"/>
              </a:rPr>
              <a:t>Stack(Int32):</a:t>
            </a:r>
            <a:r>
              <a:rPr lang="en-US" dirty="0"/>
              <a:t> empty with specified initial capacity or the default initial capacity, whichever is greater.</a:t>
            </a:r>
            <a:endParaRPr lang="en-IN" dirty="0"/>
          </a:p>
          <a:p>
            <a:r>
              <a:rPr lang="en-US" b="1" dirty="0">
                <a:solidFill>
                  <a:srgbClr val="000000"/>
                </a:solidFill>
                <a:latin typeface="Courier New" pitchFamily="49" charset="0"/>
              </a:rPr>
              <a:t>Stack(ICollection): </a:t>
            </a:r>
            <a:r>
              <a:rPr lang="en-US" dirty="0"/>
              <a:t> contains elements copied from the specified collection and has the same initial capacity as the number of elements copied.  </a:t>
            </a:r>
          </a:p>
        </p:txBody>
      </p:sp>
      <p:sp>
        <p:nvSpPr>
          <p:cNvPr id="2" name="Title 1"/>
          <p:cNvSpPr>
            <a:spLocks noGrp="1"/>
          </p:cNvSpPr>
          <p:nvPr>
            <p:ph type="title"/>
          </p:nvPr>
        </p:nvSpPr>
        <p:spPr/>
        <p:txBody>
          <a:bodyPr/>
          <a:lstStyle/>
          <a:p>
            <a:r>
              <a:rPr lang="en-IN" dirty="0"/>
              <a:t>Constructors</a:t>
            </a:r>
            <a:endParaRPr lang="en-US" dirty="0"/>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25</a:t>
            </a:fld>
            <a:endParaRPr lang="en-US"/>
          </a:p>
        </p:txBody>
      </p:sp>
    </p:spTree>
    <p:extLst>
      <p:ext uri="{BB962C8B-B14F-4D97-AF65-F5344CB8AC3E}">
        <p14:creationId xmlns:p14="http://schemas.microsoft.com/office/powerpoint/2010/main" val="176217761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B8FCCE-D7B2-F2D1-8430-92831A858161}"/>
              </a:ext>
            </a:extLst>
          </p:cNvPr>
          <p:cNvSpPr>
            <a:spLocks noGrp="1"/>
          </p:cNvSpPr>
          <p:nvPr>
            <p:ph type="title"/>
          </p:nvPr>
        </p:nvSpPr>
        <p:spPr/>
        <p:txBody>
          <a:bodyPr/>
          <a:lstStyle/>
          <a:p>
            <a:r>
              <a:rPr lang="en-IN" dirty="0"/>
              <a:t>PLINQ</a:t>
            </a:r>
          </a:p>
        </p:txBody>
      </p:sp>
      <p:pic>
        <p:nvPicPr>
          <p:cNvPr id="7" name="Picture 6">
            <a:extLst>
              <a:ext uri="{FF2B5EF4-FFF2-40B4-BE49-F238E27FC236}">
                <a16:creationId xmlns:a16="http://schemas.microsoft.com/office/drawing/2014/main" id="{D5D07F11-ED0A-FD15-4D34-D24032B82F9B}"/>
              </a:ext>
            </a:extLst>
          </p:cNvPr>
          <p:cNvPicPr>
            <a:picLocks noChangeAspect="1"/>
          </p:cNvPicPr>
          <p:nvPr/>
        </p:nvPicPr>
        <p:blipFill>
          <a:blip r:embed="rId2"/>
          <a:stretch>
            <a:fillRect/>
          </a:stretch>
        </p:blipFill>
        <p:spPr>
          <a:xfrm>
            <a:off x="497104" y="2476500"/>
            <a:ext cx="8149791" cy="1905000"/>
          </a:xfrm>
          <a:prstGeom prst="rect">
            <a:avLst/>
          </a:prstGeom>
        </p:spPr>
      </p:pic>
    </p:spTree>
    <p:extLst>
      <p:ext uri="{BB962C8B-B14F-4D97-AF65-F5344CB8AC3E}">
        <p14:creationId xmlns:p14="http://schemas.microsoft.com/office/powerpoint/2010/main" val="226926929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B8FCCE-D7B2-F2D1-8430-92831A858161}"/>
              </a:ext>
            </a:extLst>
          </p:cNvPr>
          <p:cNvSpPr>
            <a:spLocks noGrp="1"/>
          </p:cNvSpPr>
          <p:nvPr>
            <p:ph type="title"/>
          </p:nvPr>
        </p:nvSpPr>
        <p:spPr/>
        <p:txBody>
          <a:bodyPr/>
          <a:lstStyle/>
          <a:p>
            <a:r>
              <a:rPr lang="en-IN" dirty="0"/>
              <a:t>PLINQ AS Ordered</a:t>
            </a:r>
          </a:p>
        </p:txBody>
      </p:sp>
      <p:pic>
        <p:nvPicPr>
          <p:cNvPr id="4" name="Picture 3">
            <a:extLst>
              <a:ext uri="{FF2B5EF4-FFF2-40B4-BE49-F238E27FC236}">
                <a16:creationId xmlns:a16="http://schemas.microsoft.com/office/drawing/2014/main" id="{C5136E30-A6E6-5F52-3260-F46EB993AD8D}"/>
              </a:ext>
            </a:extLst>
          </p:cNvPr>
          <p:cNvPicPr>
            <a:picLocks noChangeAspect="1"/>
          </p:cNvPicPr>
          <p:nvPr/>
        </p:nvPicPr>
        <p:blipFill>
          <a:blip r:embed="rId2"/>
          <a:stretch>
            <a:fillRect/>
          </a:stretch>
        </p:blipFill>
        <p:spPr>
          <a:xfrm>
            <a:off x="381000" y="1905000"/>
            <a:ext cx="7752520" cy="2971800"/>
          </a:xfrm>
          <a:prstGeom prst="rect">
            <a:avLst/>
          </a:prstGeom>
        </p:spPr>
      </p:pic>
    </p:spTree>
    <p:extLst>
      <p:ext uri="{BB962C8B-B14F-4D97-AF65-F5344CB8AC3E}">
        <p14:creationId xmlns:p14="http://schemas.microsoft.com/office/powerpoint/2010/main" val="40917730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B8FCCE-D7B2-F2D1-8430-92831A858161}"/>
              </a:ext>
            </a:extLst>
          </p:cNvPr>
          <p:cNvSpPr>
            <a:spLocks noGrp="1"/>
          </p:cNvSpPr>
          <p:nvPr>
            <p:ph type="title"/>
          </p:nvPr>
        </p:nvSpPr>
        <p:spPr/>
        <p:txBody>
          <a:bodyPr/>
          <a:lstStyle/>
          <a:p>
            <a:r>
              <a:rPr lang="en-IN" dirty="0"/>
              <a:t>PLINQ AS Ordered</a:t>
            </a:r>
          </a:p>
        </p:txBody>
      </p:sp>
      <p:pic>
        <p:nvPicPr>
          <p:cNvPr id="5" name="Picture 4">
            <a:extLst>
              <a:ext uri="{FF2B5EF4-FFF2-40B4-BE49-F238E27FC236}">
                <a16:creationId xmlns:a16="http://schemas.microsoft.com/office/drawing/2014/main" id="{E552D810-6931-11D8-8FF0-8D3FC8A69249}"/>
              </a:ext>
            </a:extLst>
          </p:cNvPr>
          <p:cNvPicPr>
            <a:picLocks noChangeAspect="1"/>
          </p:cNvPicPr>
          <p:nvPr/>
        </p:nvPicPr>
        <p:blipFill>
          <a:blip r:embed="rId2"/>
          <a:stretch>
            <a:fillRect/>
          </a:stretch>
        </p:blipFill>
        <p:spPr>
          <a:xfrm>
            <a:off x="685800" y="1334081"/>
            <a:ext cx="7440063" cy="5353797"/>
          </a:xfrm>
          <a:prstGeom prst="rect">
            <a:avLst/>
          </a:prstGeom>
        </p:spPr>
      </p:pic>
    </p:spTree>
    <p:extLst>
      <p:ext uri="{BB962C8B-B14F-4D97-AF65-F5344CB8AC3E}">
        <p14:creationId xmlns:p14="http://schemas.microsoft.com/office/powerpoint/2010/main" val="88308917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B8FCCE-D7B2-F2D1-8430-92831A858161}"/>
              </a:ext>
            </a:extLst>
          </p:cNvPr>
          <p:cNvSpPr>
            <a:spLocks noGrp="1"/>
          </p:cNvSpPr>
          <p:nvPr>
            <p:ph type="title"/>
          </p:nvPr>
        </p:nvSpPr>
        <p:spPr/>
        <p:txBody>
          <a:bodyPr/>
          <a:lstStyle/>
          <a:p>
            <a:r>
              <a:rPr lang="en-IN" dirty="0"/>
              <a:t>PLINQ AS Ordered</a:t>
            </a:r>
          </a:p>
        </p:txBody>
      </p:sp>
      <p:pic>
        <p:nvPicPr>
          <p:cNvPr id="4" name="Picture 3">
            <a:extLst>
              <a:ext uri="{FF2B5EF4-FFF2-40B4-BE49-F238E27FC236}">
                <a16:creationId xmlns:a16="http://schemas.microsoft.com/office/drawing/2014/main" id="{86D1436D-705B-7302-FC27-B30C5D2ED119}"/>
              </a:ext>
            </a:extLst>
          </p:cNvPr>
          <p:cNvPicPr>
            <a:picLocks noChangeAspect="1"/>
          </p:cNvPicPr>
          <p:nvPr/>
        </p:nvPicPr>
        <p:blipFill>
          <a:blip r:embed="rId2"/>
          <a:stretch>
            <a:fillRect/>
          </a:stretch>
        </p:blipFill>
        <p:spPr>
          <a:xfrm>
            <a:off x="533400" y="2133600"/>
            <a:ext cx="8008556" cy="2057400"/>
          </a:xfrm>
          <a:prstGeom prst="rect">
            <a:avLst/>
          </a:prstGeom>
        </p:spPr>
      </p:pic>
    </p:spTree>
    <p:extLst>
      <p:ext uri="{BB962C8B-B14F-4D97-AF65-F5344CB8AC3E}">
        <p14:creationId xmlns:p14="http://schemas.microsoft.com/office/powerpoint/2010/main" val="348314190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B8FCCE-D7B2-F2D1-8430-92831A858161}"/>
              </a:ext>
            </a:extLst>
          </p:cNvPr>
          <p:cNvSpPr>
            <a:spLocks noGrp="1"/>
          </p:cNvSpPr>
          <p:nvPr>
            <p:ph type="title"/>
          </p:nvPr>
        </p:nvSpPr>
        <p:spPr/>
        <p:txBody>
          <a:bodyPr/>
          <a:lstStyle/>
          <a:p>
            <a:r>
              <a:rPr lang="en-IN" dirty="0"/>
              <a:t>Parallel Invoke</a:t>
            </a:r>
          </a:p>
        </p:txBody>
      </p:sp>
      <p:pic>
        <p:nvPicPr>
          <p:cNvPr id="5" name="Picture 4">
            <a:extLst>
              <a:ext uri="{FF2B5EF4-FFF2-40B4-BE49-F238E27FC236}">
                <a16:creationId xmlns:a16="http://schemas.microsoft.com/office/drawing/2014/main" id="{1D4F8C75-F423-C46E-9D74-9318D56AFDD3}"/>
              </a:ext>
            </a:extLst>
          </p:cNvPr>
          <p:cNvPicPr>
            <a:picLocks noChangeAspect="1"/>
          </p:cNvPicPr>
          <p:nvPr/>
        </p:nvPicPr>
        <p:blipFill>
          <a:blip r:embed="rId2"/>
          <a:stretch>
            <a:fillRect/>
          </a:stretch>
        </p:blipFill>
        <p:spPr>
          <a:xfrm>
            <a:off x="1524000" y="1252233"/>
            <a:ext cx="6019800" cy="5447622"/>
          </a:xfrm>
          <a:prstGeom prst="rect">
            <a:avLst/>
          </a:prstGeom>
        </p:spPr>
      </p:pic>
    </p:spTree>
    <p:extLst>
      <p:ext uri="{BB962C8B-B14F-4D97-AF65-F5344CB8AC3E}">
        <p14:creationId xmlns:p14="http://schemas.microsoft.com/office/powerpoint/2010/main" val="239530965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B8FCCE-D7B2-F2D1-8430-92831A858161}"/>
              </a:ext>
            </a:extLst>
          </p:cNvPr>
          <p:cNvSpPr>
            <a:spLocks noGrp="1"/>
          </p:cNvSpPr>
          <p:nvPr>
            <p:ph type="title"/>
          </p:nvPr>
        </p:nvSpPr>
        <p:spPr/>
        <p:txBody>
          <a:bodyPr/>
          <a:lstStyle/>
          <a:p>
            <a:r>
              <a:rPr lang="en-IN" dirty="0"/>
              <a:t>Parallel Cancellation</a:t>
            </a:r>
          </a:p>
        </p:txBody>
      </p:sp>
      <p:pic>
        <p:nvPicPr>
          <p:cNvPr id="4" name="Picture 3">
            <a:extLst>
              <a:ext uri="{FF2B5EF4-FFF2-40B4-BE49-F238E27FC236}">
                <a16:creationId xmlns:a16="http://schemas.microsoft.com/office/drawing/2014/main" id="{EEEE714A-8F45-81FB-2B60-293F6FE8E5FF}"/>
              </a:ext>
            </a:extLst>
          </p:cNvPr>
          <p:cNvPicPr>
            <a:picLocks noChangeAspect="1"/>
          </p:cNvPicPr>
          <p:nvPr/>
        </p:nvPicPr>
        <p:blipFill>
          <a:blip r:embed="rId2"/>
          <a:stretch>
            <a:fillRect/>
          </a:stretch>
        </p:blipFill>
        <p:spPr>
          <a:xfrm>
            <a:off x="762000" y="1876192"/>
            <a:ext cx="7674272" cy="3610208"/>
          </a:xfrm>
          <a:prstGeom prst="rect">
            <a:avLst/>
          </a:prstGeom>
        </p:spPr>
      </p:pic>
    </p:spTree>
    <p:extLst>
      <p:ext uri="{BB962C8B-B14F-4D97-AF65-F5344CB8AC3E}">
        <p14:creationId xmlns:p14="http://schemas.microsoft.com/office/powerpoint/2010/main" val="136024763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B8FCCE-D7B2-F2D1-8430-92831A858161}"/>
              </a:ext>
            </a:extLst>
          </p:cNvPr>
          <p:cNvSpPr>
            <a:spLocks noGrp="1"/>
          </p:cNvSpPr>
          <p:nvPr>
            <p:ph type="title"/>
          </p:nvPr>
        </p:nvSpPr>
        <p:spPr/>
        <p:txBody>
          <a:bodyPr/>
          <a:lstStyle/>
          <a:p>
            <a:r>
              <a:rPr lang="en-IN" dirty="0"/>
              <a:t>Parallel Cancellation</a:t>
            </a:r>
          </a:p>
        </p:txBody>
      </p:sp>
      <p:pic>
        <p:nvPicPr>
          <p:cNvPr id="5" name="Picture 4">
            <a:extLst>
              <a:ext uri="{FF2B5EF4-FFF2-40B4-BE49-F238E27FC236}">
                <a16:creationId xmlns:a16="http://schemas.microsoft.com/office/drawing/2014/main" id="{0D3F40A0-544C-FFE5-05E4-29A0A7DF0A95}"/>
              </a:ext>
            </a:extLst>
          </p:cNvPr>
          <p:cNvPicPr>
            <a:picLocks noChangeAspect="1"/>
          </p:cNvPicPr>
          <p:nvPr/>
        </p:nvPicPr>
        <p:blipFill>
          <a:blip r:embed="rId2"/>
          <a:stretch>
            <a:fillRect/>
          </a:stretch>
        </p:blipFill>
        <p:spPr>
          <a:xfrm>
            <a:off x="990600" y="1676400"/>
            <a:ext cx="6474232" cy="4419600"/>
          </a:xfrm>
          <a:prstGeom prst="rect">
            <a:avLst/>
          </a:prstGeom>
        </p:spPr>
      </p:pic>
    </p:spTree>
    <p:extLst>
      <p:ext uri="{BB962C8B-B14F-4D97-AF65-F5344CB8AC3E}">
        <p14:creationId xmlns:p14="http://schemas.microsoft.com/office/powerpoint/2010/main" val="32332901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B8FCCE-D7B2-F2D1-8430-92831A858161}"/>
              </a:ext>
            </a:extLst>
          </p:cNvPr>
          <p:cNvSpPr>
            <a:spLocks noGrp="1"/>
          </p:cNvSpPr>
          <p:nvPr>
            <p:ph type="title"/>
          </p:nvPr>
        </p:nvSpPr>
        <p:spPr/>
        <p:txBody>
          <a:bodyPr/>
          <a:lstStyle/>
          <a:p>
            <a:r>
              <a:rPr lang="en-IN" dirty="0"/>
              <a:t>Parallel Cancellation</a:t>
            </a:r>
          </a:p>
        </p:txBody>
      </p:sp>
      <p:pic>
        <p:nvPicPr>
          <p:cNvPr id="4" name="Picture 3">
            <a:extLst>
              <a:ext uri="{FF2B5EF4-FFF2-40B4-BE49-F238E27FC236}">
                <a16:creationId xmlns:a16="http://schemas.microsoft.com/office/drawing/2014/main" id="{06AF2965-3391-7615-D024-D2D2C2972E53}"/>
              </a:ext>
            </a:extLst>
          </p:cNvPr>
          <p:cNvPicPr>
            <a:picLocks noChangeAspect="1"/>
          </p:cNvPicPr>
          <p:nvPr/>
        </p:nvPicPr>
        <p:blipFill>
          <a:blip r:embed="rId2"/>
          <a:stretch>
            <a:fillRect/>
          </a:stretch>
        </p:blipFill>
        <p:spPr>
          <a:xfrm>
            <a:off x="609600" y="1556882"/>
            <a:ext cx="7467600" cy="4658109"/>
          </a:xfrm>
          <a:prstGeom prst="rect">
            <a:avLst/>
          </a:prstGeom>
        </p:spPr>
      </p:pic>
    </p:spTree>
    <p:extLst>
      <p:ext uri="{BB962C8B-B14F-4D97-AF65-F5344CB8AC3E}">
        <p14:creationId xmlns:p14="http://schemas.microsoft.com/office/powerpoint/2010/main" val="292588942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229534-BD3B-BC7F-3DE1-5E046BF767E3}"/>
              </a:ext>
            </a:extLst>
          </p:cNvPr>
          <p:cNvSpPr>
            <a:spLocks noGrp="1"/>
          </p:cNvSpPr>
          <p:nvPr>
            <p:ph sz="quarter" idx="12"/>
          </p:nvPr>
        </p:nvSpPr>
        <p:spPr/>
        <p:txBody>
          <a:bodyPr/>
          <a:lstStyle/>
          <a:p>
            <a:r>
              <a:rPr lang="en-US" dirty="0"/>
              <a:t>Overuse of Generics</a:t>
            </a:r>
          </a:p>
          <a:p>
            <a:pPr lvl="1"/>
            <a:r>
              <a:rPr lang="en-US" dirty="0"/>
              <a:t>Using generics for every scenario may lead to code that is overly complex and hard to understand. </a:t>
            </a:r>
          </a:p>
          <a:p>
            <a:pPr lvl="1"/>
            <a:r>
              <a:rPr lang="en-US" dirty="0"/>
              <a:t>It’s essential to strike a balance and use generics where they genuinely add value.</a:t>
            </a:r>
          </a:p>
          <a:p>
            <a:r>
              <a:rPr lang="en-US" dirty="0"/>
              <a:t>Avoid Tight Coupling</a:t>
            </a:r>
          </a:p>
          <a:p>
            <a:pPr lvl="1"/>
            <a:r>
              <a:rPr lang="en-US" dirty="0"/>
              <a:t>Avoid creating overly complex generic classes that are tightly coupled with various types.</a:t>
            </a:r>
          </a:p>
          <a:p>
            <a:pPr lvl="1"/>
            <a:r>
              <a:rPr lang="en-US" dirty="0"/>
              <a:t> Tight coupling can make your code less maintainable and harder to test.</a:t>
            </a:r>
            <a:endParaRPr lang="en-IN" dirty="0"/>
          </a:p>
        </p:txBody>
      </p:sp>
      <p:sp>
        <p:nvSpPr>
          <p:cNvPr id="3" name="Title 2">
            <a:extLst>
              <a:ext uri="{FF2B5EF4-FFF2-40B4-BE49-F238E27FC236}">
                <a16:creationId xmlns:a16="http://schemas.microsoft.com/office/drawing/2014/main" id="{B5C52369-B470-AE6C-41F9-CF8A2735363C}"/>
              </a:ext>
            </a:extLst>
          </p:cNvPr>
          <p:cNvSpPr>
            <a:spLocks noGrp="1"/>
          </p:cNvSpPr>
          <p:nvPr>
            <p:ph type="title"/>
          </p:nvPr>
        </p:nvSpPr>
        <p:spPr/>
        <p:txBody>
          <a:bodyPr/>
          <a:lstStyle/>
          <a:p>
            <a:r>
              <a:rPr lang="en-US" dirty="0"/>
              <a:t>Common Pitfalls and Best Practices</a:t>
            </a:r>
            <a:endParaRPr lang="en-IN" dirty="0"/>
          </a:p>
        </p:txBody>
      </p:sp>
    </p:spTree>
    <p:extLst>
      <p:ext uri="{BB962C8B-B14F-4D97-AF65-F5344CB8AC3E}">
        <p14:creationId xmlns:p14="http://schemas.microsoft.com/office/powerpoint/2010/main" val="258641250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229534-BD3B-BC7F-3DE1-5E046BF767E3}"/>
              </a:ext>
            </a:extLst>
          </p:cNvPr>
          <p:cNvSpPr>
            <a:spLocks noGrp="1"/>
          </p:cNvSpPr>
          <p:nvPr>
            <p:ph sz="quarter" idx="12"/>
          </p:nvPr>
        </p:nvSpPr>
        <p:spPr/>
        <p:txBody>
          <a:bodyPr/>
          <a:lstStyle/>
          <a:p>
            <a:r>
              <a:rPr lang="en-US" dirty="0"/>
              <a:t>Provide Clear Documentation</a:t>
            </a:r>
          </a:p>
          <a:p>
            <a:pPr lvl="1"/>
            <a:r>
              <a:rPr lang="en-US" dirty="0"/>
              <a:t>When creating generic classes or methods, document their usage and constraints clearly. </a:t>
            </a:r>
          </a:p>
          <a:p>
            <a:pPr lvl="1"/>
            <a:r>
              <a:rPr lang="en-US" dirty="0"/>
              <a:t>Good documentation helps other developers understand how to use your generics effectively.</a:t>
            </a:r>
          </a:p>
          <a:p>
            <a:r>
              <a:rPr lang="en-US" dirty="0"/>
              <a:t>Test with Multiple Types</a:t>
            </a:r>
          </a:p>
          <a:p>
            <a:pPr lvl="1"/>
            <a:r>
              <a:rPr lang="en-US" dirty="0"/>
              <a:t>When designing generic classes or methods, thoroughly test them with various data types to ensure they work correctly and safely under different scenarios.</a:t>
            </a:r>
            <a:endParaRPr lang="en-IN" dirty="0"/>
          </a:p>
        </p:txBody>
      </p:sp>
      <p:sp>
        <p:nvSpPr>
          <p:cNvPr id="3" name="Title 2">
            <a:extLst>
              <a:ext uri="{FF2B5EF4-FFF2-40B4-BE49-F238E27FC236}">
                <a16:creationId xmlns:a16="http://schemas.microsoft.com/office/drawing/2014/main" id="{B5C52369-B470-AE6C-41F9-CF8A2735363C}"/>
              </a:ext>
            </a:extLst>
          </p:cNvPr>
          <p:cNvSpPr>
            <a:spLocks noGrp="1"/>
          </p:cNvSpPr>
          <p:nvPr>
            <p:ph type="title"/>
          </p:nvPr>
        </p:nvSpPr>
        <p:spPr/>
        <p:txBody>
          <a:bodyPr/>
          <a:lstStyle/>
          <a:p>
            <a:r>
              <a:rPr lang="en-US" dirty="0"/>
              <a:t>Common Pitfalls and Best Practices</a:t>
            </a:r>
            <a:endParaRPr lang="en-IN" dirty="0"/>
          </a:p>
        </p:txBody>
      </p:sp>
    </p:spTree>
    <p:extLst>
      <p:ext uri="{BB962C8B-B14F-4D97-AF65-F5344CB8AC3E}">
        <p14:creationId xmlns:p14="http://schemas.microsoft.com/office/powerpoint/2010/main" val="2010629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IN" dirty="0"/>
              <a:t>Members</a:t>
            </a:r>
            <a:r>
              <a:rPr lang="en-IN" b="1" dirty="0">
                <a:solidFill>
                  <a:srgbClr val="000000"/>
                </a:solidFill>
                <a:latin typeface="Courier New" pitchFamily="49" charset="0"/>
              </a:rPr>
              <a:t> </a:t>
            </a:r>
            <a:r>
              <a:rPr lang="en-IN" dirty="0"/>
              <a:t>(apart from the interface methods)</a:t>
            </a:r>
          </a:p>
          <a:p>
            <a:pPr lvl="1"/>
            <a:r>
              <a:rPr lang="en-IN" sz="2000" b="1" dirty="0">
                <a:solidFill>
                  <a:srgbClr val="000000"/>
                </a:solidFill>
                <a:latin typeface="Courier New" pitchFamily="49" charset="0"/>
              </a:rPr>
              <a:t>public virtual Object Peek ():</a:t>
            </a:r>
            <a:r>
              <a:rPr lang="en-IN" sz="2000" dirty="0"/>
              <a:t> Returns the object at the top of the Stack without removing it.  </a:t>
            </a:r>
          </a:p>
          <a:p>
            <a:pPr lvl="1"/>
            <a:r>
              <a:rPr lang="en-IN" sz="2000" dirty="0"/>
              <a:t>  </a:t>
            </a:r>
            <a:r>
              <a:rPr lang="en-IN" sz="2000" b="1" dirty="0">
                <a:solidFill>
                  <a:srgbClr val="000000"/>
                </a:solidFill>
                <a:latin typeface="Courier New" pitchFamily="49" charset="0"/>
              </a:rPr>
              <a:t>virtual Object Pop ():</a:t>
            </a:r>
            <a:r>
              <a:rPr lang="en-IN" sz="2000" dirty="0"/>
              <a:t> Removes and returns the object at the top of the Stack.  </a:t>
            </a:r>
          </a:p>
          <a:p>
            <a:pPr lvl="1"/>
            <a:r>
              <a:rPr lang="en-IN" sz="2000" dirty="0"/>
              <a:t>  </a:t>
            </a:r>
            <a:r>
              <a:rPr lang="en-IN" sz="2000" b="1" dirty="0">
                <a:solidFill>
                  <a:srgbClr val="000000"/>
                </a:solidFill>
                <a:latin typeface="Courier New" pitchFamily="49" charset="0"/>
              </a:rPr>
              <a:t>public virtual void Push ( Object </a:t>
            </a:r>
            <a:r>
              <a:rPr lang="en-IN" sz="2000" b="1" dirty="0" err="1">
                <a:solidFill>
                  <a:srgbClr val="000000"/>
                </a:solidFill>
                <a:latin typeface="Courier New" pitchFamily="49" charset="0"/>
              </a:rPr>
              <a:t>obj</a:t>
            </a:r>
            <a:r>
              <a:rPr lang="en-IN" sz="2000" b="1" dirty="0">
                <a:solidFill>
                  <a:srgbClr val="000000"/>
                </a:solidFill>
                <a:latin typeface="Courier New" pitchFamily="49" charset="0"/>
              </a:rPr>
              <a:t> ):</a:t>
            </a:r>
            <a:r>
              <a:rPr lang="en-IN" sz="2000" dirty="0"/>
              <a:t> Inserts an object at the top of the Stack.  </a:t>
            </a:r>
          </a:p>
          <a:p>
            <a:pPr marL="457200" lvl="1" indent="0">
              <a:lnSpc>
                <a:spcPct val="80000"/>
              </a:lnSpc>
              <a:buNone/>
            </a:pPr>
            <a:endParaRPr lang="en-IN" sz="2000" dirty="0">
              <a:solidFill>
                <a:srgbClr val="000000"/>
              </a:solidFill>
              <a:latin typeface="Courier New" pitchFamily="49" charset="0"/>
            </a:endParaRPr>
          </a:p>
          <a:p>
            <a:endParaRPr lang="en-US" dirty="0"/>
          </a:p>
        </p:txBody>
      </p:sp>
      <p:sp>
        <p:nvSpPr>
          <p:cNvPr id="2" name="Title 1"/>
          <p:cNvSpPr>
            <a:spLocks noGrp="1"/>
          </p:cNvSpPr>
          <p:nvPr>
            <p:ph type="title"/>
          </p:nvPr>
        </p:nvSpPr>
        <p:spPr/>
        <p:txBody>
          <a:bodyPr/>
          <a:lstStyle/>
          <a:p>
            <a:r>
              <a:rPr lang="en-US" dirty="0"/>
              <a:t>Members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26</a:t>
            </a:fld>
            <a:endParaRPr lang="en-US"/>
          </a:p>
        </p:txBody>
      </p:sp>
    </p:spTree>
    <p:extLst>
      <p:ext uri="{BB962C8B-B14F-4D97-AF65-F5344CB8AC3E}">
        <p14:creationId xmlns:p14="http://schemas.microsoft.com/office/powerpoint/2010/main" val="126079892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229534-BD3B-BC7F-3DE1-5E046BF767E3}"/>
              </a:ext>
            </a:extLst>
          </p:cNvPr>
          <p:cNvSpPr>
            <a:spLocks noGrp="1"/>
          </p:cNvSpPr>
          <p:nvPr>
            <p:ph sz="quarter" idx="12"/>
          </p:nvPr>
        </p:nvSpPr>
        <p:spPr/>
        <p:txBody>
          <a:bodyPr/>
          <a:lstStyle/>
          <a:p>
            <a:r>
              <a:rPr lang="en-US" dirty="0"/>
              <a:t>Consider Code Duplication</a:t>
            </a:r>
          </a:p>
          <a:p>
            <a:pPr lvl="1"/>
            <a:r>
              <a:rPr lang="en-US" dirty="0"/>
              <a:t>Generics can be an excellent way to reduce code duplication, </a:t>
            </a:r>
          </a:p>
          <a:p>
            <a:pPr lvl="1"/>
            <a:r>
              <a:rPr lang="en-US" dirty="0"/>
              <a:t>But be cautious not to overcomplicate your codebase. Sometimes, it might be better to have separate non-generic implementations for specific cases.</a:t>
            </a:r>
            <a:endParaRPr lang="en-IN" dirty="0"/>
          </a:p>
        </p:txBody>
      </p:sp>
      <p:sp>
        <p:nvSpPr>
          <p:cNvPr id="3" name="Title 2">
            <a:extLst>
              <a:ext uri="{FF2B5EF4-FFF2-40B4-BE49-F238E27FC236}">
                <a16:creationId xmlns:a16="http://schemas.microsoft.com/office/drawing/2014/main" id="{B5C52369-B470-AE6C-41F9-CF8A2735363C}"/>
              </a:ext>
            </a:extLst>
          </p:cNvPr>
          <p:cNvSpPr>
            <a:spLocks noGrp="1"/>
          </p:cNvSpPr>
          <p:nvPr>
            <p:ph type="title"/>
          </p:nvPr>
        </p:nvSpPr>
        <p:spPr/>
        <p:txBody>
          <a:bodyPr/>
          <a:lstStyle/>
          <a:p>
            <a:r>
              <a:rPr lang="en-US" dirty="0"/>
              <a:t>Common Pitfalls and Best Practices</a:t>
            </a:r>
            <a:endParaRPr lang="en-IN" dirty="0"/>
          </a:p>
        </p:txBody>
      </p:sp>
    </p:spTree>
    <p:extLst>
      <p:ext uri="{BB962C8B-B14F-4D97-AF65-F5344CB8AC3E}">
        <p14:creationId xmlns:p14="http://schemas.microsoft.com/office/powerpoint/2010/main" val="84673572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4797FA-84B4-A7EF-F613-2FDF515734C3}"/>
              </a:ext>
            </a:extLst>
          </p:cNvPr>
          <p:cNvSpPr>
            <a:spLocks noGrp="1"/>
          </p:cNvSpPr>
          <p:nvPr>
            <p:ph sz="quarter" idx="12"/>
          </p:nvPr>
        </p:nvSpPr>
        <p:spPr/>
        <p:txBody>
          <a:bodyPr>
            <a:normAutofit fontScale="92500" lnSpcReduction="10000"/>
          </a:bodyPr>
          <a:lstStyle/>
          <a:p>
            <a:pPr marL="0" indent="0">
              <a:buNone/>
            </a:pPr>
            <a:r>
              <a:rPr lang="en-US" dirty="0"/>
              <a:t>• File Handling in C#</a:t>
            </a:r>
          </a:p>
          <a:p>
            <a:pPr marL="0" indent="0">
              <a:buNone/>
            </a:pPr>
            <a:r>
              <a:rPr lang="en-US" dirty="0"/>
              <a:t>• </a:t>
            </a:r>
            <a:r>
              <a:rPr lang="en-US" dirty="0" err="1"/>
              <a:t>FileStream</a:t>
            </a:r>
            <a:r>
              <a:rPr lang="en-US" dirty="0"/>
              <a:t> Class in C#</a:t>
            </a:r>
          </a:p>
          <a:p>
            <a:pPr marL="0" indent="0">
              <a:buNone/>
            </a:pPr>
            <a:r>
              <a:rPr lang="en-US" dirty="0"/>
              <a:t>• </a:t>
            </a:r>
            <a:r>
              <a:rPr lang="en-US" dirty="0" err="1"/>
              <a:t>StreamReader</a:t>
            </a:r>
            <a:r>
              <a:rPr lang="en-US" dirty="0"/>
              <a:t> and </a:t>
            </a:r>
            <a:r>
              <a:rPr lang="en-US" dirty="0" err="1"/>
              <a:t>StreamWriter</a:t>
            </a:r>
            <a:r>
              <a:rPr lang="en-US" dirty="0"/>
              <a:t> in C#</a:t>
            </a:r>
          </a:p>
          <a:p>
            <a:pPr marL="0" indent="0">
              <a:buNone/>
            </a:pPr>
            <a:r>
              <a:rPr lang="en-US" dirty="0"/>
              <a:t>• File Class in C#</a:t>
            </a:r>
          </a:p>
          <a:p>
            <a:pPr marL="0" indent="0">
              <a:buNone/>
            </a:pPr>
            <a:r>
              <a:rPr lang="en-US" dirty="0"/>
              <a:t>• </a:t>
            </a:r>
            <a:r>
              <a:rPr lang="en-US" dirty="0" err="1"/>
              <a:t>TextWriter</a:t>
            </a:r>
            <a:r>
              <a:rPr lang="en-US" dirty="0"/>
              <a:t> and </a:t>
            </a:r>
            <a:r>
              <a:rPr lang="en-US" dirty="0" err="1"/>
              <a:t>TextReader</a:t>
            </a:r>
            <a:r>
              <a:rPr lang="en-US" dirty="0"/>
              <a:t> in C#</a:t>
            </a:r>
          </a:p>
          <a:p>
            <a:pPr marL="0" indent="0">
              <a:buNone/>
            </a:pPr>
            <a:r>
              <a:rPr lang="en-US" dirty="0"/>
              <a:t>• </a:t>
            </a:r>
            <a:r>
              <a:rPr lang="en-US" dirty="0" err="1"/>
              <a:t>BinaryWriter</a:t>
            </a:r>
            <a:r>
              <a:rPr lang="en-US" dirty="0"/>
              <a:t> and </a:t>
            </a:r>
            <a:r>
              <a:rPr lang="en-US" dirty="0" err="1"/>
              <a:t>BinaryReader</a:t>
            </a:r>
            <a:r>
              <a:rPr lang="en-US" dirty="0"/>
              <a:t> in C#</a:t>
            </a:r>
          </a:p>
          <a:p>
            <a:pPr marL="0" indent="0">
              <a:buNone/>
            </a:pPr>
            <a:r>
              <a:rPr lang="en-US" dirty="0"/>
              <a:t>• </a:t>
            </a:r>
            <a:r>
              <a:rPr lang="en-US" dirty="0" err="1"/>
              <a:t>StringWriter</a:t>
            </a:r>
            <a:r>
              <a:rPr lang="en-US" dirty="0"/>
              <a:t> and </a:t>
            </a:r>
            <a:r>
              <a:rPr lang="en-US" dirty="0" err="1"/>
              <a:t>StringReader</a:t>
            </a:r>
            <a:r>
              <a:rPr lang="en-US" dirty="0"/>
              <a:t> in C#</a:t>
            </a:r>
          </a:p>
          <a:p>
            <a:pPr marL="0" indent="0">
              <a:buNone/>
            </a:pPr>
            <a:r>
              <a:rPr lang="en-US" dirty="0"/>
              <a:t>• </a:t>
            </a:r>
            <a:r>
              <a:rPr lang="en-US" dirty="0" err="1"/>
              <a:t>FileInfo</a:t>
            </a:r>
            <a:r>
              <a:rPr lang="en-US" dirty="0"/>
              <a:t> Class in C#</a:t>
            </a:r>
          </a:p>
          <a:p>
            <a:pPr marL="0" indent="0">
              <a:buNone/>
            </a:pPr>
            <a:r>
              <a:rPr lang="en-US" dirty="0"/>
              <a:t>• </a:t>
            </a:r>
            <a:r>
              <a:rPr lang="en-US" dirty="0" err="1"/>
              <a:t>DirectoryInfo</a:t>
            </a:r>
            <a:r>
              <a:rPr lang="en-US" dirty="0"/>
              <a:t> Class in C#</a:t>
            </a:r>
          </a:p>
          <a:p>
            <a:pPr marL="0" indent="0">
              <a:buNone/>
            </a:pPr>
            <a:r>
              <a:rPr lang="en-US" dirty="0"/>
              <a:t>• Export and Import Excel Data in C#</a:t>
            </a:r>
          </a:p>
          <a:p>
            <a:endParaRPr lang="en-IN" dirty="0"/>
          </a:p>
        </p:txBody>
      </p:sp>
      <p:sp>
        <p:nvSpPr>
          <p:cNvPr id="3" name="Title 2">
            <a:extLst>
              <a:ext uri="{FF2B5EF4-FFF2-40B4-BE49-F238E27FC236}">
                <a16:creationId xmlns:a16="http://schemas.microsoft.com/office/drawing/2014/main" id="{4F637F2D-E018-F785-BC04-5B85C29C8AA2}"/>
              </a:ext>
            </a:extLst>
          </p:cNvPr>
          <p:cNvSpPr>
            <a:spLocks noGrp="1"/>
          </p:cNvSpPr>
          <p:nvPr>
            <p:ph type="title"/>
          </p:nvPr>
        </p:nvSpPr>
        <p:spPr/>
        <p:txBody>
          <a:bodyPr/>
          <a:lstStyle/>
          <a:p>
            <a:r>
              <a:rPr lang="en-IN" dirty="0"/>
              <a:t>File Handling</a:t>
            </a:r>
          </a:p>
        </p:txBody>
      </p:sp>
    </p:spTree>
    <p:extLst>
      <p:ext uri="{BB962C8B-B14F-4D97-AF65-F5344CB8AC3E}">
        <p14:creationId xmlns:p14="http://schemas.microsoft.com/office/powerpoint/2010/main" val="400907058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1424B2-9C6E-FC1F-EDAB-974B827FBE9D}"/>
              </a:ext>
            </a:extLst>
          </p:cNvPr>
          <p:cNvSpPr>
            <a:spLocks noGrp="1"/>
          </p:cNvSpPr>
          <p:nvPr>
            <p:ph sz="quarter" idx="12"/>
          </p:nvPr>
        </p:nvSpPr>
        <p:spPr/>
        <p:txBody>
          <a:bodyPr>
            <a:normAutofit fontScale="92500" lnSpcReduction="10000"/>
          </a:bodyPr>
          <a:lstStyle/>
          <a:p>
            <a:r>
              <a:rPr lang="en-US" dirty="0"/>
              <a:t>Generally, we use the file to store data. </a:t>
            </a:r>
          </a:p>
          <a:p>
            <a:r>
              <a:rPr lang="en-US" dirty="0"/>
              <a:t>The term File Handling in C# refers to the various operations that we can perform on a file such as creating a file, reading data from the file, writing data into the file, appending the file, etc.</a:t>
            </a:r>
          </a:p>
          <a:p>
            <a:r>
              <a:rPr lang="en-US" dirty="0"/>
              <a:t>Generally, we mostly perform three basic operations on a file: </a:t>
            </a:r>
            <a:r>
              <a:rPr lang="en-US" b="1" dirty="0">
                <a:solidFill>
                  <a:srgbClr val="FF0000"/>
                </a:solidFill>
              </a:rPr>
              <a:t>reading data from a file, writing data to a file and appending data to a file.</a:t>
            </a:r>
          </a:p>
          <a:p>
            <a:r>
              <a:rPr lang="en-US" dirty="0"/>
              <a:t>Reading: This operation is the basic read operation where the data is going to be read from a file.</a:t>
            </a:r>
          </a:p>
          <a:p>
            <a:r>
              <a:rPr lang="en-US" dirty="0"/>
              <a:t>Writing: This operation is the basic write operation where the data is going to be written to a file. </a:t>
            </a:r>
          </a:p>
        </p:txBody>
      </p:sp>
      <p:sp>
        <p:nvSpPr>
          <p:cNvPr id="3" name="Title 2">
            <a:extLst>
              <a:ext uri="{FF2B5EF4-FFF2-40B4-BE49-F238E27FC236}">
                <a16:creationId xmlns:a16="http://schemas.microsoft.com/office/drawing/2014/main" id="{E0269B2B-BB6B-B86F-B350-30E3A6026CFF}"/>
              </a:ext>
            </a:extLst>
          </p:cNvPr>
          <p:cNvSpPr>
            <a:spLocks noGrp="1"/>
          </p:cNvSpPr>
          <p:nvPr>
            <p:ph type="title"/>
          </p:nvPr>
        </p:nvSpPr>
        <p:spPr/>
        <p:txBody>
          <a:bodyPr/>
          <a:lstStyle/>
          <a:p>
            <a:r>
              <a:rPr lang="en-IN" dirty="0"/>
              <a:t>File Handling</a:t>
            </a:r>
          </a:p>
        </p:txBody>
      </p:sp>
    </p:spTree>
    <p:extLst>
      <p:ext uri="{BB962C8B-B14F-4D97-AF65-F5344CB8AC3E}">
        <p14:creationId xmlns:p14="http://schemas.microsoft.com/office/powerpoint/2010/main" val="344785010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1424B2-9C6E-FC1F-EDAB-974B827FBE9D}"/>
              </a:ext>
            </a:extLst>
          </p:cNvPr>
          <p:cNvSpPr>
            <a:spLocks noGrp="1"/>
          </p:cNvSpPr>
          <p:nvPr>
            <p:ph sz="quarter" idx="12"/>
          </p:nvPr>
        </p:nvSpPr>
        <p:spPr/>
        <p:txBody>
          <a:bodyPr>
            <a:normAutofit/>
          </a:bodyPr>
          <a:lstStyle/>
          <a:p>
            <a:r>
              <a:rPr lang="en-US" dirty="0"/>
              <a:t>By default, all existing contents are removed from the file, and new content is written in the file.</a:t>
            </a:r>
          </a:p>
          <a:p>
            <a:r>
              <a:rPr lang="en-US" dirty="0"/>
              <a:t>Appending: This operation is the same as the write operation where the data is going to be written to a file. </a:t>
            </a:r>
          </a:p>
          <a:p>
            <a:r>
              <a:rPr lang="en-US" dirty="0"/>
              <a:t>The only difference between Write and Append is that the existing data in the file will not be overwritten. </a:t>
            </a:r>
          </a:p>
          <a:p>
            <a:r>
              <a:rPr lang="en-US" dirty="0"/>
              <a:t>With Append, the new data is going to be added at the end of the file.</a:t>
            </a:r>
          </a:p>
        </p:txBody>
      </p:sp>
      <p:sp>
        <p:nvSpPr>
          <p:cNvPr id="3" name="Title 2">
            <a:extLst>
              <a:ext uri="{FF2B5EF4-FFF2-40B4-BE49-F238E27FC236}">
                <a16:creationId xmlns:a16="http://schemas.microsoft.com/office/drawing/2014/main" id="{E0269B2B-BB6B-B86F-B350-30E3A6026CFF}"/>
              </a:ext>
            </a:extLst>
          </p:cNvPr>
          <p:cNvSpPr>
            <a:spLocks noGrp="1"/>
          </p:cNvSpPr>
          <p:nvPr>
            <p:ph type="title"/>
          </p:nvPr>
        </p:nvSpPr>
        <p:spPr/>
        <p:txBody>
          <a:bodyPr/>
          <a:lstStyle/>
          <a:p>
            <a:r>
              <a:rPr lang="en-IN" dirty="0"/>
              <a:t>File Handling</a:t>
            </a:r>
          </a:p>
        </p:txBody>
      </p:sp>
    </p:spTree>
    <p:extLst>
      <p:ext uri="{BB962C8B-B14F-4D97-AF65-F5344CB8AC3E}">
        <p14:creationId xmlns:p14="http://schemas.microsoft.com/office/powerpoint/2010/main" val="185286487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633FAF-6A9B-D27C-5941-881303236014}"/>
              </a:ext>
            </a:extLst>
          </p:cNvPr>
          <p:cNvSpPr>
            <a:spLocks noGrp="1"/>
          </p:cNvSpPr>
          <p:nvPr>
            <p:ph sz="quarter" idx="12"/>
          </p:nvPr>
        </p:nvSpPr>
        <p:spPr>
          <a:xfrm>
            <a:off x="457201" y="1381125"/>
            <a:ext cx="8228012" cy="5172075"/>
          </a:xfrm>
        </p:spPr>
        <p:txBody>
          <a:bodyPr>
            <a:normAutofit fontScale="85000" lnSpcReduction="20000"/>
          </a:bodyPr>
          <a:lstStyle/>
          <a:p>
            <a:r>
              <a:rPr lang="en-US" dirty="0"/>
              <a:t>When we open a file for reading or writing, it becomes stream. </a:t>
            </a:r>
          </a:p>
          <a:p>
            <a:r>
              <a:rPr lang="en-US" dirty="0"/>
              <a:t>Stream is a sequence of bytes traveling from a source to a destination over a communication path.</a:t>
            </a:r>
          </a:p>
          <a:p>
            <a:r>
              <a:rPr lang="en-US" dirty="0"/>
              <a:t>The two basic streams are input and output streams. Input stream is used to read and output stream is used to write.</a:t>
            </a:r>
          </a:p>
          <a:p>
            <a:r>
              <a:rPr lang="en-US" dirty="0"/>
              <a:t>The System.IO namespace includes various classes for file handling.</a:t>
            </a:r>
          </a:p>
          <a:p>
            <a:r>
              <a:rPr lang="en-US" dirty="0"/>
              <a:t>The parent class of file processing is stream. </a:t>
            </a:r>
          </a:p>
          <a:p>
            <a:r>
              <a:rPr lang="en-US" dirty="0"/>
              <a:t>Stream is an abstract class, which is used as the parent of the classes that implement the necessary operations.</a:t>
            </a:r>
          </a:p>
          <a:p>
            <a:r>
              <a:rPr lang="en-US" dirty="0"/>
              <a:t>The primary support of a file as an object is provided by a .NET Framework class called File. </a:t>
            </a:r>
          </a:p>
          <a:p>
            <a:r>
              <a:rPr lang="en-US" dirty="0"/>
              <a:t>This static class is equipped with various types of (static) methods to create, save, open, copy, move, delete, or check the existence of a file.</a:t>
            </a:r>
            <a:endParaRPr lang="en-IN" dirty="0"/>
          </a:p>
        </p:txBody>
      </p:sp>
      <p:sp>
        <p:nvSpPr>
          <p:cNvPr id="3" name="Title 2">
            <a:extLst>
              <a:ext uri="{FF2B5EF4-FFF2-40B4-BE49-F238E27FC236}">
                <a16:creationId xmlns:a16="http://schemas.microsoft.com/office/drawing/2014/main" id="{D4913166-E358-0BCB-273E-7C0B3B2278DF}"/>
              </a:ext>
            </a:extLst>
          </p:cNvPr>
          <p:cNvSpPr>
            <a:spLocks noGrp="1"/>
          </p:cNvSpPr>
          <p:nvPr>
            <p:ph type="title"/>
          </p:nvPr>
        </p:nvSpPr>
        <p:spPr/>
        <p:txBody>
          <a:bodyPr/>
          <a:lstStyle/>
          <a:p>
            <a:r>
              <a:rPr lang="en-IN" dirty="0"/>
              <a:t>Stream</a:t>
            </a:r>
          </a:p>
        </p:txBody>
      </p:sp>
    </p:spTree>
    <p:extLst>
      <p:ext uri="{BB962C8B-B14F-4D97-AF65-F5344CB8AC3E}">
        <p14:creationId xmlns:p14="http://schemas.microsoft.com/office/powerpoint/2010/main" val="35738967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EF52C6-1AD1-2E4E-98DA-84AF957B9773}"/>
              </a:ext>
            </a:extLst>
          </p:cNvPr>
          <p:cNvSpPr>
            <a:spLocks noGrp="1"/>
          </p:cNvSpPr>
          <p:nvPr>
            <p:ph type="title"/>
          </p:nvPr>
        </p:nvSpPr>
        <p:spPr/>
        <p:txBody>
          <a:bodyPr/>
          <a:lstStyle/>
          <a:p>
            <a:r>
              <a:rPr lang="en-IN" dirty="0"/>
              <a:t>System.IO Namespace in C#</a:t>
            </a:r>
          </a:p>
        </p:txBody>
      </p:sp>
      <p:sp>
        <p:nvSpPr>
          <p:cNvPr id="4" name="AutoShape 2" descr="File Handling in C# with Examples">
            <a:extLst>
              <a:ext uri="{FF2B5EF4-FFF2-40B4-BE49-F238E27FC236}">
                <a16:creationId xmlns:a16="http://schemas.microsoft.com/office/drawing/2014/main" id="{7F379C77-F210-8204-7E13-6A557966027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File Handling in C# with Examples">
            <a:extLst>
              <a:ext uri="{FF2B5EF4-FFF2-40B4-BE49-F238E27FC236}">
                <a16:creationId xmlns:a16="http://schemas.microsoft.com/office/drawing/2014/main" id="{ADD14598-A42F-F9E9-D46E-264927E0887D}"/>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0CCA4C6B-21DB-18D8-FD7C-7E23352D71B2}"/>
              </a:ext>
            </a:extLst>
          </p:cNvPr>
          <p:cNvPicPr>
            <a:picLocks noChangeAspect="1"/>
          </p:cNvPicPr>
          <p:nvPr/>
        </p:nvPicPr>
        <p:blipFill>
          <a:blip r:embed="rId2"/>
          <a:stretch>
            <a:fillRect/>
          </a:stretch>
        </p:blipFill>
        <p:spPr>
          <a:xfrm>
            <a:off x="381000" y="1676400"/>
            <a:ext cx="7878274" cy="4544059"/>
          </a:xfrm>
          <a:prstGeom prst="rect">
            <a:avLst/>
          </a:prstGeom>
        </p:spPr>
      </p:pic>
    </p:spTree>
    <p:extLst>
      <p:ext uri="{BB962C8B-B14F-4D97-AF65-F5344CB8AC3E}">
        <p14:creationId xmlns:p14="http://schemas.microsoft.com/office/powerpoint/2010/main" val="400382210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103DE-C6BA-0F42-4B07-B9DA080650D1}"/>
              </a:ext>
            </a:extLst>
          </p:cNvPr>
          <p:cNvSpPr>
            <a:spLocks noGrp="1"/>
          </p:cNvSpPr>
          <p:nvPr>
            <p:ph type="title"/>
          </p:nvPr>
        </p:nvSpPr>
        <p:spPr/>
        <p:txBody>
          <a:bodyPr/>
          <a:lstStyle/>
          <a:p>
            <a:r>
              <a:rPr lang="en-IN" dirty="0"/>
              <a:t>Directory Search</a:t>
            </a:r>
          </a:p>
        </p:txBody>
      </p:sp>
      <p:pic>
        <p:nvPicPr>
          <p:cNvPr id="5" name="Picture 4">
            <a:extLst>
              <a:ext uri="{FF2B5EF4-FFF2-40B4-BE49-F238E27FC236}">
                <a16:creationId xmlns:a16="http://schemas.microsoft.com/office/drawing/2014/main" id="{65109618-7A95-4B25-D3B5-D25793CF3200}"/>
              </a:ext>
            </a:extLst>
          </p:cNvPr>
          <p:cNvPicPr>
            <a:picLocks noChangeAspect="1"/>
          </p:cNvPicPr>
          <p:nvPr/>
        </p:nvPicPr>
        <p:blipFill>
          <a:blip r:embed="rId2"/>
          <a:stretch>
            <a:fillRect/>
          </a:stretch>
        </p:blipFill>
        <p:spPr>
          <a:xfrm>
            <a:off x="319364" y="1981200"/>
            <a:ext cx="8573696" cy="3296110"/>
          </a:xfrm>
          <a:prstGeom prst="rect">
            <a:avLst/>
          </a:prstGeom>
        </p:spPr>
      </p:pic>
      <p:sp>
        <p:nvSpPr>
          <p:cNvPr id="6" name="TextBox 5">
            <a:extLst>
              <a:ext uri="{FF2B5EF4-FFF2-40B4-BE49-F238E27FC236}">
                <a16:creationId xmlns:a16="http://schemas.microsoft.com/office/drawing/2014/main" id="{A5EC8144-1028-1DA5-CD84-A01CBDF0DF38}"/>
              </a:ext>
            </a:extLst>
          </p:cNvPr>
          <p:cNvSpPr txBox="1"/>
          <p:nvPr/>
        </p:nvSpPr>
        <p:spPr>
          <a:xfrm>
            <a:off x="3699553" y="1319538"/>
            <a:ext cx="1813317" cy="369332"/>
          </a:xfrm>
          <a:prstGeom prst="rect">
            <a:avLst/>
          </a:prstGeom>
          <a:noFill/>
        </p:spPr>
        <p:txBody>
          <a:bodyPr wrap="none" rtlCol="0">
            <a:spAutoFit/>
          </a:bodyPr>
          <a:lstStyle/>
          <a:p>
            <a:r>
              <a:rPr lang="en-IN" dirty="0" err="1"/>
              <a:t>DirectoryInfo</a:t>
            </a:r>
            <a:r>
              <a:rPr lang="en-IN" dirty="0"/>
              <a:t> </a:t>
            </a:r>
            <a:r>
              <a:rPr lang="en-IN" dirty="0" err="1"/>
              <a:t>dir</a:t>
            </a:r>
            <a:endParaRPr lang="en-IN" dirty="0"/>
          </a:p>
        </p:txBody>
      </p:sp>
      <p:grpSp>
        <p:nvGrpSpPr>
          <p:cNvPr id="10" name="Group 9">
            <a:extLst>
              <a:ext uri="{FF2B5EF4-FFF2-40B4-BE49-F238E27FC236}">
                <a16:creationId xmlns:a16="http://schemas.microsoft.com/office/drawing/2014/main" id="{C77CBB73-7759-AA65-6A13-99E6A8251A46}"/>
              </a:ext>
            </a:extLst>
          </p:cNvPr>
          <p:cNvGrpSpPr/>
          <p:nvPr/>
        </p:nvGrpSpPr>
        <p:grpSpPr>
          <a:xfrm>
            <a:off x="4363376" y="1642217"/>
            <a:ext cx="479160" cy="485280"/>
            <a:chOff x="4363376" y="1642217"/>
            <a:chExt cx="479160" cy="48528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4BE104D-C7F7-F418-7EDE-4CB2F8C0EA3B}"/>
                    </a:ext>
                  </a:extLst>
                </p14:cNvPr>
                <p14:cNvContentPartPr/>
                <p14:nvPr/>
              </p14:nvContentPartPr>
              <p14:xfrm>
                <a:off x="4599176" y="1671377"/>
                <a:ext cx="56880" cy="456120"/>
              </p14:xfrm>
            </p:contentPart>
          </mc:Choice>
          <mc:Fallback xmlns="">
            <p:pic>
              <p:nvPicPr>
                <p:cNvPr id="8" name="Ink 7">
                  <a:extLst>
                    <a:ext uri="{FF2B5EF4-FFF2-40B4-BE49-F238E27FC236}">
                      <a16:creationId xmlns:a16="http://schemas.microsoft.com/office/drawing/2014/main" id="{A4BE104D-C7F7-F418-7EDE-4CB2F8C0EA3B}"/>
                    </a:ext>
                  </a:extLst>
                </p:cNvPr>
                <p:cNvPicPr/>
                <p:nvPr/>
              </p:nvPicPr>
              <p:blipFill>
                <a:blip r:embed="rId4"/>
                <a:stretch>
                  <a:fillRect/>
                </a:stretch>
              </p:blipFill>
              <p:spPr>
                <a:xfrm>
                  <a:off x="4593056" y="1665257"/>
                  <a:ext cx="6912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D2432A48-3A2C-F9B3-4B71-3B9C495AB702}"/>
                    </a:ext>
                  </a:extLst>
                </p14:cNvPr>
                <p14:cNvContentPartPr/>
                <p14:nvPr/>
              </p14:nvContentPartPr>
              <p14:xfrm>
                <a:off x="4363376" y="1642217"/>
                <a:ext cx="479160" cy="197280"/>
              </p14:xfrm>
            </p:contentPart>
          </mc:Choice>
          <mc:Fallback xmlns="">
            <p:pic>
              <p:nvPicPr>
                <p:cNvPr id="9" name="Ink 8">
                  <a:extLst>
                    <a:ext uri="{FF2B5EF4-FFF2-40B4-BE49-F238E27FC236}">
                      <a16:creationId xmlns:a16="http://schemas.microsoft.com/office/drawing/2014/main" id="{D2432A48-3A2C-F9B3-4B71-3B9C495AB702}"/>
                    </a:ext>
                  </a:extLst>
                </p:cNvPr>
                <p:cNvPicPr/>
                <p:nvPr/>
              </p:nvPicPr>
              <p:blipFill>
                <a:blip r:embed="rId6"/>
                <a:stretch>
                  <a:fillRect/>
                </a:stretch>
              </p:blipFill>
              <p:spPr>
                <a:xfrm>
                  <a:off x="4357256" y="1636097"/>
                  <a:ext cx="491400" cy="209520"/>
                </a:xfrm>
                <a:prstGeom prst="rect">
                  <a:avLst/>
                </a:prstGeom>
              </p:spPr>
            </p:pic>
          </mc:Fallback>
        </mc:AlternateContent>
      </p:grpSp>
    </p:spTree>
    <p:extLst>
      <p:ext uri="{BB962C8B-B14F-4D97-AF65-F5344CB8AC3E}">
        <p14:creationId xmlns:p14="http://schemas.microsoft.com/office/powerpoint/2010/main" val="185093848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D68501-118D-8DC0-76D8-83646A20964B}"/>
              </a:ext>
            </a:extLst>
          </p:cNvPr>
          <p:cNvSpPr>
            <a:spLocks noGrp="1"/>
          </p:cNvSpPr>
          <p:nvPr>
            <p:ph type="title"/>
          </p:nvPr>
        </p:nvSpPr>
        <p:spPr/>
        <p:txBody>
          <a:bodyPr/>
          <a:lstStyle/>
          <a:p>
            <a:r>
              <a:rPr lang="en-IN" dirty="0"/>
              <a:t>Overview of Classes</a:t>
            </a:r>
          </a:p>
        </p:txBody>
      </p:sp>
      <p:pic>
        <p:nvPicPr>
          <p:cNvPr id="5" name="Picture 4">
            <a:extLst>
              <a:ext uri="{FF2B5EF4-FFF2-40B4-BE49-F238E27FC236}">
                <a16:creationId xmlns:a16="http://schemas.microsoft.com/office/drawing/2014/main" id="{A7D396F1-D6AF-12ED-3C58-6BEB3A93ABC1}"/>
              </a:ext>
            </a:extLst>
          </p:cNvPr>
          <p:cNvPicPr>
            <a:picLocks noChangeAspect="1"/>
          </p:cNvPicPr>
          <p:nvPr/>
        </p:nvPicPr>
        <p:blipFill>
          <a:blip r:embed="rId2"/>
          <a:stretch>
            <a:fillRect/>
          </a:stretch>
        </p:blipFill>
        <p:spPr>
          <a:xfrm>
            <a:off x="266099" y="2057400"/>
            <a:ext cx="8611802" cy="3762900"/>
          </a:xfrm>
          <a:prstGeom prst="rect">
            <a:avLst/>
          </a:prstGeom>
        </p:spPr>
      </p:pic>
    </p:spTree>
    <p:extLst>
      <p:ext uri="{BB962C8B-B14F-4D97-AF65-F5344CB8AC3E}">
        <p14:creationId xmlns:p14="http://schemas.microsoft.com/office/powerpoint/2010/main" val="409730390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BE595F-1B06-F352-5DBE-FD04C09E383B}"/>
              </a:ext>
            </a:extLst>
          </p:cNvPr>
          <p:cNvSpPr>
            <a:spLocks noGrp="1"/>
          </p:cNvSpPr>
          <p:nvPr>
            <p:ph sz="quarter" idx="12"/>
          </p:nvPr>
        </p:nvSpPr>
        <p:spPr>
          <a:xfrm>
            <a:off x="457201" y="1381124"/>
            <a:ext cx="8228012" cy="5019675"/>
          </a:xfrm>
        </p:spPr>
        <p:txBody>
          <a:bodyPr>
            <a:normAutofit fontScale="92500" lnSpcReduction="20000"/>
          </a:bodyPr>
          <a:lstStyle/>
          <a:p>
            <a:r>
              <a:rPr lang="en-US" dirty="0"/>
              <a:t>The File Stream Class in C# provides a stream for file operations. </a:t>
            </a:r>
          </a:p>
          <a:p>
            <a:r>
              <a:rPr lang="en-US" dirty="0"/>
              <a:t>It can be used to perform both Synchronous and Asynchronous Read and Write operations. </a:t>
            </a:r>
          </a:p>
          <a:p>
            <a:r>
              <a:rPr lang="en-US" dirty="0"/>
              <a:t>With the help of File Stream Class, we can easily read and write data into files.</a:t>
            </a:r>
          </a:p>
          <a:p>
            <a:r>
              <a:rPr lang="en-US" dirty="0"/>
              <a:t>To use File Stream Class in C#, first of all, we need to include the System.IO namespace.</a:t>
            </a:r>
          </a:p>
          <a:p>
            <a:r>
              <a:rPr lang="en-US" dirty="0"/>
              <a:t>Then we need to create an instance of the File Stream class either to create a new file or to open an existing file.</a:t>
            </a:r>
          </a:p>
          <a:p>
            <a:r>
              <a:rPr lang="en-US" dirty="0"/>
              <a:t>If we go to the definition of File Stream class, then we will see that there are many overloaded versions of Constructors available.</a:t>
            </a:r>
            <a:endParaRPr lang="en-IN" dirty="0"/>
          </a:p>
        </p:txBody>
      </p:sp>
      <p:sp>
        <p:nvSpPr>
          <p:cNvPr id="3" name="Title 2">
            <a:extLst>
              <a:ext uri="{FF2B5EF4-FFF2-40B4-BE49-F238E27FC236}">
                <a16:creationId xmlns:a16="http://schemas.microsoft.com/office/drawing/2014/main" id="{1C8AC0BF-D31C-4A8B-043B-90E14FBC2DD6}"/>
              </a:ext>
            </a:extLst>
          </p:cNvPr>
          <p:cNvSpPr>
            <a:spLocks noGrp="1"/>
          </p:cNvSpPr>
          <p:nvPr>
            <p:ph type="title"/>
          </p:nvPr>
        </p:nvSpPr>
        <p:spPr/>
        <p:txBody>
          <a:bodyPr/>
          <a:lstStyle/>
          <a:p>
            <a:r>
              <a:rPr lang="en-US" dirty="0"/>
              <a:t>What is File Stream Class in C#?</a:t>
            </a:r>
            <a:endParaRPr lang="en-IN" dirty="0"/>
          </a:p>
        </p:txBody>
      </p:sp>
    </p:spTree>
    <p:extLst>
      <p:ext uri="{BB962C8B-B14F-4D97-AF65-F5344CB8AC3E}">
        <p14:creationId xmlns:p14="http://schemas.microsoft.com/office/powerpoint/2010/main" val="22989282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8AC0BF-D31C-4A8B-043B-90E14FBC2DD6}"/>
              </a:ext>
            </a:extLst>
          </p:cNvPr>
          <p:cNvSpPr>
            <a:spLocks noGrp="1"/>
          </p:cNvSpPr>
          <p:nvPr>
            <p:ph type="title"/>
          </p:nvPr>
        </p:nvSpPr>
        <p:spPr/>
        <p:txBody>
          <a:bodyPr/>
          <a:lstStyle/>
          <a:p>
            <a:r>
              <a:rPr lang="en-US" dirty="0"/>
              <a:t>What is File Stream Class in C#?</a:t>
            </a:r>
            <a:endParaRPr lang="en-IN" dirty="0"/>
          </a:p>
        </p:txBody>
      </p:sp>
      <p:sp>
        <p:nvSpPr>
          <p:cNvPr id="6" name="AutoShape 2" descr="How to use FileStream Class in C#?">
            <a:extLst>
              <a:ext uri="{FF2B5EF4-FFF2-40B4-BE49-F238E27FC236}">
                <a16:creationId xmlns:a16="http://schemas.microsoft.com/office/drawing/2014/main" id="{2757167E-1757-9C31-470A-84D95B2FFD6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63958778-8027-EEE9-2663-CE6D318FD898}"/>
              </a:ext>
            </a:extLst>
          </p:cNvPr>
          <p:cNvPicPr>
            <a:picLocks noChangeAspect="1"/>
          </p:cNvPicPr>
          <p:nvPr/>
        </p:nvPicPr>
        <p:blipFill>
          <a:blip r:embed="rId2"/>
          <a:stretch>
            <a:fillRect/>
          </a:stretch>
        </p:blipFill>
        <p:spPr>
          <a:xfrm>
            <a:off x="51756" y="2123893"/>
            <a:ext cx="9040487" cy="2610214"/>
          </a:xfrm>
          <a:prstGeom prst="rect">
            <a:avLst/>
          </a:prstGeom>
        </p:spPr>
      </p:pic>
    </p:spTree>
    <p:extLst>
      <p:ext uri="{BB962C8B-B14F-4D97-AF65-F5344CB8AC3E}">
        <p14:creationId xmlns:p14="http://schemas.microsoft.com/office/powerpoint/2010/main" val="2924281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IN" dirty="0"/>
              <a:t>This example evaluates the value of expression for a given postfix expression.</a:t>
            </a:r>
            <a:endParaRPr lang="en-US" dirty="0"/>
          </a:p>
        </p:txBody>
      </p:sp>
      <p:sp>
        <p:nvSpPr>
          <p:cNvPr id="2" name="Title 1"/>
          <p:cNvSpPr>
            <a:spLocks noGrp="1"/>
          </p:cNvSpPr>
          <p:nvPr>
            <p:ph type="title"/>
          </p:nvPr>
        </p:nvSpPr>
        <p:spPr/>
        <p:txBody>
          <a:bodyPr/>
          <a:lstStyle/>
          <a:p>
            <a:r>
              <a:rPr lang="en-US" dirty="0"/>
              <a:t>Example: Stack</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27</a:t>
            </a:fld>
            <a:endParaRPr lang="en-US"/>
          </a:p>
        </p:txBody>
      </p:sp>
      <p:sp>
        <p:nvSpPr>
          <p:cNvPr id="5" name="Rectangle 4"/>
          <p:cNvSpPr/>
          <p:nvPr/>
        </p:nvSpPr>
        <p:spPr>
          <a:xfrm>
            <a:off x="457200" y="2438400"/>
            <a:ext cx="8686800" cy="4278094"/>
          </a:xfrm>
          <a:prstGeom prst="rect">
            <a:avLst/>
          </a:prstGeom>
        </p:spPr>
        <p:txBody>
          <a:bodyPr wrap="square">
            <a:spAutoFit/>
          </a:bodyPr>
          <a:lstStyle/>
          <a:p>
            <a:pPr>
              <a:lnSpc>
                <a:spcPct val="140000"/>
              </a:lnSpc>
            </a:pPr>
            <a:r>
              <a:rPr lang="en-US" sz="2000" b="1" dirty="0">
                <a:solidFill>
                  <a:srgbClr val="000000"/>
                </a:solidFill>
                <a:latin typeface="Courier New" pitchFamily="49" charset="0"/>
              </a:rPr>
              <a:t>using System;</a:t>
            </a:r>
          </a:p>
          <a:p>
            <a:pPr>
              <a:lnSpc>
                <a:spcPct val="140000"/>
              </a:lnSpc>
            </a:pPr>
            <a:r>
              <a:rPr lang="en-US" sz="2000" b="1" dirty="0">
                <a:solidFill>
                  <a:srgbClr val="000000"/>
                </a:solidFill>
                <a:latin typeface="Courier New" pitchFamily="49" charset="0"/>
              </a:rPr>
              <a:t>using </a:t>
            </a:r>
            <a:r>
              <a:rPr lang="en-US" sz="2000" b="1" dirty="0" err="1">
                <a:solidFill>
                  <a:srgbClr val="000000"/>
                </a:solidFill>
                <a:latin typeface="Courier New" pitchFamily="49" charset="0"/>
              </a:rPr>
              <a:t>System.Collections</a:t>
            </a:r>
            <a:r>
              <a:rPr lang="en-US" sz="2000" b="1" dirty="0">
                <a:solidFill>
                  <a:srgbClr val="000000"/>
                </a:solidFill>
                <a:latin typeface="Courier New" pitchFamily="49" charset="0"/>
              </a:rPr>
              <a:t>;</a:t>
            </a:r>
          </a:p>
          <a:p>
            <a:pPr>
              <a:lnSpc>
                <a:spcPct val="140000"/>
              </a:lnSpc>
            </a:pPr>
            <a:r>
              <a:rPr lang="en-US" sz="2000" b="1" dirty="0">
                <a:solidFill>
                  <a:srgbClr val="000000"/>
                </a:solidFill>
                <a:latin typeface="Courier New" pitchFamily="49" charset="0"/>
              </a:rPr>
              <a:t> class </a:t>
            </a:r>
            <a:r>
              <a:rPr lang="en-US" sz="2000" b="1" dirty="0" err="1">
                <a:solidFill>
                  <a:srgbClr val="000000"/>
                </a:solidFill>
                <a:latin typeface="Courier New" pitchFamily="49" charset="0"/>
              </a:rPr>
              <a:t>StackEx</a:t>
            </a:r>
            <a:r>
              <a:rPr lang="en-US" sz="2000" b="1" dirty="0">
                <a:solidFill>
                  <a:srgbClr val="000000"/>
                </a:solidFill>
                <a:latin typeface="Courier New" pitchFamily="49" charset="0"/>
              </a:rPr>
              <a:t>    {</a:t>
            </a:r>
          </a:p>
          <a:p>
            <a:pPr>
              <a:lnSpc>
                <a:spcPct val="140000"/>
              </a:lnSpc>
            </a:pPr>
            <a:r>
              <a:rPr lang="en-US" sz="2000" b="1" dirty="0">
                <a:solidFill>
                  <a:srgbClr val="000000"/>
                </a:solidFill>
                <a:latin typeface="Courier New" pitchFamily="49" charset="0"/>
              </a:rPr>
              <a:t>  public static void Main(){</a:t>
            </a:r>
          </a:p>
          <a:p>
            <a:pPr>
              <a:lnSpc>
                <a:spcPct val="140000"/>
              </a:lnSpc>
            </a:pPr>
            <a:r>
              <a:rPr lang="en-US" sz="2000" b="1" dirty="0">
                <a:solidFill>
                  <a:srgbClr val="000000"/>
                </a:solidFill>
                <a:latin typeface="Courier New" pitchFamily="49" charset="0"/>
              </a:rPr>
              <a:t>	//Postfix for (((1 + 2) * 3) + 6)/5</a:t>
            </a:r>
          </a:p>
          <a:p>
            <a:pPr>
              <a:lnSpc>
                <a:spcPct val="140000"/>
              </a:lnSpc>
            </a:pPr>
            <a:r>
              <a:rPr lang="en-US" sz="2000" b="1" dirty="0">
                <a:solidFill>
                  <a:srgbClr val="000000"/>
                </a:solidFill>
                <a:latin typeface="Courier New" pitchFamily="49" charset="0"/>
              </a:rPr>
              <a:t> 	string expression = "12+3*6+5/"; </a:t>
            </a:r>
          </a:p>
          <a:p>
            <a:pPr>
              <a:lnSpc>
                <a:spcPct val="140000"/>
              </a:lnSpc>
            </a:pPr>
            <a:r>
              <a:rPr lang="en-US" sz="2000" b="1" dirty="0">
                <a:solidFill>
                  <a:srgbClr val="000000"/>
                </a:solidFill>
                <a:latin typeface="Courier New" pitchFamily="49" charset="0"/>
              </a:rPr>
              <a:t>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 sum=0;</a:t>
            </a:r>
          </a:p>
          <a:p>
            <a:pPr>
              <a:lnSpc>
                <a:spcPct val="140000"/>
              </a:lnSpc>
            </a:pPr>
            <a:r>
              <a:rPr lang="en-US" sz="2000" b="1" dirty="0">
                <a:solidFill>
                  <a:srgbClr val="000000"/>
                </a:solidFill>
                <a:latin typeface="Courier New" pitchFamily="49" charset="0"/>
              </a:rPr>
              <a:t>	Stack s= new Stack();</a:t>
            </a:r>
          </a:p>
          <a:p>
            <a:pPr>
              <a:lnSpc>
                <a:spcPct val="140000"/>
              </a:lnSpc>
            </a:pPr>
            <a:r>
              <a:rPr lang="en-US" sz="2000" b="1" dirty="0">
                <a:solidFill>
                  <a:srgbClr val="000000"/>
                </a:solidFill>
                <a:latin typeface="Courier New" pitchFamily="49" charset="0"/>
              </a:rPr>
              <a:t>	char []chars=</a:t>
            </a:r>
            <a:r>
              <a:rPr lang="en-US" sz="2000" b="1" dirty="0" err="1">
                <a:solidFill>
                  <a:srgbClr val="000000"/>
                </a:solidFill>
                <a:latin typeface="Courier New" pitchFamily="49" charset="0"/>
              </a:rPr>
              <a:t>expression.ToCharArray</a:t>
            </a:r>
            <a:r>
              <a:rPr lang="en-US" sz="2000" b="1" dirty="0">
                <a:solidFill>
                  <a:srgbClr val="000000"/>
                </a:solidFill>
                <a:latin typeface="Courier New" pitchFamily="49" charset="0"/>
              </a:rPr>
              <a:t>();</a:t>
            </a:r>
          </a:p>
          <a:p>
            <a:r>
              <a:rPr lang="en-US" sz="2000" b="1" dirty="0">
                <a:solidFill>
                  <a:srgbClr val="000000"/>
                </a:solidFill>
                <a:latin typeface="Courier New" pitchFamily="49" charset="0"/>
              </a:rPr>
              <a:t>	</a:t>
            </a:r>
          </a:p>
        </p:txBody>
      </p:sp>
    </p:spTree>
    <p:extLst>
      <p:ext uri="{BB962C8B-B14F-4D97-AF65-F5344CB8AC3E}">
        <p14:creationId xmlns:p14="http://schemas.microsoft.com/office/powerpoint/2010/main" val="232625380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8AC0BF-D31C-4A8B-043B-90E14FBC2DD6}"/>
              </a:ext>
            </a:extLst>
          </p:cNvPr>
          <p:cNvSpPr>
            <a:spLocks noGrp="1"/>
          </p:cNvSpPr>
          <p:nvPr>
            <p:ph type="title"/>
          </p:nvPr>
        </p:nvSpPr>
        <p:spPr/>
        <p:txBody>
          <a:bodyPr/>
          <a:lstStyle/>
          <a:p>
            <a:r>
              <a:rPr lang="en-US" dirty="0"/>
              <a:t>What is File Stream Class using File? </a:t>
            </a:r>
            <a:endParaRPr lang="en-IN" dirty="0"/>
          </a:p>
        </p:txBody>
      </p:sp>
      <p:sp>
        <p:nvSpPr>
          <p:cNvPr id="6" name="AutoShape 2" descr="How to use FileStream Class in C#?">
            <a:extLst>
              <a:ext uri="{FF2B5EF4-FFF2-40B4-BE49-F238E27FC236}">
                <a16:creationId xmlns:a16="http://schemas.microsoft.com/office/drawing/2014/main" id="{2757167E-1757-9C31-470A-84D95B2FFD6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55FE39C4-E2E2-ADB4-5F84-88AAA483CB16}"/>
              </a:ext>
            </a:extLst>
          </p:cNvPr>
          <p:cNvPicPr>
            <a:picLocks noChangeAspect="1"/>
          </p:cNvPicPr>
          <p:nvPr/>
        </p:nvPicPr>
        <p:blipFill>
          <a:blip r:embed="rId2"/>
          <a:stretch>
            <a:fillRect/>
          </a:stretch>
        </p:blipFill>
        <p:spPr>
          <a:xfrm>
            <a:off x="402597" y="1447800"/>
            <a:ext cx="8338806" cy="4734890"/>
          </a:xfrm>
          <a:prstGeom prst="rect">
            <a:avLst/>
          </a:prstGeom>
        </p:spPr>
      </p:pic>
    </p:spTree>
    <p:extLst>
      <p:ext uri="{BB962C8B-B14F-4D97-AF65-F5344CB8AC3E}">
        <p14:creationId xmlns:p14="http://schemas.microsoft.com/office/powerpoint/2010/main" val="348880590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8AC0BF-D31C-4A8B-043B-90E14FBC2DD6}"/>
              </a:ext>
            </a:extLst>
          </p:cNvPr>
          <p:cNvSpPr>
            <a:spLocks noGrp="1"/>
          </p:cNvSpPr>
          <p:nvPr>
            <p:ph type="title"/>
          </p:nvPr>
        </p:nvSpPr>
        <p:spPr/>
        <p:txBody>
          <a:bodyPr/>
          <a:lstStyle/>
          <a:p>
            <a:r>
              <a:rPr lang="en-US" dirty="0"/>
              <a:t>What is File Stream Class using File? </a:t>
            </a:r>
            <a:endParaRPr lang="en-IN" dirty="0"/>
          </a:p>
        </p:txBody>
      </p:sp>
      <p:sp>
        <p:nvSpPr>
          <p:cNvPr id="6" name="AutoShape 2" descr="How to use FileStream Class in C#?">
            <a:extLst>
              <a:ext uri="{FF2B5EF4-FFF2-40B4-BE49-F238E27FC236}">
                <a16:creationId xmlns:a16="http://schemas.microsoft.com/office/drawing/2014/main" id="{2757167E-1757-9C31-470A-84D95B2FFD6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6AC5E69B-DBD0-CB91-2B2B-18CED06C3792}"/>
              </a:ext>
            </a:extLst>
          </p:cNvPr>
          <p:cNvPicPr>
            <a:picLocks noChangeAspect="1"/>
          </p:cNvPicPr>
          <p:nvPr/>
        </p:nvPicPr>
        <p:blipFill>
          <a:blip r:embed="rId2"/>
          <a:srcRect t="1433"/>
          <a:stretch/>
        </p:blipFill>
        <p:spPr>
          <a:xfrm>
            <a:off x="495300" y="1447800"/>
            <a:ext cx="7848600" cy="4843911"/>
          </a:xfrm>
          <a:prstGeom prst="rect">
            <a:avLst/>
          </a:prstGeom>
        </p:spPr>
      </p:pic>
    </p:spTree>
    <p:extLst>
      <p:ext uri="{BB962C8B-B14F-4D97-AF65-F5344CB8AC3E}">
        <p14:creationId xmlns:p14="http://schemas.microsoft.com/office/powerpoint/2010/main" val="9079572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8AC0BF-D31C-4A8B-043B-90E14FBC2DD6}"/>
              </a:ext>
            </a:extLst>
          </p:cNvPr>
          <p:cNvSpPr>
            <a:spLocks noGrp="1"/>
          </p:cNvSpPr>
          <p:nvPr>
            <p:ph type="title"/>
          </p:nvPr>
        </p:nvSpPr>
        <p:spPr/>
        <p:txBody>
          <a:bodyPr/>
          <a:lstStyle/>
          <a:p>
            <a:r>
              <a:rPr lang="en-US" dirty="0"/>
              <a:t>What is File Stream Class using File? </a:t>
            </a:r>
            <a:endParaRPr lang="en-IN" dirty="0"/>
          </a:p>
        </p:txBody>
      </p:sp>
      <p:sp>
        <p:nvSpPr>
          <p:cNvPr id="6" name="AutoShape 2" descr="How to use FileStream Class in C#?">
            <a:extLst>
              <a:ext uri="{FF2B5EF4-FFF2-40B4-BE49-F238E27FC236}">
                <a16:creationId xmlns:a16="http://schemas.microsoft.com/office/drawing/2014/main" id="{2757167E-1757-9C31-470A-84D95B2FFD6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337E9856-4C27-3F4B-151A-CC1EEFAB8C66}"/>
              </a:ext>
            </a:extLst>
          </p:cNvPr>
          <p:cNvPicPr>
            <a:picLocks noChangeAspect="1"/>
          </p:cNvPicPr>
          <p:nvPr/>
        </p:nvPicPr>
        <p:blipFill>
          <a:blip r:embed="rId2"/>
          <a:stretch>
            <a:fillRect/>
          </a:stretch>
        </p:blipFill>
        <p:spPr>
          <a:xfrm>
            <a:off x="192417" y="1307841"/>
            <a:ext cx="8759165" cy="4941067"/>
          </a:xfrm>
          <a:prstGeom prst="rect">
            <a:avLst/>
          </a:prstGeom>
        </p:spPr>
      </p:pic>
    </p:spTree>
    <p:extLst>
      <p:ext uri="{BB962C8B-B14F-4D97-AF65-F5344CB8AC3E}">
        <p14:creationId xmlns:p14="http://schemas.microsoft.com/office/powerpoint/2010/main" val="5963555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8AC0BF-D31C-4A8B-043B-90E14FBC2DD6}"/>
              </a:ext>
            </a:extLst>
          </p:cNvPr>
          <p:cNvSpPr>
            <a:spLocks noGrp="1"/>
          </p:cNvSpPr>
          <p:nvPr>
            <p:ph type="title"/>
          </p:nvPr>
        </p:nvSpPr>
        <p:spPr/>
        <p:txBody>
          <a:bodyPr/>
          <a:lstStyle/>
          <a:p>
            <a:r>
              <a:rPr lang="en-US" dirty="0"/>
              <a:t>What is File Stream Class in C#?</a:t>
            </a:r>
            <a:endParaRPr lang="en-IN" dirty="0"/>
          </a:p>
        </p:txBody>
      </p:sp>
      <p:sp>
        <p:nvSpPr>
          <p:cNvPr id="6" name="AutoShape 2" descr="How to use FileStream Class in C#?">
            <a:extLst>
              <a:ext uri="{FF2B5EF4-FFF2-40B4-BE49-F238E27FC236}">
                <a16:creationId xmlns:a16="http://schemas.microsoft.com/office/drawing/2014/main" id="{2757167E-1757-9C31-470A-84D95B2FFD6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CB72E040-7018-7DDB-A4AF-B32B617A4DE2}"/>
              </a:ext>
            </a:extLst>
          </p:cNvPr>
          <p:cNvPicPr>
            <a:picLocks noChangeAspect="1"/>
          </p:cNvPicPr>
          <p:nvPr/>
        </p:nvPicPr>
        <p:blipFill>
          <a:blip r:embed="rId2"/>
          <a:stretch>
            <a:fillRect/>
          </a:stretch>
        </p:blipFill>
        <p:spPr>
          <a:xfrm>
            <a:off x="32704" y="1295400"/>
            <a:ext cx="9078592" cy="5087060"/>
          </a:xfrm>
          <a:prstGeom prst="rect">
            <a:avLst/>
          </a:prstGeom>
        </p:spPr>
      </p:pic>
    </p:spTree>
    <p:extLst>
      <p:ext uri="{BB962C8B-B14F-4D97-AF65-F5344CB8AC3E}">
        <p14:creationId xmlns:p14="http://schemas.microsoft.com/office/powerpoint/2010/main" val="411679210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8AC0BF-D31C-4A8B-043B-90E14FBC2DD6}"/>
              </a:ext>
            </a:extLst>
          </p:cNvPr>
          <p:cNvSpPr>
            <a:spLocks noGrp="1"/>
          </p:cNvSpPr>
          <p:nvPr>
            <p:ph type="title"/>
          </p:nvPr>
        </p:nvSpPr>
        <p:spPr/>
        <p:txBody>
          <a:bodyPr/>
          <a:lstStyle/>
          <a:p>
            <a:r>
              <a:rPr lang="en-US" dirty="0"/>
              <a:t>What is File Stream Write in C#?</a:t>
            </a:r>
            <a:endParaRPr lang="en-IN" dirty="0"/>
          </a:p>
        </p:txBody>
      </p:sp>
      <p:sp>
        <p:nvSpPr>
          <p:cNvPr id="6" name="AutoShape 2" descr="How to use FileStream Class in C#?">
            <a:extLst>
              <a:ext uri="{FF2B5EF4-FFF2-40B4-BE49-F238E27FC236}">
                <a16:creationId xmlns:a16="http://schemas.microsoft.com/office/drawing/2014/main" id="{2757167E-1757-9C31-470A-84D95B2FFD6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90FEB7B7-2B4F-BE4D-CD2C-9827EF21FFF0}"/>
              </a:ext>
            </a:extLst>
          </p:cNvPr>
          <p:cNvPicPr>
            <a:picLocks noChangeAspect="1"/>
          </p:cNvPicPr>
          <p:nvPr/>
        </p:nvPicPr>
        <p:blipFill>
          <a:blip r:embed="rId2"/>
          <a:stretch>
            <a:fillRect/>
          </a:stretch>
        </p:blipFill>
        <p:spPr>
          <a:xfrm>
            <a:off x="450149" y="1371672"/>
            <a:ext cx="8444538" cy="5128655"/>
          </a:xfrm>
          <a:prstGeom prst="rect">
            <a:avLst/>
          </a:prstGeom>
        </p:spPr>
      </p:pic>
    </p:spTree>
    <p:extLst>
      <p:ext uri="{BB962C8B-B14F-4D97-AF65-F5344CB8AC3E}">
        <p14:creationId xmlns:p14="http://schemas.microsoft.com/office/powerpoint/2010/main" val="23283520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8AC0BF-D31C-4A8B-043B-90E14FBC2DD6}"/>
              </a:ext>
            </a:extLst>
          </p:cNvPr>
          <p:cNvSpPr>
            <a:spLocks noGrp="1"/>
          </p:cNvSpPr>
          <p:nvPr>
            <p:ph type="title"/>
          </p:nvPr>
        </p:nvSpPr>
        <p:spPr/>
        <p:txBody>
          <a:bodyPr/>
          <a:lstStyle/>
          <a:p>
            <a:r>
              <a:rPr lang="en-US" dirty="0"/>
              <a:t>What is File Stream Read in C#?</a:t>
            </a:r>
            <a:endParaRPr lang="en-IN" dirty="0"/>
          </a:p>
        </p:txBody>
      </p:sp>
      <p:sp>
        <p:nvSpPr>
          <p:cNvPr id="6" name="AutoShape 2" descr="How to use FileStream Class in C#?">
            <a:extLst>
              <a:ext uri="{FF2B5EF4-FFF2-40B4-BE49-F238E27FC236}">
                <a16:creationId xmlns:a16="http://schemas.microsoft.com/office/drawing/2014/main" id="{2757167E-1757-9C31-470A-84D95B2FFD6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89A4DCA9-EFF8-F02F-277C-64F90BC465D7}"/>
              </a:ext>
            </a:extLst>
          </p:cNvPr>
          <p:cNvPicPr>
            <a:picLocks noChangeAspect="1"/>
          </p:cNvPicPr>
          <p:nvPr/>
        </p:nvPicPr>
        <p:blipFill>
          <a:blip r:embed="rId2"/>
          <a:stretch>
            <a:fillRect/>
          </a:stretch>
        </p:blipFill>
        <p:spPr>
          <a:xfrm>
            <a:off x="537849" y="1371600"/>
            <a:ext cx="8301351" cy="5116117"/>
          </a:xfrm>
          <a:prstGeom prst="rect">
            <a:avLst/>
          </a:prstGeom>
        </p:spPr>
      </p:pic>
    </p:spTree>
    <p:extLst>
      <p:ext uri="{BB962C8B-B14F-4D97-AF65-F5344CB8AC3E}">
        <p14:creationId xmlns:p14="http://schemas.microsoft.com/office/powerpoint/2010/main" val="427538179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F68F6C-E03A-2B0C-D009-D94D4C0E4743}"/>
              </a:ext>
            </a:extLst>
          </p:cNvPr>
          <p:cNvSpPr>
            <a:spLocks noGrp="1"/>
          </p:cNvSpPr>
          <p:nvPr>
            <p:ph type="title"/>
          </p:nvPr>
        </p:nvSpPr>
        <p:spPr/>
        <p:txBody>
          <a:bodyPr/>
          <a:lstStyle/>
          <a:p>
            <a:r>
              <a:rPr lang="en-US" dirty="0" err="1"/>
              <a:t>StreamReader</a:t>
            </a:r>
            <a:r>
              <a:rPr lang="en-US" dirty="0"/>
              <a:t> and </a:t>
            </a:r>
            <a:r>
              <a:rPr lang="en-US" dirty="0" err="1"/>
              <a:t>StreamWriter</a:t>
            </a:r>
            <a:r>
              <a:rPr lang="en-US" dirty="0"/>
              <a:t> in C# </a:t>
            </a:r>
            <a:endParaRPr lang="en-IN" dirty="0"/>
          </a:p>
        </p:txBody>
      </p:sp>
      <p:pic>
        <p:nvPicPr>
          <p:cNvPr id="5" name="Picture 4">
            <a:extLst>
              <a:ext uri="{FF2B5EF4-FFF2-40B4-BE49-F238E27FC236}">
                <a16:creationId xmlns:a16="http://schemas.microsoft.com/office/drawing/2014/main" id="{30B5072A-2026-E925-5CF1-691C7ECD4E5B}"/>
              </a:ext>
            </a:extLst>
          </p:cNvPr>
          <p:cNvPicPr>
            <a:picLocks noChangeAspect="1"/>
          </p:cNvPicPr>
          <p:nvPr/>
        </p:nvPicPr>
        <p:blipFill>
          <a:blip r:embed="rId2"/>
          <a:stretch>
            <a:fillRect/>
          </a:stretch>
        </p:blipFill>
        <p:spPr>
          <a:xfrm>
            <a:off x="609600" y="1373339"/>
            <a:ext cx="8205261" cy="5179861"/>
          </a:xfrm>
          <a:prstGeom prst="rect">
            <a:avLst/>
          </a:prstGeom>
        </p:spPr>
      </p:pic>
    </p:spTree>
    <p:extLst>
      <p:ext uri="{BB962C8B-B14F-4D97-AF65-F5344CB8AC3E}">
        <p14:creationId xmlns:p14="http://schemas.microsoft.com/office/powerpoint/2010/main" val="5002002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F68F6C-E03A-2B0C-D009-D94D4C0E4743}"/>
              </a:ext>
            </a:extLst>
          </p:cNvPr>
          <p:cNvSpPr>
            <a:spLocks noGrp="1"/>
          </p:cNvSpPr>
          <p:nvPr>
            <p:ph type="title"/>
          </p:nvPr>
        </p:nvSpPr>
        <p:spPr/>
        <p:txBody>
          <a:bodyPr/>
          <a:lstStyle/>
          <a:p>
            <a:r>
              <a:rPr lang="en-US" dirty="0" err="1"/>
              <a:t>StreamReader</a:t>
            </a:r>
            <a:r>
              <a:rPr lang="en-US" dirty="0"/>
              <a:t> and </a:t>
            </a:r>
            <a:r>
              <a:rPr lang="en-US" dirty="0" err="1"/>
              <a:t>StreamWriter</a:t>
            </a:r>
            <a:r>
              <a:rPr lang="en-US" dirty="0"/>
              <a:t> in C# </a:t>
            </a:r>
            <a:endParaRPr lang="en-IN" dirty="0"/>
          </a:p>
        </p:txBody>
      </p:sp>
      <p:pic>
        <p:nvPicPr>
          <p:cNvPr id="4" name="Picture 3">
            <a:extLst>
              <a:ext uri="{FF2B5EF4-FFF2-40B4-BE49-F238E27FC236}">
                <a16:creationId xmlns:a16="http://schemas.microsoft.com/office/drawing/2014/main" id="{BA2B4199-DB8D-C29C-2E8F-7CD0CA9F9388}"/>
              </a:ext>
            </a:extLst>
          </p:cNvPr>
          <p:cNvPicPr>
            <a:picLocks noChangeAspect="1"/>
          </p:cNvPicPr>
          <p:nvPr/>
        </p:nvPicPr>
        <p:blipFill>
          <a:blip r:embed="rId2"/>
          <a:stretch>
            <a:fillRect/>
          </a:stretch>
        </p:blipFill>
        <p:spPr>
          <a:xfrm>
            <a:off x="516294" y="1289180"/>
            <a:ext cx="8305800" cy="5264020"/>
          </a:xfrm>
          <a:prstGeom prst="rect">
            <a:avLst/>
          </a:prstGeom>
        </p:spPr>
      </p:pic>
    </p:spTree>
    <p:extLst>
      <p:ext uri="{BB962C8B-B14F-4D97-AF65-F5344CB8AC3E}">
        <p14:creationId xmlns:p14="http://schemas.microsoft.com/office/powerpoint/2010/main" val="302680750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E7D4CB-B4A8-E5EB-8C95-EB429132F2AC}"/>
              </a:ext>
            </a:extLst>
          </p:cNvPr>
          <p:cNvSpPr>
            <a:spLocks noGrp="1"/>
          </p:cNvSpPr>
          <p:nvPr>
            <p:ph sz="quarter" idx="12"/>
          </p:nvPr>
        </p:nvSpPr>
        <p:spPr/>
        <p:txBody>
          <a:bodyPr>
            <a:normAutofit fontScale="92500"/>
          </a:bodyPr>
          <a:lstStyle/>
          <a:p>
            <a:r>
              <a:rPr lang="en-US" dirty="0"/>
              <a:t>Text Writer is an abstract class belonging to the System.IO namespace.</a:t>
            </a:r>
          </a:p>
          <a:p>
            <a:r>
              <a:rPr lang="en-US" dirty="0"/>
              <a:t>It is used to write a sequential series of characters into a file.</a:t>
            </a:r>
          </a:p>
          <a:p>
            <a:r>
              <a:rPr lang="en-US" dirty="0"/>
              <a:t>It is the base class of Stream Writer and String Writer which is used to write characters to streams and strings respectively.</a:t>
            </a:r>
          </a:p>
          <a:p>
            <a:r>
              <a:rPr lang="en-US" dirty="0"/>
              <a:t>By default, it is not thread-safe.</a:t>
            </a:r>
          </a:p>
          <a:p>
            <a:r>
              <a:rPr lang="en-US" dirty="0"/>
              <a:t>As it is an abstract class, its object cannot be created. Any class implementing Text Writer must minimally implement its Write(Char) method to create its useful instance.</a:t>
            </a:r>
            <a:endParaRPr lang="en-IN" dirty="0"/>
          </a:p>
        </p:txBody>
      </p:sp>
      <p:sp>
        <p:nvSpPr>
          <p:cNvPr id="3" name="Title 2">
            <a:extLst>
              <a:ext uri="{FF2B5EF4-FFF2-40B4-BE49-F238E27FC236}">
                <a16:creationId xmlns:a16="http://schemas.microsoft.com/office/drawing/2014/main" id="{4C7D2A16-B2EF-54A0-54E2-D5C24D0D2C41}"/>
              </a:ext>
            </a:extLst>
          </p:cNvPr>
          <p:cNvSpPr>
            <a:spLocks noGrp="1"/>
          </p:cNvSpPr>
          <p:nvPr>
            <p:ph type="title"/>
          </p:nvPr>
        </p:nvSpPr>
        <p:spPr/>
        <p:txBody>
          <a:bodyPr/>
          <a:lstStyle/>
          <a:p>
            <a:r>
              <a:rPr lang="en-IN" dirty="0"/>
              <a:t>Text Writer and Text Reader</a:t>
            </a:r>
          </a:p>
        </p:txBody>
      </p:sp>
    </p:spTree>
    <p:extLst>
      <p:ext uri="{BB962C8B-B14F-4D97-AF65-F5344CB8AC3E}">
        <p14:creationId xmlns:p14="http://schemas.microsoft.com/office/powerpoint/2010/main" val="425705455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7D2A16-B2EF-54A0-54E2-D5C24D0D2C41}"/>
              </a:ext>
            </a:extLst>
          </p:cNvPr>
          <p:cNvSpPr>
            <a:spLocks noGrp="1"/>
          </p:cNvSpPr>
          <p:nvPr>
            <p:ph type="title"/>
          </p:nvPr>
        </p:nvSpPr>
        <p:spPr/>
        <p:txBody>
          <a:bodyPr/>
          <a:lstStyle/>
          <a:p>
            <a:r>
              <a:rPr lang="en-IN" dirty="0"/>
              <a:t>Text Writer and Text Reader</a:t>
            </a:r>
          </a:p>
        </p:txBody>
      </p:sp>
      <p:pic>
        <p:nvPicPr>
          <p:cNvPr id="7" name="Picture 6">
            <a:extLst>
              <a:ext uri="{FF2B5EF4-FFF2-40B4-BE49-F238E27FC236}">
                <a16:creationId xmlns:a16="http://schemas.microsoft.com/office/drawing/2014/main" id="{69036DF1-6598-34E4-D839-5D1310D59132}"/>
              </a:ext>
            </a:extLst>
          </p:cNvPr>
          <p:cNvPicPr>
            <a:picLocks noChangeAspect="1"/>
          </p:cNvPicPr>
          <p:nvPr/>
        </p:nvPicPr>
        <p:blipFill>
          <a:blip r:embed="rId2"/>
          <a:stretch>
            <a:fillRect/>
          </a:stretch>
        </p:blipFill>
        <p:spPr>
          <a:xfrm>
            <a:off x="104151" y="1752600"/>
            <a:ext cx="8935697" cy="4039164"/>
          </a:xfrm>
          <a:prstGeom prst="rect">
            <a:avLst/>
          </a:prstGeom>
        </p:spPr>
      </p:pic>
    </p:spTree>
    <p:extLst>
      <p:ext uri="{BB962C8B-B14F-4D97-AF65-F5344CB8AC3E}">
        <p14:creationId xmlns:p14="http://schemas.microsoft.com/office/powerpoint/2010/main" val="881118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defRPr/>
            </a:pPr>
            <a:fld id="{845DED79-DDB7-4659-87B0-D2B31CB8E235}" type="slidenum">
              <a:rPr lang="en-US" smtClean="0"/>
              <a:pPr>
                <a:defRPr/>
              </a:pPr>
              <a:t>28</a:t>
            </a:fld>
            <a:endParaRPr lang="en-US"/>
          </a:p>
        </p:txBody>
      </p:sp>
      <p:sp>
        <p:nvSpPr>
          <p:cNvPr id="5" name="Rectangle 4"/>
          <p:cNvSpPr/>
          <p:nvPr/>
        </p:nvSpPr>
        <p:spPr>
          <a:xfrm>
            <a:off x="228600" y="152399"/>
            <a:ext cx="8534400" cy="6247864"/>
          </a:xfrm>
          <a:prstGeom prst="rect">
            <a:avLst/>
          </a:prstGeom>
        </p:spPr>
        <p:txBody>
          <a:bodyPr wrap="square">
            <a:spAutoFit/>
          </a:bodyPr>
          <a:lstStyle/>
          <a:p>
            <a:r>
              <a:rPr lang="en-US" sz="2000" b="1" dirty="0">
                <a:solidFill>
                  <a:srgbClr val="000000"/>
                </a:solidFill>
                <a:latin typeface="Courier New" pitchFamily="49" charset="0"/>
              </a:rPr>
              <a:t> </a:t>
            </a:r>
            <a:r>
              <a:rPr lang="en-US" sz="2000" b="1" dirty="0" err="1">
                <a:solidFill>
                  <a:srgbClr val="000000"/>
                </a:solidFill>
                <a:latin typeface="Courier New" pitchFamily="49" charset="0"/>
              </a:rPr>
              <a:t>foreach</a:t>
            </a:r>
            <a:r>
              <a:rPr lang="en-US" sz="2000" b="1" dirty="0">
                <a:solidFill>
                  <a:srgbClr val="000000"/>
                </a:solidFill>
                <a:latin typeface="Courier New" pitchFamily="49" charset="0"/>
              </a:rPr>
              <a:t> (char c in chars){</a:t>
            </a:r>
          </a:p>
          <a:p>
            <a:r>
              <a:rPr lang="en-US" sz="2000" b="1" dirty="0">
                <a:solidFill>
                  <a:srgbClr val="000000"/>
                </a:solidFill>
                <a:latin typeface="Courier New" pitchFamily="49" charset="0"/>
              </a:rPr>
              <a:t>	switch(c){</a:t>
            </a:r>
          </a:p>
          <a:p>
            <a:r>
              <a:rPr lang="en-US" sz="2000" b="1" dirty="0">
                <a:solidFill>
                  <a:srgbClr val="000000"/>
                </a:solidFill>
                <a:latin typeface="Courier New" pitchFamily="49" charset="0"/>
              </a:rPr>
              <a:t>         case '+':</a:t>
            </a:r>
          </a:p>
          <a:p>
            <a:r>
              <a:rPr lang="en-US" sz="2000" b="1" dirty="0">
                <a:solidFill>
                  <a:srgbClr val="000000"/>
                </a:solidFill>
                <a:latin typeface="Courier New" pitchFamily="49" charset="0"/>
              </a:rPr>
              <a:t>           sum =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a:t>
            </a:r>
            <a:r>
              <a:rPr lang="en-US" sz="2000" b="1" dirty="0" err="1">
                <a:solidFill>
                  <a:srgbClr val="000000"/>
                </a:solidFill>
                <a:latin typeface="Courier New" pitchFamily="49" charset="0"/>
              </a:rPr>
              <a:t>s.Pop</a:t>
            </a:r>
            <a:r>
              <a:rPr lang="en-US" sz="2000" b="1" dirty="0">
                <a:solidFill>
                  <a:srgbClr val="000000"/>
                </a:solidFill>
                <a:latin typeface="Courier New" pitchFamily="49" charset="0"/>
              </a:rPr>
              <a:t>() +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a:t>
            </a:r>
            <a:r>
              <a:rPr lang="en-US" sz="2000" b="1" dirty="0" err="1">
                <a:solidFill>
                  <a:srgbClr val="000000"/>
                </a:solidFill>
                <a:latin typeface="Courier New" pitchFamily="49" charset="0"/>
              </a:rPr>
              <a:t>s.Pop</a:t>
            </a:r>
            <a:r>
              <a:rPr lang="en-US" sz="2000" b="1" dirty="0">
                <a:solidFill>
                  <a:srgbClr val="000000"/>
                </a:solidFill>
                <a:latin typeface="Courier New" pitchFamily="49" charset="0"/>
              </a:rPr>
              <a:t>(); 				</a:t>
            </a:r>
            <a:r>
              <a:rPr lang="en-US" sz="2000" b="1" dirty="0" err="1">
                <a:solidFill>
                  <a:srgbClr val="000000"/>
                </a:solidFill>
                <a:latin typeface="Courier New" pitchFamily="49" charset="0"/>
              </a:rPr>
              <a:t>s.Push</a:t>
            </a:r>
            <a:r>
              <a:rPr lang="en-US" sz="2000" b="1" dirty="0">
                <a:solidFill>
                  <a:srgbClr val="000000"/>
                </a:solidFill>
                <a:latin typeface="Courier New" pitchFamily="49" charset="0"/>
              </a:rPr>
              <a:t>(sum); break;</a:t>
            </a:r>
          </a:p>
          <a:p>
            <a:r>
              <a:rPr lang="en-US" sz="2000" b="1" dirty="0">
                <a:solidFill>
                  <a:srgbClr val="000000"/>
                </a:solidFill>
                <a:latin typeface="Courier New" pitchFamily="49" charset="0"/>
              </a:rPr>
              <a:t>          case '-':</a:t>
            </a:r>
          </a:p>
          <a:p>
            <a:r>
              <a:rPr lang="en-US" sz="2000" b="1" dirty="0">
                <a:solidFill>
                  <a:srgbClr val="000000"/>
                </a:solidFill>
                <a:latin typeface="Courier New" pitchFamily="49" charset="0"/>
              </a:rPr>
              <a:t>            sum =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a:t>
            </a:r>
            <a:r>
              <a:rPr lang="en-US" sz="2000" b="1" dirty="0" err="1">
                <a:solidFill>
                  <a:srgbClr val="000000"/>
                </a:solidFill>
                <a:latin typeface="Courier New" pitchFamily="49" charset="0"/>
              </a:rPr>
              <a:t>s.Pop</a:t>
            </a:r>
            <a:r>
              <a:rPr lang="en-US" sz="2000" b="1" dirty="0">
                <a:solidFill>
                  <a:srgbClr val="000000"/>
                </a:solidFill>
                <a:latin typeface="Courier New" pitchFamily="49" charset="0"/>
              </a:rPr>
              <a:t>() -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a:t>
            </a:r>
            <a:r>
              <a:rPr lang="en-US" sz="2000" b="1" dirty="0" err="1">
                <a:solidFill>
                  <a:srgbClr val="000000"/>
                </a:solidFill>
                <a:latin typeface="Courier New" pitchFamily="49" charset="0"/>
              </a:rPr>
              <a:t>s.Pop</a:t>
            </a:r>
            <a:r>
              <a:rPr lang="en-US" sz="2000" b="1" dirty="0">
                <a:solidFill>
                  <a:srgbClr val="000000"/>
                </a:solidFill>
                <a:latin typeface="Courier New" pitchFamily="49" charset="0"/>
              </a:rPr>
              <a:t>();  </a:t>
            </a:r>
          </a:p>
          <a:p>
            <a:r>
              <a:rPr lang="en-US" sz="2000" b="1" dirty="0">
                <a:solidFill>
                  <a:srgbClr val="000000"/>
                </a:solidFill>
                <a:latin typeface="Courier New" pitchFamily="49" charset="0"/>
              </a:rPr>
              <a:t>		</a:t>
            </a:r>
            <a:r>
              <a:rPr lang="en-US" sz="2000" b="1" dirty="0" err="1">
                <a:solidFill>
                  <a:srgbClr val="000000"/>
                </a:solidFill>
                <a:latin typeface="Courier New" pitchFamily="49" charset="0"/>
              </a:rPr>
              <a:t>s.Push</a:t>
            </a:r>
            <a:r>
              <a:rPr lang="en-US" sz="2000" b="1" dirty="0">
                <a:solidFill>
                  <a:srgbClr val="000000"/>
                </a:solidFill>
                <a:latin typeface="Courier New" pitchFamily="49" charset="0"/>
              </a:rPr>
              <a:t>(sum); break;</a:t>
            </a:r>
          </a:p>
          <a:p>
            <a:r>
              <a:rPr lang="en-US" sz="2000" b="1" dirty="0">
                <a:solidFill>
                  <a:srgbClr val="000000"/>
                </a:solidFill>
                <a:latin typeface="Courier New" pitchFamily="49" charset="0"/>
              </a:rPr>
              <a:t>		case '*':</a:t>
            </a:r>
          </a:p>
          <a:p>
            <a:r>
              <a:rPr lang="en-US" sz="2000" b="1" dirty="0">
                <a:solidFill>
                  <a:srgbClr val="000000"/>
                </a:solidFill>
                <a:latin typeface="Courier New" pitchFamily="49" charset="0"/>
              </a:rPr>
              <a:t>		  sum =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a:t>
            </a:r>
            <a:r>
              <a:rPr lang="en-US" sz="2000" b="1" dirty="0" err="1">
                <a:solidFill>
                  <a:srgbClr val="000000"/>
                </a:solidFill>
                <a:latin typeface="Courier New" pitchFamily="49" charset="0"/>
              </a:rPr>
              <a:t>s.Pop</a:t>
            </a:r>
            <a:r>
              <a:rPr lang="en-US" sz="2000" b="1" dirty="0">
                <a:solidFill>
                  <a:srgbClr val="000000"/>
                </a:solidFill>
                <a:latin typeface="Courier New" pitchFamily="49" charset="0"/>
              </a:rPr>
              <a:t>() *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a:t>
            </a:r>
            <a:r>
              <a:rPr lang="en-US" sz="2000" b="1" dirty="0" err="1">
                <a:solidFill>
                  <a:srgbClr val="000000"/>
                </a:solidFill>
                <a:latin typeface="Courier New" pitchFamily="49" charset="0"/>
              </a:rPr>
              <a:t>s.Pop</a:t>
            </a:r>
            <a:r>
              <a:rPr lang="en-US" sz="2000" b="1" dirty="0">
                <a:solidFill>
                  <a:srgbClr val="000000"/>
                </a:solidFill>
                <a:latin typeface="Courier New" pitchFamily="49" charset="0"/>
              </a:rPr>
              <a:t>();  </a:t>
            </a:r>
          </a:p>
          <a:p>
            <a:r>
              <a:rPr lang="en-US" sz="2000" b="1" dirty="0">
                <a:solidFill>
                  <a:srgbClr val="000000"/>
                </a:solidFill>
                <a:latin typeface="Courier New" pitchFamily="49" charset="0"/>
              </a:rPr>
              <a:t>		  </a:t>
            </a:r>
            <a:r>
              <a:rPr lang="en-US" sz="2000" b="1" dirty="0" err="1">
                <a:solidFill>
                  <a:srgbClr val="000000"/>
                </a:solidFill>
                <a:latin typeface="Courier New" pitchFamily="49" charset="0"/>
              </a:rPr>
              <a:t>s.Push</a:t>
            </a:r>
            <a:r>
              <a:rPr lang="en-US" sz="2000" b="1" dirty="0">
                <a:solidFill>
                  <a:srgbClr val="000000"/>
                </a:solidFill>
                <a:latin typeface="Courier New" pitchFamily="49" charset="0"/>
              </a:rPr>
              <a:t>(sum); break;</a:t>
            </a:r>
          </a:p>
          <a:p>
            <a:r>
              <a:rPr lang="en-US" sz="2000" b="1" dirty="0">
                <a:solidFill>
                  <a:srgbClr val="000000"/>
                </a:solidFill>
                <a:latin typeface="Courier New" pitchFamily="49" charset="0"/>
              </a:rPr>
              <a:t>		case '/':</a:t>
            </a:r>
          </a:p>
          <a:p>
            <a:r>
              <a:rPr lang="en-US" sz="2000" b="1" dirty="0">
                <a:solidFill>
                  <a:srgbClr val="000000"/>
                </a:solidFill>
                <a:latin typeface="Courier New" pitchFamily="49" charset="0"/>
              </a:rPr>
              <a:t>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 i1 =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a:t>
            </a:r>
            <a:r>
              <a:rPr lang="en-US" sz="2000" b="1" dirty="0" err="1">
                <a:solidFill>
                  <a:srgbClr val="000000"/>
                </a:solidFill>
                <a:latin typeface="Courier New" pitchFamily="49" charset="0"/>
              </a:rPr>
              <a:t>s.Pop</a:t>
            </a:r>
            <a:r>
              <a:rPr lang="en-US" sz="2000" b="1" dirty="0">
                <a:solidFill>
                  <a:srgbClr val="000000"/>
                </a:solidFill>
                <a:latin typeface="Courier New" pitchFamily="49" charset="0"/>
              </a:rPr>
              <a:t>();</a:t>
            </a:r>
          </a:p>
          <a:p>
            <a:r>
              <a:rPr lang="en-US" sz="2000" b="1" dirty="0">
                <a:solidFill>
                  <a:srgbClr val="000000"/>
                </a:solidFill>
                <a:latin typeface="Courier New" pitchFamily="49" charset="0"/>
              </a:rPr>
              <a:t>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 j1 =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a:t>
            </a:r>
            <a:r>
              <a:rPr lang="en-US" sz="2000" b="1" dirty="0" err="1">
                <a:solidFill>
                  <a:srgbClr val="000000"/>
                </a:solidFill>
                <a:latin typeface="Courier New" pitchFamily="49" charset="0"/>
              </a:rPr>
              <a:t>s.Pop</a:t>
            </a:r>
            <a:r>
              <a:rPr lang="en-US" sz="2000" b="1" dirty="0">
                <a:solidFill>
                  <a:srgbClr val="000000"/>
                </a:solidFill>
                <a:latin typeface="Courier New" pitchFamily="49" charset="0"/>
              </a:rPr>
              <a:t>();</a:t>
            </a:r>
          </a:p>
          <a:p>
            <a:r>
              <a:rPr lang="en-US" sz="2000" b="1" dirty="0">
                <a:solidFill>
                  <a:srgbClr val="000000"/>
                </a:solidFill>
                <a:latin typeface="Courier New" pitchFamily="49" charset="0"/>
              </a:rPr>
              <a:t>		    sum =  j1/i1;  </a:t>
            </a:r>
            <a:r>
              <a:rPr lang="en-US" sz="2000" b="1" dirty="0" err="1">
                <a:solidFill>
                  <a:srgbClr val="000000"/>
                </a:solidFill>
                <a:latin typeface="Courier New" pitchFamily="49" charset="0"/>
              </a:rPr>
              <a:t>s.Push</a:t>
            </a:r>
            <a:r>
              <a:rPr lang="en-US" sz="2000" b="1" dirty="0">
                <a:solidFill>
                  <a:srgbClr val="000000"/>
                </a:solidFill>
                <a:latin typeface="Courier New" pitchFamily="49" charset="0"/>
              </a:rPr>
              <a:t>(sum); break;</a:t>
            </a:r>
          </a:p>
          <a:p>
            <a:r>
              <a:rPr lang="en-US" sz="2000" b="1" dirty="0">
                <a:solidFill>
                  <a:srgbClr val="000000"/>
                </a:solidFill>
                <a:latin typeface="Courier New" pitchFamily="49" charset="0"/>
              </a:rPr>
              <a:t>		default:</a:t>
            </a:r>
          </a:p>
          <a:p>
            <a:r>
              <a:rPr lang="en-US" sz="2000" b="1" dirty="0">
                <a:solidFill>
                  <a:srgbClr val="000000"/>
                </a:solidFill>
                <a:latin typeface="Courier New" pitchFamily="49" charset="0"/>
              </a:rPr>
              <a:t>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 i = c - '0';</a:t>
            </a:r>
          </a:p>
          <a:p>
            <a:r>
              <a:rPr lang="en-US" sz="2000" b="1" dirty="0">
                <a:solidFill>
                  <a:srgbClr val="000000"/>
                </a:solidFill>
                <a:latin typeface="Courier New" pitchFamily="49" charset="0"/>
              </a:rPr>
              <a:t>                 </a:t>
            </a:r>
            <a:r>
              <a:rPr lang="en-US" sz="2000" b="1" dirty="0" err="1">
                <a:solidFill>
                  <a:srgbClr val="000000"/>
                </a:solidFill>
                <a:latin typeface="Courier New" pitchFamily="49" charset="0"/>
              </a:rPr>
              <a:t>s.Push</a:t>
            </a:r>
            <a:r>
              <a:rPr lang="en-US" sz="2000" b="1" dirty="0">
                <a:solidFill>
                  <a:srgbClr val="000000"/>
                </a:solidFill>
                <a:latin typeface="Courier New" pitchFamily="49" charset="0"/>
              </a:rPr>
              <a:t>(i); break;     }}</a:t>
            </a:r>
          </a:p>
          <a:p>
            <a:r>
              <a:rPr lang="en-US" sz="2000" b="1" dirty="0">
                <a:solidFill>
                  <a:srgbClr val="000000"/>
                </a:solidFill>
                <a:latin typeface="Courier New" pitchFamily="49" charset="0"/>
              </a:rPr>
              <a:t>  </a:t>
            </a:r>
            <a:r>
              <a:rPr lang="en-US" sz="2000" b="1" dirty="0" err="1">
                <a:solidFill>
                  <a:srgbClr val="000000"/>
                </a:solidFill>
                <a:latin typeface="Courier New" pitchFamily="49" charset="0"/>
              </a:rPr>
              <a:t>Console.WriteLine</a:t>
            </a:r>
            <a:r>
              <a:rPr lang="en-US" sz="2000" b="1" dirty="0">
                <a:solidFill>
                  <a:srgbClr val="000000"/>
                </a:solidFill>
                <a:latin typeface="Courier New" pitchFamily="49" charset="0"/>
              </a:rPr>
              <a:t>("sum is {0}",(</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a:t>
            </a:r>
            <a:r>
              <a:rPr lang="en-US" sz="2000" b="1" dirty="0" err="1">
                <a:solidFill>
                  <a:srgbClr val="000000"/>
                </a:solidFill>
                <a:latin typeface="Courier New" pitchFamily="49" charset="0"/>
              </a:rPr>
              <a:t>s.Pop</a:t>
            </a:r>
            <a:r>
              <a:rPr lang="en-US" sz="2000" b="1" dirty="0">
                <a:solidFill>
                  <a:srgbClr val="000000"/>
                </a:solidFill>
                <a:latin typeface="Courier New" pitchFamily="49" charset="0"/>
              </a:rPr>
              <a:t>());</a:t>
            </a:r>
          </a:p>
          <a:p>
            <a:r>
              <a:rPr lang="en-US" sz="2000" b="1" dirty="0">
                <a:solidFill>
                  <a:srgbClr val="000000"/>
                </a:solidFill>
                <a:latin typeface="Courier New" pitchFamily="49" charset="0"/>
              </a:rPr>
              <a:t> }}</a:t>
            </a:r>
            <a:endParaRPr lang="en-US" b="1" dirty="0">
              <a:solidFill>
                <a:srgbClr val="000000"/>
              </a:solidFill>
              <a:latin typeface="Courier New" pitchFamily="49"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6135944"/>
            <a:ext cx="4092674"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877923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7D2A16-B2EF-54A0-54E2-D5C24D0D2C41}"/>
              </a:ext>
            </a:extLst>
          </p:cNvPr>
          <p:cNvSpPr>
            <a:spLocks noGrp="1"/>
          </p:cNvSpPr>
          <p:nvPr>
            <p:ph type="title"/>
          </p:nvPr>
        </p:nvSpPr>
        <p:spPr/>
        <p:txBody>
          <a:bodyPr/>
          <a:lstStyle/>
          <a:p>
            <a:r>
              <a:rPr lang="en-IN" dirty="0"/>
              <a:t>Text Writer and Text Reader</a:t>
            </a:r>
          </a:p>
        </p:txBody>
      </p:sp>
      <p:pic>
        <p:nvPicPr>
          <p:cNvPr id="4" name="Picture 3">
            <a:extLst>
              <a:ext uri="{FF2B5EF4-FFF2-40B4-BE49-F238E27FC236}">
                <a16:creationId xmlns:a16="http://schemas.microsoft.com/office/drawing/2014/main" id="{D9B9B794-0F40-01C3-5ED0-9D84C5E7E02B}"/>
              </a:ext>
            </a:extLst>
          </p:cNvPr>
          <p:cNvPicPr>
            <a:picLocks noChangeAspect="1"/>
          </p:cNvPicPr>
          <p:nvPr/>
        </p:nvPicPr>
        <p:blipFill>
          <a:blip r:embed="rId2"/>
          <a:stretch>
            <a:fillRect/>
          </a:stretch>
        </p:blipFill>
        <p:spPr>
          <a:xfrm>
            <a:off x="62474" y="1524000"/>
            <a:ext cx="9002381" cy="4925112"/>
          </a:xfrm>
          <a:prstGeom prst="rect">
            <a:avLst/>
          </a:prstGeom>
        </p:spPr>
      </p:pic>
    </p:spTree>
    <p:extLst>
      <p:ext uri="{BB962C8B-B14F-4D97-AF65-F5344CB8AC3E}">
        <p14:creationId xmlns:p14="http://schemas.microsoft.com/office/powerpoint/2010/main" val="333854711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7D2A16-B2EF-54A0-54E2-D5C24D0D2C41}"/>
              </a:ext>
            </a:extLst>
          </p:cNvPr>
          <p:cNvSpPr>
            <a:spLocks noGrp="1"/>
          </p:cNvSpPr>
          <p:nvPr>
            <p:ph type="title"/>
          </p:nvPr>
        </p:nvSpPr>
        <p:spPr/>
        <p:txBody>
          <a:bodyPr/>
          <a:lstStyle/>
          <a:p>
            <a:r>
              <a:rPr lang="en-IN" dirty="0"/>
              <a:t>Text Writer and Text Reader</a:t>
            </a:r>
          </a:p>
        </p:txBody>
      </p:sp>
      <p:pic>
        <p:nvPicPr>
          <p:cNvPr id="5" name="Picture 4">
            <a:extLst>
              <a:ext uri="{FF2B5EF4-FFF2-40B4-BE49-F238E27FC236}">
                <a16:creationId xmlns:a16="http://schemas.microsoft.com/office/drawing/2014/main" id="{00F66CD0-9AA4-DEE2-9761-41F5DF6AE38C}"/>
              </a:ext>
            </a:extLst>
          </p:cNvPr>
          <p:cNvPicPr>
            <a:picLocks noChangeAspect="1"/>
          </p:cNvPicPr>
          <p:nvPr/>
        </p:nvPicPr>
        <p:blipFill>
          <a:blip r:embed="rId2"/>
          <a:stretch>
            <a:fillRect/>
          </a:stretch>
        </p:blipFill>
        <p:spPr>
          <a:xfrm>
            <a:off x="481355" y="1313348"/>
            <a:ext cx="8282508" cy="5239852"/>
          </a:xfrm>
          <a:prstGeom prst="rect">
            <a:avLst/>
          </a:prstGeom>
        </p:spPr>
      </p:pic>
    </p:spTree>
    <p:extLst>
      <p:ext uri="{BB962C8B-B14F-4D97-AF65-F5344CB8AC3E}">
        <p14:creationId xmlns:p14="http://schemas.microsoft.com/office/powerpoint/2010/main" val="28431383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A406DF-B325-5631-0D31-3A30A3788D1F}"/>
              </a:ext>
            </a:extLst>
          </p:cNvPr>
          <p:cNvSpPr>
            <a:spLocks noGrp="1"/>
          </p:cNvSpPr>
          <p:nvPr>
            <p:ph sz="quarter" idx="12"/>
          </p:nvPr>
        </p:nvSpPr>
        <p:spPr>
          <a:xfrm>
            <a:off x="457201" y="1381124"/>
            <a:ext cx="8228012" cy="5172075"/>
          </a:xfrm>
        </p:spPr>
        <p:txBody>
          <a:bodyPr>
            <a:normAutofit fontScale="85000" lnSpcReduction="20000"/>
          </a:bodyPr>
          <a:lstStyle/>
          <a:p>
            <a:r>
              <a:rPr lang="en-US" dirty="0"/>
              <a:t>The Binary Writer class in C# is used to write Primitive type data types such as int, </a:t>
            </a:r>
            <a:r>
              <a:rPr lang="en-US" dirty="0" err="1"/>
              <a:t>uint</a:t>
            </a:r>
            <a:r>
              <a:rPr lang="en-US" dirty="0"/>
              <a:t>, or char in the form of binary data to a stream. </a:t>
            </a:r>
          </a:p>
          <a:p>
            <a:r>
              <a:rPr lang="en-US" dirty="0"/>
              <a:t>It is present under the System.IO namespace. </a:t>
            </a:r>
          </a:p>
          <a:p>
            <a:r>
              <a:rPr lang="en-US" dirty="0"/>
              <a:t>As its name says Binary Writer writes binary files that use a specific data layout for its bytes.</a:t>
            </a:r>
          </a:p>
          <a:p>
            <a:r>
              <a:rPr lang="en-US" dirty="0"/>
              <a:t>The Binary Writer in C# creates a binary file that is not human-understandable, but the machine can understand it.</a:t>
            </a:r>
          </a:p>
          <a:p>
            <a:r>
              <a:rPr lang="en-US" dirty="0"/>
              <a:t>It supports writing strings in a specific encoding.</a:t>
            </a:r>
          </a:p>
          <a:p>
            <a:r>
              <a:rPr lang="en-US" dirty="0"/>
              <a:t>In order to create an object of Binary Writer, we need to pass an object of Stream to the constructor of the Binary Writer class.</a:t>
            </a:r>
          </a:p>
          <a:p>
            <a:r>
              <a:rPr lang="en-US" dirty="0"/>
              <a:t>The Binary Writer class in C# provides methods that simplify writing primitive data types to a stream.</a:t>
            </a:r>
          </a:p>
          <a:p>
            <a:r>
              <a:rPr lang="en-US" dirty="0"/>
              <a:t>If you don’t provide types of encoding while creating objects, then default encoding UTF-8 will be used.</a:t>
            </a:r>
            <a:endParaRPr lang="en-IN" dirty="0"/>
          </a:p>
        </p:txBody>
      </p:sp>
      <p:sp>
        <p:nvSpPr>
          <p:cNvPr id="3" name="Title 2">
            <a:extLst>
              <a:ext uri="{FF2B5EF4-FFF2-40B4-BE49-F238E27FC236}">
                <a16:creationId xmlns:a16="http://schemas.microsoft.com/office/drawing/2014/main" id="{B6BDE1B8-F9E3-7D64-1D08-6B52273D66A1}"/>
              </a:ext>
            </a:extLst>
          </p:cNvPr>
          <p:cNvSpPr>
            <a:spLocks noGrp="1"/>
          </p:cNvSpPr>
          <p:nvPr>
            <p:ph type="title"/>
          </p:nvPr>
        </p:nvSpPr>
        <p:spPr/>
        <p:txBody>
          <a:bodyPr/>
          <a:lstStyle/>
          <a:p>
            <a:r>
              <a:rPr lang="en-US" dirty="0"/>
              <a:t>Binary Writer and Binary Reader in C#</a:t>
            </a:r>
            <a:endParaRPr lang="en-IN" dirty="0"/>
          </a:p>
        </p:txBody>
      </p:sp>
    </p:spTree>
    <p:extLst>
      <p:ext uri="{BB962C8B-B14F-4D97-AF65-F5344CB8AC3E}">
        <p14:creationId xmlns:p14="http://schemas.microsoft.com/office/powerpoint/2010/main" val="78873586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A406DF-B325-5631-0D31-3A30A3788D1F}"/>
              </a:ext>
            </a:extLst>
          </p:cNvPr>
          <p:cNvSpPr>
            <a:spLocks noGrp="1"/>
          </p:cNvSpPr>
          <p:nvPr>
            <p:ph sz="quarter" idx="12"/>
          </p:nvPr>
        </p:nvSpPr>
        <p:spPr>
          <a:xfrm>
            <a:off x="457201" y="1381124"/>
            <a:ext cx="8228012" cy="5172075"/>
          </a:xfrm>
        </p:spPr>
        <p:txBody>
          <a:bodyPr>
            <a:normAutofit fontScale="85000" lnSpcReduction="20000"/>
          </a:bodyPr>
          <a:lstStyle/>
          <a:p>
            <a:r>
              <a:rPr lang="en-US" dirty="0"/>
              <a:t>The Binary Writer class in C# is used to write Primitive type data types such as int, </a:t>
            </a:r>
            <a:r>
              <a:rPr lang="en-US" dirty="0" err="1"/>
              <a:t>uint</a:t>
            </a:r>
            <a:r>
              <a:rPr lang="en-US" dirty="0"/>
              <a:t>, or char in the form of binary data to a stream. </a:t>
            </a:r>
          </a:p>
          <a:p>
            <a:r>
              <a:rPr lang="en-US" dirty="0"/>
              <a:t>It is present under the System.IO namespace. </a:t>
            </a:r>
          </a:p>
          <a:p>
            <a:r>
              <a:rPr lang="en-US" dirty="0"/>
              <a:t>As its name says Binary Writer writes binary files that use a specific data layout for its bytes.</a:t>
            </a:r>
          </a:p>
          <a:p>
            <a:r>
              <a:rPr lang="en-US" dirty="0"/>
              <a:t>The Binary Writer in C# creates a binary file that is not human-understandable, but the machine can understand it.</a:t>
            </a:r>
          </a:p>
          <a:p>
            <a:r>
              <a:rPr lang="en-US" dirty="0"/>
              <a:t>It supports writing strings in a specific encoding.</a:t>
            </a:r>
          </a:p>
          <a:p>
            <a:r>
              <a:rPr lang="en-US" dirty="0"/>
              <a:t>In order to create an object of Binary Writer, we need to pass an object of Stream to the constructor of the Binary Writer class.</a:t>
            </a:r>
          </a:p>
          <a:p>
            <a:r>
              <a:rPr lang="en-US" dirty="0"/>
              <a:t>The Binary Writer class in C# provides methods that simplify writing primitive data types to a stream.</a:t>
            </a:r>
          </a:p>
          <a:p>
            <a:r>
              <a:rPr lang="en-US" dirty="0"/>
              <a:t>If you don’t provide types of encoding while creating objects, then default encoding UTF-8 will be used.</a:t>
            </a:r>
            <a:endParaRPr lang="en-IN" dirty="0"/>
          </a:p>
        </p:txBody>
      </p:sp>
      <p:sp>
        <p:nvSpPr>
          <p:cNvPr id="3" name="Title 2">
            <a:extLst>
              <a:ext uri="{FF2B5EF4-FFF2-40B4-BE49-F238E27FC236}">
                <a16:creationId xmlns:a16="http://schemas.microsoft.com/office/drawing/2014/main" id="{B6BDE1B8-F9E3-7D64-1D08-6B52273D66A1}"/>
              </a:ext>
            </a:extLst>
          </p:cNvPr>
          <p:cNvSpPr>
            <a:spLocks noGrp="1"/>
          </p:cNvSpPr>
          <p:nvPr>
            <p:ph type="title"/>
          </p:nvPr>
        </p:nvSpPr>
        <p:spPr/>
        <p:txBody>
          <a:bodyPr/>
          <a:lstStyle/>
          <a:p>
            <a:r>
              <a:rPr lang="en-US" dirty="0"/>
              <a:t>Binary Writer and Binary Reader in C#</a:t>
            </a:r>
            <a:endParaRPr lang="en-IN" dirty="0"/>
          </a:p>
        </p:txBody>
      </p:sp>
    </p:spTree>
    <p:extLst>
      <p:ext uri="{BB962C8B-B14F-4D97-AF65-F5344CB8AC3E}">
        <p14:creationId xmlns:p14="http://schemas.microsoft.com/office/powerpoint/2010/main" val="41493303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BDE1B8-F9E3-7D64-1D08-6B52273D66A1}"/>
              </a:ext>
            </a:extLst>
          </p:cNvPr>
          <p:cNvSpPr>
            <a:spLocks noGrp="1"/>
          </p:cNvSpPr>
          <p:nvPr>
            <p:ph type="title"/>
          </p:nvPr>
        </p:nvSpPr>
        <p:spPr/>
        <p:txBody>
          <a:bodyPr/>
          <a:lstStyle/>
          <a:p>
            <a:r>
              <a:rPr lang="en-US" dirty="0"/>
              <a:t>Binary Writer and Binary Reader in C#</a:t>
            </a:r>
            <a:endParaRPr lang="en-IN" dirty="0"/>
          </a:p>
        </p:txBody>
      </p:sp>
      <p:pic>
        <p:nvPicPr>
          <p:cNvPr id="7" name="Picture 6">
            <a:extLst>
              <a:ext uri="{FF2B5EF4-FFF2-40B4-BE49-F238E27FC236}">
                <a16:creationId xmlns:a16="http://schemas.microsoft.com/office/drawing/2014/main" id="{B800AE97-AA93-F592-D109-F0DB6B4733EF}"/>
              </a:ext>
            </a:extLst>
          </p:cNvPr>
          <p:cNvPicPr>
            <a:picLocks noChangeAspect="1"/>
          </p:cNvPicPr>
          <p:nvPr/>
        </p:nvPicPr>
        <p:blipFill>
          <a:blip r:embed="rId2"/>
          <a:stretch>
            <a:fillRect/>
          </a:stretch>
        </p:blipFill>
        <p:spPr>
          <a:xfrm>
            <a:off x="241328" y="1676400"/>
            <a:ext cx="8750272" cy="4020111"/>
          </a:xfrm>
          <a:prstGeom prst="rect">
            <a:avLst/>
          </a:prstGeom>
        </p:spPr>
      </p:pic>
    </p:spTree>
    <p:extLst>
      <p:ext uri="{BB962C8B-B14F-4D97-AF65-F5344CB8AC3E}">
        <p14:creationId xmlns:p14="http://schemas.microsoft.com/office/powerpoint/2010/main" val="7482181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BDE1B8-F9E3-7D64-1D08-6B52273D66A1}"/>
              </a:ext>
            </a:extLst>
          </p:cNvPr>
          <p:cNvSpPr>
            <a:spLocks noGrp="1"/>
          </p:cNvSpPr>
          <p:nvPr>
            <p:ph type="title"/>
          </p:nvPr>
        </p:nvSpPr>
        <p:spPr/>
        <p:txBody>
          <a:bodyPr/>
          <a:lstStyle/>
          <a:p>
            <a:r>
              <a:rPr lang="en-US" dirty="0"/>
              <a:t>Binary Writer and Binary Reader in C#</a:t>
            </a:r>
            <a:endParaRPr lang="en-IN" dirty="0"/>
          </a:p>
        </p:txBody>
      </p:sp>
      <p:pic>
        <p:nvPicPr>
          <p:cNvPr id="4" name="Picture 3">
            <a:extLst>
              <a:ext uri="{FF2B5EF4-FFF2-40B4-BE49-F238E27FC236}">
                <a16:creationId xmlns:a16="http://schemas.microsoft.com/office/drawing/2014/main" id="{AEE54952-41DD-F0CA-4944-B7D9BBE91641}"/>
              </a:ext>
            </a:extLst>
          </p:cNvPr>
          <p:cNvPicPr>
            <a:picLocks noChangeAspect="1"/>
          </p:cNvPicPr>
          <p:nvPr/>
        </p:nvPicPr>
        <p:blipFill>
          <a:blip r:embed="rId2"/>
          <a:stretch>
            <a:fillRect/>
          </a:stretch>
        </p:blipFill>
        <p:spPr>
          <a:xfrm>
            <a:off x="94625" y="2128656"/>
            <a:ext cx="8954750" cy="2600688"/>
          </a:xfrm>
          <a:prstGeom prst="rect">
            <a:avLst/>
          </a:prstGeom>
        </p:spPr>
      </p:pic>
    </p:spTree>
    <p:extLst>
      <p:ext uri="{BB962C8B-B14F-4D97-AF65-F5344CB8AC3E}">
        <p14:creationId xmlns:p14="http://schemas.microsoft.com/office/powerpoint/2010/main" val="243161560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C2B92C-84E9-D5C4-5458-443325DF4D80}"/>
              </a:ext>
            </a:extLst>
          </p:cNvPr>
          <p:cNvSpPr>
            <a:spLocks noGrp="1"/>
          </p:cNvSpPr>
          <p:nvPr>
            <p:ph sz="quarter" idx="12"/>
          </p:nvPr>
        </p:nvSpPr>
        <p:spPr>
          <a:xfrm>
            <a:off x="457201" y="1381125"/>
            <a:ext cx="8228012" cy="5172075"/>
          </a:xfrm>
        </p:spPr>
        <p:txBody>
          <a:bodyPr>
            <a:normAutofit/>
          </a:bodyPr>
          <a:lstStyle/>
          <a:p>
            <a:r>
              <a:rPr lang="en-US" dirty="0"/>
              <a:t>The String Writer Class in C# is derived from the </a:t>
            </a:r>
            <a:r>
              <a:rPr lang="en-US" dirty="0" err="1"/>
              <a:t>TextWriter</a:t>
            </a:r>
            <a:r>
              <a:rPr lang="en-US" dirty="0"/>
              <a:t> class.</a:t>
            </a:r>
          </a:p>
          <a:p>
            <a:r>
              <a:rPr lang="en-US" dirty="0"/>
              <a:t>This String Writer class is mainly used to manipulate strings rather than files. </a:t>
            </a:r>
          </a:p>
          <a:p>
            <a:r>
              <a:rPr lang="en-US" dirty="0"/>
              <a:t>The String Writer class enables us to write a string either synchronously or asynchronously. </a:t>
            </a:r>
          </a:p>
          <a:p>
            <a:r>
              <a:rPr lang="en-US" dirty="0"/>
              <a:t>So, we can write a character either with Write(Char) or Write Async(Char) method.</a:t>
            </a:r>
          </a:p>
          <a:p>
            <a:r>
              <a:rPr lang="en-US" dirty="0"/>
              <a:t>We can write a string with Write(String) or Writer Async(String) method.</a:t>
            </a:r>
          </a:p>
        </p:txBody>
      </p:sp>
      <p:sp>
        <p:nvSpPr>
          <p:cNvPr id="3" name="Title 2">
            <a:extLst>
              <a:ext uri="{FF2B5EF4-FFF2-40B4-BE49-F238E27FC236}">
                <a16:creationId xmlns:a16="http://schemas.microsoft.com/office/drawing/2014/main" id="{3143A56D-415F-9683-C136-EDFB99BE84AF}"/>
              </a:ext>
            </a:extLst>
          </p:cNvPr>
          <p:cNvSpPr>
            <a:spLocks noGrp="1"/>
          </p:cNvSpPr>
          <p:nvPr>
            <p:ph type="title"/>
          </p:nvPr>
        </p:nvSpPr>
        <p:spPr/>
        <p:txBody>
          <a:bodyPr/>
          <a:lstStyle/>
          <a:p>
            <a:r>
              <a:rPr lang="en-US" dirty="0"/>
              <a:t>String Writer and String Reader in C#</a:t>
            </a:r>
            <a:endParaRPr lang="en-IN" dirty="0"/>
          </a:p>
        </p:txBody>
      </p:sp>
    </p:spTree>
    <p:extLst>
      <p:ext uri="{BB962C8B-B14F-4D97-AF65-F5344CB8AC3E}">
        <p14:creationId xmlns:p14="http://schemas.microsoft.com/office/powerpoint/2010/main" val="308515971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C2B92C-84E9-D5C4-5458-443325DF4D80}"/>
              </a:ext>
            </a:extLst>
          </p:cNvPr>
          <p:cNvSpPr>
            <a:spLocks noGrp="1"/>
          </p:cNvSpPr>
          <p:nvPr>
            <p:ph sz="quarter" idx="12"/>
          </p:nvPr>
        </p:nvSpPr>
        <p:spPr>
          <a:xfrm>
            <a:off x="457201" y="1381125"/>
            <a:ext cx="8228012" cy="5172075"/>
          </a:xfrm>
        </p:spPr>
        <p:txBody>
          <a:bodyPr>
            <a:normAutofit/>
          </a:bodyPr>
          <a:lstStyle/>
          <a:p>
            <a:r>
              <a:rPr lang="en-US" dirty="0"/>
              <a:t>The text or information written by String Writer class is stored inside a StringBuilder. </a:t>
            </a:r>
          </a:p>
          <a:p>
            <a:r>
              <a:rPr lang="en-US" dirty="0"/>
              <a:t>The Text namespace and the strings can be built efficiently using the StringBuilder class because strings are immutable in C# .</a:t>
            </a:r>
          </a:p>
          <a:p>
            <a:r>
              <a:rPr lang="en-US" dirty="0"/>
              <a:t>Write and WriteLine methods provided by String Writer help us to write into the object of StringBuilder. </a:t>
            </a:r>
          </a:p>
          <a:p>
            <a:r>
              <a:rPr lang="en-US" dirty="0"/>
              <a:t>StringBuilder class stores the information written by String Writer class.</a:t>
            </a:r>
          </a:p>
        </p:txBody>
      </p:sp>
      <p:sp>
        <p:nvSpPr>
          <p:cNvPr id="3" name="Title 2">
            <a:extLst>
              <a:ext uri="{FF2B5EF4-FFF2-40B4-BE49-F238E27FC236}">
                <a16:creationId xmlns:a16="http://schemas.microsoft.com/office/drawing/2014/main" id="{3143A56D-415F-9683-C136-EDFB99BE84AF}"/>
              </a:ext>
            </a:extLst>
          </p:cNvPr>
          <p:cNvSpPr>
            <a:spLocks noGrp="1"/>
          </p:cNvSpPr>
          <p:nvPr>
            <p:ph type="title"/>
          </p:nvPr>
        </p:nvSpPr>
        <p:spPr/>
        <p:txBody>
          <a:bodyPr/>
          <a:lstStyle/>
          <a:p>
            <a:r>
              <a:rPr lang="en-US" dirty="0"/>
              <a:t>String Writer and String Reader in C#</a:t>
            </a:r>
            <a:endParaRPr lang="en-IN" dirty="0"/>
          </a:p>
        </p:txBody>
      </p:sp>
    </p:spTree>
    <p:extLst>
      <p:ext uri="{BB962C8B-B14F-4D97-AF65-F5344CB8AC3E}">
        <p14:creationId xmlns:p14="http://schemas.microsoft.com/office/powerpoint/2010/main" val="322034592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43A56D-415F-9683-C136-EDFB99BE84AF}"/>
              </a:ext>
            </a:extLst>
          </p:cNvPr>
          <p:cNvSpPr>
            <a:spLocks noGrp="1"/>
          </p:cNvSpPr>
          <p:nvPr>
            <p:ph type="title"/>
          </p:nvPr>
        </p:nvSpPr>
        <p:spPr/>
        <p:txBody>
          <a:bodyPr/>
          <a:lstStyle/>
          <a:p>
            <a:r>
              <a:rPr lang="en-US" dirty="0"/>
              <a:t>String Writer and String Reader in C#</a:t>
            </a:r>
            <a:endParaRPr lang="en-IN" dirty="0"/>
          </a:p>
        </p:txBody>
      </p:sp>
      <p:pic>
        <p:nvPicPr>
          <p:cNvPr id="7" name="Picture 6">
            <a:extLst>
              <a:ext uri="{FF2B5EF4-FFF2-40B4-BE49-F238E27FC236}">
                <a16:creationId xmlns:a16="http://schemas.microsoft.com/office/drawing/2014/main" id="{3311D438-3F64-0014-C7EC-697D4715D0FC}"/>
              </a:ext>
            </a:extLst>
          </p:cNvPr>
          <p:cNvPicPr>
            <a:picLocks noChangeAspect="1"/>
          </p:cNvPicPr>
          <p:nvPr/>
        </p:nvPicPr>
        <p:blipFill>
          <a:blip r:embed="rId2"/>
          <a:stretch>
            <a:fillRect/>
          </a:stretch>
        </p:blipFill>
        <p:spPr>
          <a:xfrm>
            <a:off x="461035" y="1209656"/>
            <a:ext cx="8607392" cy="5343544"/>
          </a:xfrm>
          <a:prstGeom prst="rect">
            <a:avLst/>
          </a:prstGeom>
        </p:spPr>
      </p:pic>
    </p:spTree>
    <p:extLst>
      <p:ext uri="{BB962C8B-B14F-4D97-AF65-F5344CB8AC3E}">
        <p14:creationId xmlns:p14="http://schemas.microsoft.com/office/powerpoint/2010/main" val="272169676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97377A-4F5D-CFBF-4128-166AF6051529}"/>
              </a:ext>
            </a:extLst>
          </p:cNvPr>
          <p:cNvSpPr>
            <a:spLocks noGrp="1"/>
          </p:cNvSpPr>
          <p:nvPr>
            <p:ph sz="quarter" idx="12"/>
          </p:nvPr>
        </p:nvSpPr>
        <p:spPr>
          <a:xfrm>
            <a:off x="457201" y="1381124"/>
            <a:ext cx="8228012" cy="5019675"/>
          </a:xfrm>
        </p:spPr>
        <p:txBody>
          <a:bodyPr>
            <a:normAutofit/>
          </a:bodyPr>
          <a:lstStyle/>
          <a:p>
            <a:r>
              <a:rPr lang="en-US" dirty="0"/>
              <a:t>NPOI is an Open-Source library that can help us perform read and write operations on XLS, DOC, and PPT file extensions. </a:t>
            </a:r>
          </a:p>
          <a:p>
            <a:r>
              <a:rPr lang="en-US" dirty="0"/>
              <a:t>This NPOI Library is the .NET version of the POI Java project at http://poi.apache.org/. </a:t>
            </a:r>
          </a:p>
          <a:p>
            <a:r>
              <a:rPr lang="en-US" dirty="0"/>
              <a:t>This NPOI Library covers almost all the important features of Excel, like styling, formatting, data formulas, extracting images, etc. </a:t>
            </a:r>
          </a:p>
          <a:p>
            <a:r>
              <a:rPr lang="en-US" dirty="0"/>
              <a:t>And the most important thing is that it does not require Microsoft Office to be installed on the server. </a:t>
            </a:r>
          </a:p>
        </p:txBody>
      </p:sp>
      <p:sp>
        <p:nvSpPr>
          <p:cNvPr id="3" name="Title 2">
            <a:extLst>
              <a:ext uri="{FF2B5EF4-FFF2-40B4-BE49-F238E27FC236}">
                <a16:creationId xmlns:a16="http://schemas.microsoft.com/office/drawing/2014/main" id="{77467342-45CD-A8FF-2826-8132FF41A1E4}"/>
              </a:ext>
            </a:extLst>
          </p:cNvPr>
          <p:cNvSpPr>
            <a:spLocks noGrp="1"/>
          </p:cNvSpPr>
          <p:nvPr>
            <p:ph type="title"/>
          </p:nvPr>
        </p:nvSpPr>
        <p:spPr/>
        <p:txBody>
          <a:bodyPr/>
          <a:lstStyle/>
          <a:p>
            <a:r>
              <a:rPr lang="en-US" dirty="0"/>
              <a:t>Export and Import Excel Data in C#</a:t>
            </a:r>
            <a:endParaRPr lang="en-IN" dirty="0"/>
          </a:p>
        </p:txBody>
      </p:sp>
    </p:spTree>
    <p:extLst>
      <p:ext uri="{BB962C8B-B14F-4D97-AF65-F5344CB8AC3E}">
        <p14:creationId xmlns:p14="http://schemas.microsoft.com/office/powerpoint/2010/main" val="1547617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sz="quarter" idx="12"/>
          </p:nvPr>
        </p:nvSpPr>
        <p:spPr/>
        <p:txBody>
          <a:bodyPr>
            <a:normAutofit fontScale="92500" lnSpcReduction="20000"/>
          </a:bodyPr>
          <a:lstStyle/>
          <a:p>
            <a:r>
              <a:rPr lang="en-IN" dirty="0"/>
              <a:t>Represents a first-in, first-out collection of objects. </a:t>
            </a:r>
          </a:p>
          <a:p>
            <a:r>
              <a:rPr lang="en-US" dirty="0"/>
              <a:t>Implements </a:t>
            </a:r>
            <a:r>
              <a:rPr lang="en-IN" b="1" dirty="0" err="1">
                <a:solidFill>
                  <a:srgbClr val="000000"/>
                </a:solidFill>
                <a:latin typeface="Courier New" pitchFamily="49" charset="0"/>
              </a:rPr>
              <a:t>ICollection</a:t>
            </a:r>
            <a:r>
              <a:rPr lang="en-IN" b="1" dirty="0">
                <a:solidFill>
                  <a:srgbClr val="000000"/>
                </a:solidFill>
                <a:latin typeface="Courier New" pitchFamily="49" charset="0"/>
              </a:rPr>
              <a:t>, </a:t>
            </a:r>
            <a:r>
              <a:rPr lang="en-IN" b="1" dirty="0" err="1">
                <a:solidFill>
                  <a:srgbClr val="000000"/>
                </a:solidFill>
                <a:latin typeface="Courier New" pitchFamily="49" charset="0"/>
              </a:rPr>
              <a:t>IEnumerable</a:t>
            </a:r>
            <a:r>
              <a:rPr lang="en-IN" b="1" dirty="0">
                <a:solidFill>
                  <a:srgbClr val="000000"/>
                </a:solidFill>
                <a:latin typeface="Courier New" pitchFamily="49" charset="0"/>
              </a:rPr>
              <a:t>, </a:t>
            </a:r>
            <a:r>
              <a:rPr lang="en-IN" b="1" dirty="0" err="1">
                <a:solidFill>
                  <a:srgbClr val="000000"/>
                </a:solidFill>
                <a:latin typeface="Courier New" pitchFamily="49" charset="0"/>
              </a:rPr>
              <a:t>ICloneable</a:t>
            </a:r>
            <a:endParaRPr lang="en-US" dirty="0"/>
          </a:p>
          <a:p>
            <a:endParaRPr lang="en-IN" dirty="0"/>
          </a:p>
          <a:p>
            <a:r>
              <a:rPr lang="en-US" dirty="0"/>
              <a:t>It is also implemented as a circular array.</a:t>
            </a:r>
          </a:p>
          <a:p>
            <a:r>
              <a:rPr lang="en-US" dirty="0"/>
              <a:t>Objects stored in a </a:t>
            </a:r>
            <a:r>
              <a:rPr lang="en-US" b="1" dirty="0">
                <a:latin typeface="Courier New" pitchFamily="49" charset="0"/>
                <a:cs typeface="Courier New" pitchFamily="49" charset="0"/>
              </a:rPr>
              <a:t>Queue</a:t>
            </a:r>
            <a:r>
              <a:rPr lang="en-US" dirty="0"/>
              <a:t> are inserted at rear and removed from the front .</a:t>
            </a:r>
          </a:p>
          <a:p>
            <a:r>
              <a:rPr lang="en-US" dirty="0"/>
              <a:t>The behavior of the </a:t>
            </a:r>
            <a:r>
              <a:rPr lang="en-US" b="1" dirty="0">
                <a:latin typeface="Courier New" pitchFamily="49" charset="0"/>
                <a:cs typeface="Courier New" pitchFamily="49" charset="0"/>
              </a:rPr>
              <a:t>Queue</a:t>
            </a:r>
            <a:r>
              <a:rPr lang="en-US" dirty="0"/>
              <a:t> is also similar to Stack when it come to capacity and reallocation while elements are added.</a:t>
            </a:r>
          </a:p>
          <a:p>
            <a:r>
              <a:rPr lang="en-US" b="1" dirty="0">
                <a:latin typeface="Courier New" pitchFamily="49" charset="0"/>
                <a:cs typeface="Courier New" pitchFamily="49" charset="0"/>
              </a:rPr>
              <a:t>Queue</a:t>
            </a:r>
            <a:r>
              <a:rPr lang="en-US" dirty="0"/>
              <a:t> accepts Nothing (</a:t>
            </a:r>
            <a:r>
              <a:rPr lang="en-US" b="1" dirty="0">
                <a:latin typeface="Courier New" pitchFamily="49" charset="0"/>
                <a:cs typeface="Courier New" pitchFamily="49" charset="0"/>
              </a:rPr>
              <a:t>null</a:t>
            </a:r>
            <a:r>
              <a:rPr lang="en-US" dirty="0"/>
              <a:t>) as a valid value .</a:t>
            </a:r>
          </a:p>
          <a:p>
            <a:r>
              <a:rPr lang="en-IN" dirty="0"/>
              <a:t>The constructors of </a:t>
            </a:r>
            <a:r>
              <a:rPr lang="en-IN" b="1" dirty="0">
                <a:latin typeface="Courier New" pitchFamily="49" charset="0"/>
                <a:cs typeface="Courier New" pitchFamily="49" charset="0"/>
              </a:rPr>
              <a:t>Queue</a:t>
            </a:r>
            <a:r>
              <a:rPr lang="en-IN" dirty="0"/>
              <a:t> are similar to one in </a:t>
            </a:r>
            <a:r>
              <a:rPr lang="en-IN" b="1" dirty="0">
                <a:latin typeface="Courier New" pitchFamily="49" charset="0"/>
                <a:cs typeface="Courier New" pitchFamily="49" charset="0"/>
              </a:rPr>
              <a:t>Stack</a:t>
            </a:r>
            <a:r>
              <a:rPr lang="en-IN" dirty="0"/>
              <a:t>.</a:t>
            </a:r>
          </a:p>
        </p:txBody>
      </p:sp>
      <p:sp>
        <p:nvSpPr>
          <p:cNvPr id="27650" name="Rectangle 2"/>
          <p:cNvSpPr>
            <a:spLocks noGrp="1" noChangeArrowheads="1"/>
          </p:cNvSpPr>
          <p:nvPr>
            <p:ph type="title"/>
          </p:nvPr>
        </p:nvSpPr>
        <p:spPr/>
        <p:txBody>
          <a:bodyPr/>
          <a:lstStyle/>
          <a:p>
            <a:r>
              <a:rPr lang="en-IN">
                <a:latin typeface="Courier New" pitchFamily="49" charset="0"/>
              </a:rPr>
              <a:t>Queue</a:t>
            </a:r>
            <a:r>
              <a:rPr lang="en-IN"/>
              <a:t> Class </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29</a:t>
            </a:fld>
            <a:endParaRPr lang="en-US"/>
          </a:p>
        </p:txBody>
      </p:sp>
    </p:spTree>
    <p:extLst>
      <p:ext uri="{BB962C8B-B14F-4D97-AF65-F5344CB8AC3E}">
        <p14:creationId xmlns:p14="http://schemas.microsoft.com/office/powerpoint/2010/main" val="37360219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467342-45CD-A8FF-2826-8132FF41A1E4}"/>
              </a:ext>
            </a:extLst>
          </p:cNvPr>
          <p:cNvSpPr>
            <a:spLocks noGrp="1"/>
          </p:cNvSpPr>
          <p:nvPr>
            <p:ph type="title"/>
          </p:nvPr>
        </p:nvSpPr>
        <p:spPr/>
        <p:txBody>
          <a:bodyPr/>
          <a:lstStyle/>
          <a:p>
            <a:r>
              <a:rPr lang="en-US" dirty="0"/>
              <a:t>Export and Import Excel Data in C#</a:t>
            </a:r>
            <a:endParaRPr lang="en-IN" dirty="0"/>
          </a:p>
        </p:txBody>
      </p:sp>
      <p:sp>
        <p:nvSpPr>
          <p:cNvPr id="6" name="AutoShape 2" descr="Installing NPOI.Excel Library in Visual Studio">
            <a:extLst>
              <a:ext uri="{FF2B5EF4-FFF2-40B4-BE49-F238E27FC236}">
                <a16:creationId xmlns:a16="http://schemas.microsoft.com/office/drawing/2014/main" id="{D9D9B196-75F4-0DAC-4138-7238008D6EC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4B0CC266-A945-3060-A032-84D020D93704}"/>
              </a:ext>
            </a:extLst>
          </p:cNvPr>
          <p:cNvPicPr>
            <a:picLocks noChangeAspect="1"/>
          </p:cNvPicPr>
          <p:nvPr/>
        </p:nvPicPr>
        <p:blipFill>
          <a:blip r:embed="rId2"/>
          <a:stretch>
            <a:fillRect/>
          </a:stretch>
        </p:blipFill>
        <p:spPr>
          <a:xfrm>
            <a:off x="89862" y="1524000"/>
            <a:ext cx="8964276" cy="4258269"/>
          </a:xfrm>
          <a:prstGeom prst="rect">
            <a:avLst/>
          </a:prstGeom>
        </p:spPr>
      </p:pic>
    </p:spTree>
    <p:extLst>
      <p:ext uri="{BB962C8B-B14F-4D97-AF65-F5344CB8AC3E}">
        <p14:creationId xmlns:p14="http://schemas.microsoft.com/office/powerpoint/2010/main" val="186950795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467342-45CD-A8FF-2826-8132FF41A1E4}"/>
              </a:ext>
            </a:extLst>
          </p:cNvPr>
          <p:cNvSpPr>
            <a:spLocks noGrp="1"/>
          </p:cNvSpPr>
          <p:nvPr>
            <p:ph type="title"/>
          </p:nvPr>
        </p:nvSpPr>
        <p:spPr/>
        <p:txBody>
          <a:bodyPr/>
          <a:lstStyle/>
          <a:p>
            <a:r>
              <a:rPr lang="en-US" dirty="0"/>
              <a:t>Export and Import Excel Data in C#</a:t>
            </a:r>
            <a:endParaRPr lang="en-IN" dirty="0"/>
          </a:p>
        </p:txBody>
      </p:sp>
      <p:sp>
        <p:nvSpPr>
          <p:cNvPr id="6" name="AutoShape 2" descr="Installing NPOI.Excel Library in Visual Studio">
            <a:extLst>
              <a:ext uri="{FF2B5EF4-FFF2-40B4-BE49-F238E27FC236}">
                <a16:creationId xmlns:a16="http://schemas.microsoft.com/office/drawing/2014/main" id="{D9D9B196-75F4-0DAC-4138-7238008D6EC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9818F3E4-A2F2-BBDF-CF8B-1F31AD79F504}"/>
              </a:ext>
            </a:extLst>
          </p:cNvPr>
          <p:cNvPicPr>
            <a:picLocks noChangeAspect="1"/>
          </p:cNvPicPr>
          <p:nvPr/>
        </p:nvPicPr>
        <p:blipFill>
          <a:blip r:embed="rId2"/>
          <a:srcRect l="14165" t="17407" r="15001" b="29259"/>
          <a:stretch/>
        </p:blipFill>
        <p:spPr>
          <a:xfrm>
            <a:off x="228600" y="1752600"/>
            <a:ext cx="8636000" cy="3657600"/>
          </a:xfrm>
          <a:prstGeom prst="rect">
            <a:avLst/>
          </a:prstGeom>
        </p:spPr>
      </p:pic>
    </p:spTree>
    <p:extLst>
      <p:ext uri="{BB962C8B-B14F-4D97-AF65-F5344CB8AC3E}">
        <p14:creationId xmlns:p14="http://schemas.microsoft.com/office/powerpoint/2010/main" val="217790414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467342-45CD-A8FF-2826-8132FF41A1E4}"/>
              </a:ext>
            </a:extLst>
          </p:cNvPr>
          <p:cNvSpPr>
            <a:spLocks noGrp="1"/>
          </p:cNvSpPr>
          <p:nvPr>
            <p:ph type="title"/>
          </p:nvPr>
        </p:nvSpPr>
        <p:spPr/>
        <p:txBody>
          <a:bodyPr/>
          <a:lstStyle/>
          <a:p>
            <a:r>
              <a:rPr lang="en-US" dirty="0"/>
              <a:t>Export and Import Excel Data in C#</a:t>
            </a:r>
            <a:endParaRPr lang="en-IN" dirty="0"/>
          </a:p>
        </p:txBody>
      </p:sp>
      <p:sp>
        <p:nvSpPr>
          <p:cNvPr id="6" name="AutoShape 2" descr="Installing NPOI.Excel Library in Visual Studio">
            <a:extLst>
              <a:ext uri="{FF2B5EF4-FFF2-40B4-BE49-F238E27FC236}">
                <a16:creationId xmlns:a16="http://schemas.microsoft.com/office/drawing/2014/main" id="{D9D9B196-75F4-0DAC-4138-7238008D6EC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9B1A60D3-CFEB-95C1-E07C-B96DB054CA1A}"/>
              </a:ext>
            </a:extLst>
          </p:cNvPr>
          <p:cNvPicPr>
            <a:picLocks noChangeAspect="1"/>
          </p:cNvPicPr>
          <p:nvPr/>
        </p:nvPicPr>
        <p:blipFill>
          <a:blip r:embed="rId2"/>
          <a:srcRect l="15833" t="11481" r="13333" b="21852"/>
          <a:stretch/>
        </p:blipFill>
        <p:spPr>
          <a:xfrm>
            <a:off x="533400" y="1562100"/>
            <a:ext cx="7988300" cy="4229100"/>
          </a:xfrm>
          <a:prstGeom prst="rect">
            <a:avLst/>
          </a:prstGeom>
        </p:spPr>
      </p:pic>
    </p:spTree>
    <p:extLst>
      <p:ext uri="{BB962C8B-B14F-4D97-AF65-F5344CB8AC3E}">
        <p14:creationId xmlns:p14="http://schemas.microsoft.com/office/powerpoint/2010/main" val="123511911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Microservices using docker and </a:t>
            </a:r>
            <a:r>
              <a:rPr lang="en-US" dirty="0" err="1"/>
              <a:t>Kubernets</a:t>
            </a:r>
            <a:r>
              <a:rPr lang="en-US" dirty="0"/>
              <a:t>.</a:t>
            </a:r>
          </a:p>
          <a:p>
            <a:pPr lvl="1"/>
            <a:r>
              <a:rPr lang="en-US" dirty="0"/>
              <a:t>Message, Channel and Adapter</a:t>
            </a:r>
          </a:p>
          <a:p>
            <a:pPr lvl="1"/>
            <a:r>
              <a:rPr lang="en-US" dirty="0"/>
              <a:t>Understood the different Component Integration</a:t>
            </a:r>
          </a:p>
          <a:p>
            <a:pPr lvl="1"/>
            <a:r>
              <a:rPr lang="en-US" dirty="0"/>
              <a:t>Understood the Event-Driven Architecture</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56DDAD-9D88-B65E-CB16-7FD6C4ED48BC}"/>
              </a:ext>
            </a:extLst>
          </p:cNvPr>
          <p:cNvSpPr>
            <a:spLocks noGrp="1"/>
          </p:cNvSpPr>
          <p:nvPr>
            <p:ph sz="quarter" idx="12"/>
          </p:nvPr>
        </p:nvSpPr>
        <p:spPr>
          <a:xfrm>
            <a:off x="457201" y="1381124"/>
            <a:ext cx="8228012" cy="5095875"/>
          </a:xfrm>
        </p:spPr>
        <p:txBody>
          <a:bodyPr>
            <a:normAutofit fontScale="92500" lnSpcReduction="10000"/>
          </a:bodyPr>
          <a:lstStyle/>
          <a:p>
            <a:r>
              <a:rPr lang="en-US" dirty="0"/>
              <a:t>Collection are a set of classes that include data structure that store number of objects and provide operations to work with them as one entity.</a:t>
            </a:r>
          </a:p>
          <a:p>
            <a:r>
              <a:rPr lang="en-US" dirty="0"/>
              <a:t>Collection classes are either in the namespace</a:t>
            </a:r>
          </a:p>
          <a:p>
            <a:r>
              <a:rPr lang="en-US" dirty="0"/>
              <a:t> </a:t>
            </a:r>
            <a:r>
              <a:rPr lang="en-US" dirty="0" err="1"/>
              <a:t>System.Collections</a:t>
            </a:r>
            <a:r>
              <a:rPr lang="en-US" dirty="0"/>
              <a:t> </a:t>
            </a:r>
          </a:p>
          <a:p>
            <a:r>
              <a:rPr lang="en-US" dirty="0"/>
              <a:t>A collection of container classes that allows storage of any type of .NET objects</a:t>
            </a:r>
          </a:p>
          <a:p>
            <a:r>
              <a:rPr lang="en-US" dirty="0"/>
              <a:t> </a:t>
            </a:r>
            <a:r>
              <a:rPr lang="en-US" dirty="0" err="1"/>
              <a:t>System.Collections.Generic</a:t>
            </a:r>
            <a:r>
              <a:rPr lang="en-US" dirty="0"/>
              <a:t>  </a:t>
            </a:r>
          </a:p>
          <a:p>
            <a:r>
              <a:rPr lang="en-US" dirty="0"/>
              <a:t>A collection of container classes that allows only specified type of objects.</a:t>
            </a:r>
          </a:p>
          <a:p>
            <a:r>
              <a:rPr lang="en-US" dirty="0"/>
              <a:t>In some cases, these classes perform better especially when storing value types.</a:t>
            </a:r>
          </a:p>
          <a:p>
            <a:endParaRPr lang="en-IN" dirty="0"/>
          </a:p>
        </p:txBody>
      </p:sp>
      <p:sp>
        <p:nvSpPr>
          <p:cNvPr id="3" name="Title 2">
            <a:extLst>
              <a:ext uri="{FF2B5EF4-FFF2-40B4-BE49-F238E27FC236}">
                <a16:creationId xmlns:a16="http://schemas.microsoft.com/office/drawing/2014/main" id="{26478A67-0B26-0A8C-6211-8C4857C323A7}"/>
              </a:ext>
            </a:extLst>
          </p:cNvPr>
          <p:cNvSpPr>
            <a:spLocks noGrp="1"/>
          </p:cNvSpPr>
          <p:nvPr>
            <p:ph type="title"/>
          </p:nvPr>
        </p:nvSpPr>
        <p:spPr/>
        <p:txBody>
          <a:bodyPr/>
          <a:lstStyle/>
          <a:p>
            <a:r>
              <a:rPr lang="en-IN" dirty="0"/>
              <a:t>Collections</a:t>
            </a:r>
          </a:p>
        </p:txBody>
      </p:sp>
    </p:spTree>
    <p:extLst>
      <p:ext uri="{BB962C8B-B14F-4D97-AF65-F5344CB8AC3E}">
        <p14:creationId xmlns:p14="http://schemas.microsoft.com/office/powerpoint/2010/main" val="2926428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IN" dirty="0"/>
              <a:t>Members</a:t>
            </a:r>
            <a:r>
              <a:rPr lang="en-IN" b="1" dirty="0">
                <a:solidFill>
                  <a:srgbClr val="000000"/>
                </a:solidFill>
                <a:latin typeface="Courier New" pitchFamily="49" charset="0"/>
              </a:rPr>
              <a:t> </a:t>
            </a:r>
            <a:r>
              <a:rPr lang="en-IN" dirty="0"/>
              <a:t>(apart from the interface methods)</a:t>
            </a:r>
          </a:p>
          <a:p>
            <a:pPr lvl="1"/>
            <a:r>
              <a:rPr lang="en-IN" sz="2000" b="1" dirty="0">
                <a:solidFill>
                  <a:srgbClr val="000000"/>
                </a:solidFill>
                <a:latin typeface="Courier New" pitchFamily="49" charset="0"/>
              </a:rPr>
              <a:t>public virtual Object </a:t>
            </a:r>
            <a:r>
              <a:rPr lang="en-IN" sz="2000" b="1" dirty="0" err="1">
                <a:solidFill>
                  <a:srgbClr val="000000"/>
                </a:solidFill>
                <a:latin typeface="Courier New" pitchFamily="49" charset="0"/>
              </a:rPr>
              <a:t>Dequeue</a:t>
            </a:r>
            <a:r>
              <a:rPr lang="en-IN" sz="2000" b="1" dirty="0">
                <a:solidFill>
                  <a:srgbClr val="000000"/>
                </a:solidFill>
                <a:latin typeface="Courier New" pitchFamily="49" charset="0"/>
              </a:rPr>
              <a:t> ()</a:t>
            </a:r>
            <a:r>
              <a:rPr lang="en-IN" sz="2000" dirty="0"/>
              <a:t> Removes and returns the object at the beginning of the Queue.  </a:t>
            </a:r>
          </a:p>
          <a:p>
            <a:pPr lvl="1"/>
            <a:r>
              <a:rPr lang="en-IN" sz="2000" b="1" dirty="0">
                <a:solidFill>
                  <a:srgbClr val="000000"/>
                </a:solidFill>
                <a:latin typeface="Courier New" pitchFamily="49" charset="0"/>
              </a:rPr>
              <a:t>public virtual void </a:t>
            </a:r>
            <a:r>
              <a:rPr lang="en-IN" sz="2000" b="1" dirty="0" err="1">
                <a:solidFill>
                  <a:srgbClr val="000000"/>
                </a:solidFill>
                <a:latin typeface="Courier New" pitchFamily="49" charset="0"/>
              </a:rPr>
              <a:t>Enqueue</a:t>
            </a:r>
            <a:r>
              <a:rPr lang="en-IN" sz="2000" b="1" dirty="0">
                <a:solidFill>
                  <a:srgbClr val="000000"/>
                </a:solidFill>
                <a:latin typeface="Courier New" pitchFamily="49" charset="0"/>
              </a:rPr>
              <a:t> ( Object </a:t>
            </a:r>
            <a:r>
              <a:rPr lang="en-IN" sz="2000" b="1" dirty="0" err="1">
                <a:solidFill>
                  <a:srgbClr val="000000"/>
                </a:solidFill>
                <a:latin typeface="Courier New" pitchFamily="49" charset="0"/>
              </a:rPr>
              <a:t>obj</a:t>
            </a:r>
            <a:r>
              <a:rPr lang="en-IN" sz="2000" b="1" dirty="0">
                <a:solidFill>
                  <a:srgbClr val="000000"/>
                </a:solidFill>
                <a:latin typeface="Courier New" pitchFamily="49" charset="0"/>
              </a:rPr>
              <a:t> ):</a:t>
            </a:r>
            <a:r>
              <a:rPr lang="en-IN" sz="2000" dirty="0"/>
              <a:t> Adds an object to the end of the Queue </a:t>
            </a:r>
          </a:p>
          <a:p>
            <a:pPr lvl="1"/>
            <a:r>
              <a:rPr lang="en-IN" sz="2000" dirty="0"/>
              <a:t> </a:t>
            </a:r>
            <a:r>
              <a:rPr lang="en-IN" sz="2000" b="1" dirty="0">
                <a:solidFill>
                  <a:srgbClr val="000000"/>
                </a:solidFill>
                <a:latin typeface="Courier New" pitchFamily="49" charset="0"/>
              </a:rPr>
              <a:t>public virtual Object Peek ()</a:t>
            </a:r>
            <a:r>
              <a:rPr lang="en-IN" sz="2000" dirty="0"/>
              <a:t>: Returns the object at the beginning of the Queue without removing it. </a:t>
            </a:r>
          </a:p>
          <a:p>
            <a:endParaRPr lang="en-US" dirty="0"/>
          </a:p>
        </p:txBody>
      </p:sp>
      <p:sp>
        <p:nvSpPr>
          <p:cNvPr id="2" name="Title 1"/>
          <p:cNvSpPr>
            <a:spLocks noGrp="1"/>
          </p:cNvSpPr>
          <p:nvPr>
            <p:ph type="title"/>
          </p:nvPr>
        </p:nvSpPr>
        <p:spPr/>
        <p:txBody>
          <a:bodyPr/>
          <a:lstStyle/>
          <a:p>
            <a:r>
              <a:rPr lang="en-IN" dirty="0"/>
              <a:t>Members</a:t>
            </a:r>
            <a:endParaRPr lang="en-US" dirty="0"/>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30</a:t>
            </a:fld>
            <a:endParaRPr lang="en-US"/>
          </a:p>
        </p:txBody>
      </p:sp>
    </p:spTree>
    <p:extLst>
      <p:ext uri="{BB962C8B-B14F-4D97-AF65-F5344CB8AC3E}">
        <p14:creationId xmlns:p14="http://schemas.microsoft.com/office/powerpoint/2010/main" val="1436553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sz="quarter" idx="12"/>
          </p:nvPr>
        </p:nvSpPr>
        <p:spPr/>
        <p:txBody>
          <a:bodyPr>
            <a:normAutofit fontScale="92500" lnSpcReduction="20000"/>
          </a:bodyPr>
          <a:lstStyle/>
          <a:p>
            <a:r>
              <a:rPr lang="en-IN" b="1" dirty="0" err="1">
                <a:solidFill>
                  <a:schemeClr val="bg1">
                    <a:lumMod val="50000"/>
                  </a:schemeClr>
                </a:solidFill>
                <a:latin typeface="Courier New" pitchFamily="49" charset="0"/>
              </a:rPr>
              <a:t>ArrayList</a:t>
            </a:r>
            <a:r>
              <a:rPr lang="en-IN" dirty="0">
                <a:solidFill>
                  <a:schemeClr val="bg1">
                    <a:lumMod val="50000"/>
                  </a:schemeClr>
                </a:solidFill>
              </a:rPr>
              <a:t> </a:t>
            </a:r>
            <a:r>
              <a:rPr lang="en-IN" dirty="0"/>
              <a:t>is an array whose size is dynamically increased as required.</a:t>
            </a:r>
          </a:p>
          <a:p>
            <a:r>
              <a:rPr lang="en-IN" dirty="0"/>
              <a:t>Implements the </a:t>
            </a:r>
            <a:r>
              <a:rPr lang="en-IN" b="1" dirty="0" err="1">
                <a:solidFill>
                  <a:schemeClr val="bg1">
                    <a:lumMod val="50000"/>
                  </a:schemeClr>
                </a:solidFill>
                <a:latin typeface="Courier New" pitchFamily="49" charset="0"/>
              </a:rPr>
              <a:t>IList</a:t>
            </a:r>
            <a:r>
              <a:rPr lang="en-IN" dirty="0"/>
              <a:t> , </a:t>
            </a:r>
            <a:r>
              <a:rPr lang="en-US" b="1" dirty="0">
                <a:solidFill>
                  <a:schemeClr val="bg1">
                    <a:lumMod val="50000"/>
                  </a:schemeClr>
                </a:solidFill>
                <a:latin typeface="Courier New" pitchFamily="49" charset="0"/>
              </a:rPr>
              <a:t>ICollection</a:t>
            </a:r>
            <a:r>
              <a:rPr lang="en-US" dirty="0"/>
              <a:t>, </a:t>
            </a:r>
            <a:r>
              <a:rPr lang="en-US" b="1" dirty="0" err="1">
                <a:solidFill>
                  <a:schemeClr val="bg1">
                    <a:lumMod val="50000"/>
                  </a:schemeClr>
                </a:solidFill>
                <a:latin typeface="Courier New" pitchFamily="49" charset="0"/>
              </a:rPr>
              <a:t>IEnumerable</a:t>
            </a:r>
            <a:r>
              <a:rPr lang="en-US" b="1" dirty="0">
                <a:solidFill>
                  <a:schemeClr val="bg1">
                    <a:lumMod val="50000"/>
                  </a:schemeClr>
                </a:solidFill>
                <a:latin typeface="Courier New" pitchFamily="49" charset="0"/>
              </a:rPr>
              <a:t>, </a:t>
            </a:r>
            <a:r>
              <a:rPr lang="en-US" b="1" dirty="0" err="1">
                <a:solidFill>
                  <a:schemeClr val="bg1">
                    <a:lumMod val="50000"/>
                  </a:schemeClr>
                </a:solidFill>
                <a:latin typeface="Courier New" pitchFamily="49" charset="0"/>
              </a:rPr>
              <a:t>ICloneable</a:t>
            </a:r>
            <a:r>
              <a:rPr lang="en-US" b="1" dirty="0">
                <a:solidFill>
                  <a:schemeClr val="bg1">
                    <a:lumMod val="50000"/>
                  </a:schemeClr>
                </a:solidFill>
                <a:latin typeface="Courier New" pitchFamily="49" charset="0"/>
              </a:rPr>
              <a:t> </a:t>
            </a:r>
          </a:p>
          <a:p>
            <a:r>
              <a:rPr lang="en-IN" dirty="0"/>
              <a:t>This class provides several methods like sort and search.</a:t>
            </a:r>
          </a:p>
          <a:p>
            <a:r>
              <a:rPr lang="en-IN" dirty="0"/>
              <a:t>The </a:t>
            </a:r>
            <a:r>
              <a:rPr lang="en-IN" b="1" dirty="0" err="1">
                <a:solidFill>
                  <a:schemeClr val="bg1">
                    <a:lumMod val="50000"/>
                  </a:schemeClr>
                </a:solidFill>
                <a:latin typeface="Courier New" pitchFamily="49" charset="0"/>
              </a:rPr>
              <a:t>ArrayList</a:t>
            </a:r>
            <a:r>
              <a:rPr lang="en-IN" dirty="0">
                <a:solidFill>
                  <a:schemeClr val="bg1">
                    <a:lumMod val="50000"/>
                  </a:schemeClr>
                </a:solidFill>
              </a:rPr>
              <a:t> by itself is not sorted. Hence before calling binary search methods it must be sorted.</a:t>
            </a:r>
          </a:p>
          <a:p>
            <a:r>
              <a:rPr lang="en-US" dirty="0"/>
              <a:t>The capacity can be decreased by calling </a:t>
            </a:r>
            <a:r>
              <a:rPr lang="en-US" b="1" dirty="0">
                <a:solidFill>
                  <a:schemeClr val="bg1">
                    <a:lumMod val="50000"/>
                  </a:schemeClr>
                </a:solidFill>
                <a:latin typeface="Courier New" pitchFamily="49" charset="0"/>
              </a:rPr>
              <a:t>TrimToSize</a:t>
            </a:r>
            <a:r>
              <a:rPr lang="en-US" dirty="0"/>
              <a:t> or by setting the </a:t>
            </a:r>
            <a:r>
              <a:rPr lang="en-US" b="1" dirty="0">
                <a:solidFill>
                  <a:schemeClr val="bg1">
                    <a:lumMod val="50000"/>
                  </a:schemeClr>
                </a:solidFill>
                <a:latin typeface="Courier New" pitchFamily="49" charset="0"/>
              </a:rPr>
              <a:t>Capacity</a:t>
            </a:r>
            <a:r>
              <a:rPr lang="en-US" dirty="0"/>
              <a:t> property explicitly.</a:t>
            </a:r>
          </a:p>
          <a:p>
            <a:endParaRPr lang="en-US" dirty="0"/>
          </a:p>
          <a:p>
            <a:endParaRPr lang="en-IN" dirty="0"/>
          </a:p>
          <a:p>
            <a:pPr>
              <a:lnSpc>
                <a:spcPct val="80000"/>
              </a:lnSpc>
              <a:buFontTx/>
              <a:buNone/>
            </a:pPr>
            <a:r>
              <a:rPr lang="en-IN" dirty="0"/>
              <a:t> </a:t>
            </a:r>
          </a:p>
        </p:txBody>
      </p:sp>
      <p:sp>
        <p:nvSpPr>
          <p:cNvPr id="14338" name="Rectangle 2"/>
          <p:cNvSpPr>
            <a:spLocks noGrp="1" noChangeArrowheads="1"/>
          </p:cNvSpPr>
          <p:nvPr>
            <p:ph type="title"/>
          </p:nvPr>
        </p:nvSpPr>
        <p:spPr/>
        <p:txBody>
          <a:bodyPr/>
          <a:lstStyle/>
          <a:p>
            <a:r>
              <a:rPr lang="en-IN">
                <a:latin typeface="Courier New" pitchFamily="49" charset="0"/>
              </a:rPr>
              <a:t>ArrayList</a:t>
            </a:r>
            <a:r>
              <a:rPr lang="en-IN"/>
              <a:t> Class</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31</a:t>
            </a:fld>
            <a:endParaRPr lang="en-US"/>
          </a:p>
        </p:txBody>
      </p:sp>
    </p:spTree>
    <p:extLst>
      <p:ext uri="{BB962C8B-B14F-4D97-AF65-F5344CB8AC3E}">
        <p14:creationId xmlns:p14="http://schemas.microsoft.com/office/powerpoint/2010/main" val="586709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b="1" dirty="0" err="1">
                <a:solidFill>
                  <a:schemeClr val="bg1">
                    <a:lumMod val="50000"/>
                  </a:schemeClr>
                </a:solidFill>
                <a:latin typeface="Courier New" pitchFamily="49" charset="0"/>
              </a:rPr>
              <a:t>ArrayList</a:t>
            </a:r>
            <a:r>
              <a:rPr lang="en-US" b="1" dirty="0">
                <a:solidFill>
                  <a:schemeClr val="bg1">
                    <a:lumMod val="50000"/>
                  </a:schemeClr>
                </a:solidFill>
                <a:latin typeface="Courier New" pitchFamily="49" charset="0"/>
              </a:rPr>
              <a:t>(): </a:t>
            </a:r>
            <a:r>
              <a:rPr lang="en-US" dirty="0"/>
              <a:t>  empty list with default initial capacity.  </a:t>
            </a:r>
          </a:p>
          <a:p>
            <a:r>
              <a:rPr lang="en-US" b="1" dirty="0" err="1">
                <a:solidFill>
                  <a:schemeClr val="bg1">
                    <a:lumMod val="50000"/>
                  </a:schemeClr>
                </a:solidFill>
                <a:latin typeface="Courier New" pitchFamily="49" charset="0"/>
              </a:rPr>
              <a:t>ArrayList</a:t>
            </a:r>
            <a:r>
              <a:rPr lang="en-US" b="1" dirty="0">
                <a:solidFill>
                  <a:schemeClr val="bg1">
                    <a:lumMod val="50000"/>
                  </a:schemeClr>
                </a:solidFill>
                <a:latin typeface="Courier New" pitchFamily="49" charset="0"/>
              </a:rPr>
              <a:t>(Int32 capacity):</a:t>
            </a:r>
            <a:r>
              <a:rPr lang="en-US" dirty="0"/>
              <a:t> empty list with specified initial capacity. </a:t>
            </a:r>
          </a:p>
          <a:p>
            <a:r>
              <a:rPr lang="en-US" b="1" dirty="0" err="1">
                <a:solidFill>
                  <a:schemeClr val="bg1">
                    <a:lumMod val="50000"/>
                  </a:schemeClr>
                </a:solidFill>
                <a:latin typeface="Courier New" pitchFamily="49" charset="0"/>
              </a:rPr>
              <a:t>ArrayList</a:t>
            </a:r>
            <a:r>
              <a:rPr lang="en-US" b="1" dirty="0">
                <a:solidFill>
                  <a:schemeClr val="bg1">
                    <a:lumMod val="50000"/>
                  </a:schemeClr>
                </a:solidFill>
                <a:latin typeface="Courier New" pitchFamily="49" charset="0"/>
              </a:rPr>
              <a:t>(ICollection </a:t>
            </a:r>
            <a:r>
              <a:rPr lang="en-US" b="1" dirty="0" err="1">
                <a:solidFill>
                  <a:schemeClr val="bg1">
                    <a:lumMod val="50000"/>
                  </a:schemeClr>
                </a:solidFill>
                <a:latin typeface="Courier New" pitchFamily="49" charset="0"/>
              </a:rPr>
              <a:t>coll</a:t>
            </a:r>
            <a:r>
              <a:rPr lang="en-US" b="1" dirty="0">
                <a:solidFill>
                  <a:schemeClr val="bg1">
                    <a:lumMod val="50000"/>
                  </a:schemeClr>
                </a:solidFill>
                <a:latin typeface="Courier New" pitchFamily="49" charset="0"/>
              </a:rPr>
              <a:t>) : </a:t>
            </a:r>
            <a:r>
              <a:rPr lang="en-US" dirty="0"/>
              <a:t>contains elements copied from the specified collection and that has the same initial capacity as the number of elements copied.   </a:t>
            </a:r>
          </a:p>
        </p:txBody>
      </p:sp>
      <p:sp>
        <p:nvSpPr>
          <p:cNvPr id="2" name="Title 1"/>
          <p:cNvSpPr>
            <a:spLocks noGrp="1"/>
          </p:cNvSpPr>
          <p:nvPr>
            <p:ph type="title"/>
          </p:nvPr>
        </p:nvSpPr>
        <p:spPr/>
        <p:txBody>
          <a:bodyPr/>
          <a:lstStyle/>
          <a:p>
            <a:r>
              <a:rPr lang="en-US" dirty="0"/>
              <a:t>Constructors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32</a:t>
            </a:fld>
            <a:endParaRPr lang="en-US"/>
          </a:p>
        </p:txBody>
      </p:sp>
    </p:spTree>
    <p:extLst>
      <p:ext uri="{BB962C8B-B14F-4D97-AF65-F5344CB8AC3E}">
        <p14:creationId xmlns:p14="http://schemas.microsoft.com/office/powerpoint/2010/main" val="4167733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20000"/>
          </a:bodyPr>
          <a:lstStyle/>
          <a:p>
            <a:r>
              <a:rPr lang="en-US" b="1" dirty="0">
                <a:latin typeface="Courier New" pitchFamily="49" charset="0"/>
                <a:cs typeface="Courier New" pitchFamily="49" charset="0"/>
              </a:rPr>
              <a:t>void Reverse(): </a:t>
            </a:r>
            <a:r>
              <a:rPr lang="en-US" dirty="0"/>
              <a:t>Reverses the order of the elements in the entire </a:t>
            </a:r>
            <a:r>
              <a:rPr lang="en-US" b="1" dirty="0" err="1">
                <a:latin typeface="Courier New" pitchFamily="49" charset="0"/>
                <a:cs typeface="Courier New" pitchFamily="49" charset="0"/>
              </a:rPr>
              <a:t>ArrayList</a:t>
            </a:r>
            <a:r>
              <a:rPr lang="en-US" dirty="0"/>
              <a:t>.  </a:t>
            </a:r>
          </a:p>
          <a:p>
            <a:r>
              <a:rPr lang="en-US" b="1" dirty="0">
                <a:latin typeface="Courier New" pitchFamily="49" charset="0"/>
                <a:cs typeface="Courier New" pitchFamily="49" charset="0"/>
              </a:rPr>
              <a:t>void Reverse(Int32, Int32): </a:t>
            </a:r>
            <a:r>
              <a:rPr lang="en-US" dirty="0"/>
              <a:t>Reverses the order of the elements in the specified range.  </a:t>
            </a:r>
          </a:p>
          <a:p>
            <a:r>
              <a:rPr lang="en-US" b="1" dirty="0">
                <a:latin typeface="Courier New" pitchFamily="49" charset="0"/>
                <a:cs typeface="Courier New" pitchFamily="49" charset="0"/>
              </a:rPr>
              <a:t>static </a:t>
            </a:r>
            <a:r>
              <a:rPr lang="en-US" b="1" dirty="0" err="1">
                <a:latin typeface="Courier New" pitchFamily="49" charset="0"/>
                <a:cs typeface="Courier New" pitchFamily="49" charset="0"/>
              </a:rPr>
              <a:t>ArrayList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ReadOnly</a:t>
            </a:r>
            <a:r>
              <a:rPr lang="en-US" b="1" dirty="0">
                <a:latin typeface="Courier New" pitchFamily="49" charset="0"/>
                <a:cs typeface="Courier New" pitchFamily="49" charset="0"/>
              </a:rPr>
              <a:t>(</a:t>
            </a:r>
            <a:r>
              <a:rPr lang="en-US" b="1" dirty="0" err="1">
                <a:latin typeface="Courier New" pitchFamily="49" charset="0"/>
                <a:cs typeface="Courier New" pitchFamily="49" charset="0"/>
              </a:rPr>
              <a:t>ArrayList</a:t>
            </a:r>
            <a:r>
              <a:rPr lang="en-US" b="1" dirty="0">
                <a:latin typeface="Courier New" pitchFamily="49" charset="0"/>
                <a:cs typeface="Courier New" pitchFamily="49" charset="0"/>
              </a:rPr>
              <a:t>): </a:t>
            </a:r>
            <a:r>
              <a:rPr lang="en-US" dirty="0"/>
              <a:t>Returns a read-only </a:t>
            </a:r>
            <a:r>
              <a:rPr lang="en-US" b="1" dirty="0" err="1">
                <a:latin typeface="Courier New" pitchFamily="49" charset="0"/>
                <a:cs typeface="Courier New" pitchFamily="49" charset="0"/>
              </a:rPr>
              <a:t>ArrayList</a:t>
            </a:r>
            <a:r>
              <a:rPr lang="en-US" dirty="0"/>
              <a:t> wrapper.  </a:t>
            </a:r>
          </a:p>
          <a:p>
            <a:r>
              <a:rPr lang="en-US" dirty="0"/>
              <a:t> </a:t>
            </a:r>
            <a:r>
              <a:rPr lang="en-US" b="1" dirty="0">
                <a:latin typeface="Courier New" pitchFamily="49" charset="0"/>
                <a:cs typeface="Courier New" pitchFamily="49" charset="0"/>
              </a:rPr>
              <a:t>static </a:t>
            </a:r>
            <a:r>
              <a:rPr lang="en-US" b="1" dirty="0" err="1">
                <a:latin typeface="Courier New" pitchFamily="49" charset="0"/>
                <a:cs typeface="Courier New" pitchFamily="49" charset="0"/>
              </a:rPr>
              <a:t>ArrayList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ReadOnly</a:t>
            </a:r>
            <a:r>
              <a:rPr lang="en-US" b="1" dirty="0">
                <a:latin typeface="Courier New" pitchFamily="49" charset="0"/>
                <a:cs typeface="Courier New" pitchFamily="49" charset="0"/>
              </a:rPr>
              <a:t>(</a:t>
            </a:r>
            <a:r>
              <a:rPr lang="en-US" b="1" dirty="0" err="1">
                <a:latin typeface="Courier New" pitchFamily="49" charset="0"/>
                <a:cs typeface="Courier New" pitchFamily="49" charset="0"/>
              </a:rPr>
              <a:t>IList</a:t>
            </a:r>
            <a:r>
              <a:rPr lang="en-US" b="1" dirty="0">
                <a:latin typeface="Courier New" pitchFamily="49" charset="0"/>
                <a:cs typeface="Courier New" pitchFamily="49" charset="0"/>
              </a:rPr>
              <a:t>): </a:t>
            </a:r>
            <a:r>
              <a:rPr lang="en-US" dirty="0"/>
              <a:t>Returns a read-only </a:t>
            </a:r>
            <a:r>
              <a:rPr lang="en-US" b="1" dirty="0" err="1">
                <a:latin typeface="Courier New" pitchFamily="49" charset="0"/>
                <a:cs typeface="Courier New" pitchFamily="49" charset="0"/>
              </a:rPr>
              <a:t>IList</a:t>
            </a:r>
            <a:r>
              <a:rPr lang="en-US" dirty="0"/>
              <a:t> wrapper.  </a:t>
            </a:r>
          </a:p>
          <a:p>
            <a:r>
              <a:rPr lang="en-US" b="1" dirty="0">
                <a:latin typeface="Courier New" pitchFamily="49" charset="0"/>
                <a:cs typeface="Courier New" pitchFamily="49" charset="0"/>
              </a:rPr>
              <a:t>void </a:t>
            </a:r>
            <a:r>
              <a:rPr lang="en-US" b="1" dirty="0" err="1">
                <a:latin typeface="Courier New" pitchFamily="49" charset="0"/>
                <a:cs typeface="Courier New" pitchFamily="49" charset="0"/>
              </a:rPr>
              <a:t>AddRange</a:t>
            </a:r>
            <a:r>
              <a:rPr lang="en-US" b="1" dirty="0">
                <a:latin typeface="Courier New" pitchFamily="49" charset="0"/>
                <a:cs typeface="Courier New" pitchFamily="49" charset="0"/>
              </a:rPr>
              <a:t>(ICollection c): </a:t>
            </a:r>
            <a:r>
              <a:rPr lang="en-US" dirty="0"/>
              <a:t>Adds the elements of an </a:t>
            </a:r>
            <a:r>
              <a:rPr lang="en-US" b="1" dirty="0">
                <a:latin typeface="Courier New" pitchFamily="49" charset="0"/>
                <a:cs typeface="Courier New" pitchFamily="49" charset="0"/>
              </a:rPr>
              <a:t>ICollection</a:t>
            </a:r>
            <a:r>
              <a:rPr lang="en-US" dirty="0"/>
              <a:t> to the end of the </a:t>
            </a:r>
            <a:r>
              <a:rPr lang="en-US" b="1" dirty="0" err="1">
                <a:latin typeface="Courier New" pitchFamily="49" charset="0"/>
                <a:cs typeface="Courier New" pitchFamily="49" charset="0"/>
              </a:rPr>
              <a:t>ArrayList</a:t>
            </a:r>
            <a:r>
              <a:rPr lang="en-US" dirty="0"/>
              <a:t>.</a:t>
            </a:r>
          </a:p>
          <a:p>
            <a:r>
              <a:rPr lang="en-US" b="1" dirty="0">
                <a:latin typeface="Courier New" pitchFamily="49" charset="0"/>
                <a:cs typeface="Courier New" pitchFamily="49" charset="0"/>
              </a:rPr>
              <a:t>void TrimToSize() :</a:t>
            </a:r>
            <a:r>
              <a:rPr lang="en-US" dirty="0"/>
              <a:t>Sets the capacity to the actual number of elements in the </a:t>
            </a:r>
            <a:r>
              <a:rPr lang="en-US" b="1" dirty="0" err="1">
                <a:latin typeface="Courier New" pitchFamily="49" charset="0"/>
                <a:cs typeface="Courier New" pitchFamily="49" charset="0"/>
              </a:rPr>
              <a:t>ArrayList</a:t>
            </a:r>
            <a:r>
              <a:rPr lang="en-US" dirty="0"/>
              <a:t>.</a:t>
            </a:r>
          </a:p>
          <a:p>
            <a:endParaRPr lang="en-US" dirty="0"/>
          </a:p>
          <a:p>
            <a:endParaRPr lang="en-US" dirty="0"/>
          </a:p>
        </p:txBody>
      </p:sp>
      <p:sp>
        <p:nvSpPr>
          <p:cNvPr id="2" name="Title 1"/>
          <p:cNvSpPr>
            <a:spLocks noGrp="1"/>
          </p:cNvSpPr>
          <p:nvPr>
            <p:ph type="title"/>
          </p:nvPr>
        </p:nvSpPr>
        <p:spPr/>
        <p:txBody>
          <a:bodyPr/>
          <a:lstStyle/>
          <a:p>
            <a:r>
              <a:rPr lang="en-US" dirty="0"/>
              <a:t>Members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33</a:t>
            </a:fld>
            <a:endParaRPr lang="en-US"/>
          </a:p>
        </p:txBody>
      </p:sp>
    </p:spTree>
    <p:extLst>
      <p:ext uri="{BB962C8B-B14F-4D97-AF65-F5344CB8AC3E}">
        <p14:creationId xmlns:p14="http://schemas.microsoft.com/office/powerpoint/2010/main" val="3399999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a:bodyPr>
          <a:lstStyle/>
          <a:p>
            <a:r>
              <a:rPr lang="en-US" b="1" dirty="0">
                <a:latin typeface="Courier New" pitchFamily="49" charset="0"/>
                <a:cs typeface="Courier New" pitchFamily="49" charset="0"/>
              </a:rPr>
              <a:t>static </a:t>
            </a:r>
            <a:r>
              <a:rPr lang="en-US" b="1" dirty="0" err="1">
                <a:latin typeface="Courier New" pitchFamily="49" charset="0"/>
                <a:cs typeface="Courier New" pitchFamily="49" charset="0"/>
              </a:rPr>
              <a:t>ArrayList</a:t>
            </a:r>
            <a:r>
              <a:rPr lang="en-US" b="1" dirty="0">
                <a:latin typeface="Courier New" pitchFamily="49" charset="0"/>
                <a:cs typeface="Courier New" pitchFamily="49" charset="0"/>
              </a:rPr>
              <a:t> Synchronized(</a:t>
            </a:r>
            <a:r>
              <a:rPr lang="en-US" b="1" dirty="0" err="1">
                <a:latin typeface="Courier New" pitchFamily="49" charset="0"/>
                <a:cs typeface="Courier New" pitchFamily="49" charset="0"/>
              </a:rPr>
              <a:t>ArrayList</a:t>
            </a:r>
            <a:r>
              <a:rPr lang="en-US" b="1" dirty="0">
                <a:latin typeface="Courier New" pitchFamily="49" charset="0"/>
                <a:cs typeface="Courier New" pitchFamily="49" charset="0"/>
              </a:rPr>
              <a:t> list), static </a:t>
            </a:r>
            <a:r>
              <a:rPr lang="en-US" b="1" dirty="0" err="1">
                <a:latin typeface="Courier New" pitchFamily="49" charset="0"/>
                <a:cs typeface="Courier New" pitchFamily="49" charset="0"/>
              </a:rPr>
              <a:t>ArrayList</a:t>
            </a:r>
            <a:r>
              <a:rPr lang="en-US" b="1" dirty="0">
                <a:latin typeface="Courier New" pitchFamily="49" charset="0"/>
                <a:cs typeface="Courier New" pitchFamily="49" charset="0"/>
              </a:rPr>
              <a:t> Synchronized(</a:t>
            </a:r>
            <a:r>
              <a:rPr lang="en-US" b="1" dirty="0" err="1">
                <a:latin typeface="Courier New" pitchFamily="49" charset="0"/>
                <a:cs typeface="Courier New" pitchFamily="49" charset="0"/>
              </a:rPr>
              <a:t>IList</a:t>
            </a:r>
            <a:r>
              <a:rPr lang="en-US" b="1" dirty="0">
                <a:latin typeface="Courier New" pitchFamily="49" charset="0"/>
                <a:cs typeface="Courier New" pitchFamily="49" charset="0"/>
              </a:rPr>
              <a:t> list): </a:t>
            </a:r>
            <a:r>
              <a:rPr lang="en-US" dirty="0"/>
              <a:t>Returns a list wrapper that is synchronized (thread safe).</a:t>
            </a:r>
          </a:p>
          <a:p>
            <a:r>
              <a:rPr lang="en-US" b="1" dirty="0">
                <a:latin typeface="Courier New" pitchFamily="49" charset="0"/>
                <a:cs typeface="Courier New" pitchFamily="49" charset="0"/>
              </a:rPr>
              <a:t>Capacity</a:t>
            </a:r>
            <a:r>
              <a:rPr lang="en-US" dirty="0"/>
              <a:t> : Gets or sets the number of elements that the </a:t>
            </a:r>
            <a:r>
              <a:rPr lang="en-US" dirty="0" err="1"/>
              <a:t>ArrayList</a:t>
            </a:r>
            <a:r>
              <a:rPr lang="en-US" dirty="0"/>
              <a:t> can contain.  </a:t>
            </a:r>
          </a:p>
          <a:p>
            <a:r>
              <a:rPr lang="en-US" b="1" dirty="0" err="1">
                <a:latin typeface="Courier New" pitchFamily="49" charset="0"/>
                <a:cs typeface="Courier New" pitchFamily="49" charset="0"/>
              </a:rPr>
              <a:t>IsFixedSize</a:t>
            </a:r>
            <a:r>
              <a:rPr lang="en-US" dirty="0"/>
              <a:t> :  Gets a value indicating whether the </a:t>
            </a:r>
            <a:r>
              <a:rPr lang="en-US" dirty="0" err="1"/>
              <a:t>ArrayList</a:t>
            </a:r>
            <a:r>
              <a:rPr lang="en-US" dirty="0"/>
              <a:t> has a fixed size.  </a:t>
            </a:r>
          </a:p>
          <a:p>
            <a:r>
              <a:rPr lang="en-US" b="1" dirty="0" err="1">
                <a:latin typeface="Courier New" pitchFamily="49" charset="0"/>
                <a:cs typeface="Courier New" pitchFamily="49" charset="0"/>
              </a:rPr>
              <a:t>IsReadOnly</a:t>
            </a:r>
            <a:r>
              <a:rPr lang="en-US" dirty="0"/>
              <a:t>: Gets a value indicating whether the </a:t>
            </a:r>
            <a:r>
              <a:rPr lang="en-US" dirty="0" err="1"/>
              <a:t>ArrayList</a:t>
            </a:r>
            <a:r>
              <a:rPr lang="en-US" dirty="0"/>
              <a:t> is read-only.</a:t>
            </a:r>
          </a:p>
          <a:p>
            <a:r>
              <a:rPr lang="en-US" dirty="0"/>
              <a:t> </a:t>
            </a:r>
            <a:r>
              <a:rPr lang="en-US" b="1" dirty="0">
                <a:latin typeface="Courier New" pitchFamily="49" charset="0"/>
                <a:cs typeface="Courier New" pitchFamily="49" charset="0"/>
              </a:rPr>
              <a:t>Item:</a:t>
            </a:r>
            <a:r>
              <a:rPr lang="en-US" dirty="0"/>
              <a:t>  Gets or sets the element at the specified index.</a:t>
            </a:r>
          </a:p>
          <a:p>
            <a:endParaRPr lang="en-US" dirty="0"/>
          </a:p>
        </p:txBody>
      </p:sp>
      <p:sp>
        <p:nvSpPr>
          <p:cNvPr id="2" name="Title 1">
            <a:extLst>
              <a:ext uri="{FF2B5EF4-FFF2-40B4-BE49-F238E27FC236}">
                <a16:creationId xmlns:a16="http://schemas.microsoft.com/office/drawing/2014/main" id="{638F7E00-1FE0-1441-A2C9-EEE8A9FC7766}"/>
              </a:ext>
            </a:extLst>
          </p:cNvPr>
          <p:cNvSpPr>
            <a:spLocks noGrp="1"/>
          </p:cNvSpPr>
          <p:nvPr>
            <p:ph type="title"/>
          </p:nvPr>
        </p:nvSpPr>
        <p:spPr/>
        <p:txBody>
          <a:bodyPr/>
          <a:lstStyle/>
          <a:p>
            <a:r>
              <a:rPr lang="en-IN" dirty="0"/>
              <a:t>Members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34</a:t>
            </a:fld>
            <a:endParaRPr lang="en-US"/>
          </a:p>
        </p:txBody>
      </p:sp>
    </p:spTree>
    <p:extLst>
      <p:ext uri="{BB962C8B-B14F-4D97-AF65-F5344CB8AC3E}">
        <p14:creationId xmlns:p14="http://schemas.microsoft.com/office/powerpoint/2010/main" val="4250106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0" y="1066800"/>
            <a:ext cx="89916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buFontTx/>
              <a:buNone/>
            </a:pPr>
            <a:r>
              <a:rPr lang="en-IN" sz="2000" b="1" dirty="0">
                <a:solidFill>
                  <a:srgbClr val="000000"/>
                </a:solidFill>
                <a:latin typeface="Courier New" pitchFamily="49" charset="0"/>
              </a:rPr>
              <a:t>using System;</a:t>
            </a:r>
          </a:p>
          <a:p>
            <a:pPr>
              <a:lnSpc>
                <a:spcPct val="120000"/>
              </a:lnSpc>
              <a:buFontTx/>
              <a:buNone/>
            </a:pPr>
            <a:r>
              <a:rPr lang="en-IN" sz="2000" b="1" dirty="0">
                <a:solidFill>
                  <a:srgbClr val="000000"/>
                </a:solidFill>
                <a:latin typeface="Courier New" pitchFamily="49" charset="0"/>
              </a:rPr>
              <a:t>using </a:t>
            </a:r>
            <a:r>
              <a:rPr lang="en-IN" sz="2000" b="1" dirty="0" err="1">
                <a:solidFill>
                  <a:srgbClr val="000000"/>
                </a:solidFill>
                <a:latin typeface="Courier New" pitchFamily="49" charset="0"/>
              </a:rPr>
              <a:t>System.Collections</a:t>
            </a:r>
            <a:r>
              <a:rPr lang="en-IN" sz="2000" b="1" dirty="0">
                <a:solidFill>
                  <a:srgbClr val="000000"/>
                </a:solidFill>
                <a:latin typeface="Courier New" pitchFamily="49" charset="0"/>
              </a:rPr>
              <a:t>;</a:t>
            </a:r>
          </a:p>
          <a:p>
            <a:pPr>
              <a:lnSpc>
                <a:spcPct val="120000"/>
              </a:lnSpc>
              <a:buFontTx/>
              <a:buNone/>
            </a:pPr>
            <a:r>
              <a:rPr lang="en-IN" sz="2000" b="1" dirty="0">
                <a:solidFill>
                  <a:srgbClr val="000000"/>
                </a:solidFill>
                <a:latin typeface="Courier New" pitchFamily="49" charset="0"/>
              </a:rPr>
              <a:t>public class </a:t>
            </a:r>
            <a:r>
              <a:rPr lang="en-IN" sz="2000" b="1" dirty="0" err="1">
                <a:solidFill>
                  <a:srgbClr val="000000"/>
                </a:solidFill>
                <a:latin typeface="Courier New" pitchFamily="49" charset="0"/>
              </a:rPr>
              <a:t>NameList</a:t>
            </a:r>
            <a:r>
              <a:rPr lang="en-IN" sz="2000" b="1" dirty="0">
                <a:solidFill>
                  <a:srgbClr val="000000"/>
                </a:solidFill>
                <a:latin typeface="Courier New" pitchFamily="49" charset="0"/>
              </a:rPr>
              <a:t>  {</a:t>
            </a:r>
          </a:p>
          <a:p>
            <a:pPr>
              <a:lnSpc>
                <a:spcPct val="120000"/>
              </a:lnSpc>
              <a:buFontTx/>
              <a:buNone/>
            </a:pPr>
            <a:r>
              <a:rPr lang="en-IN" sz="2000" b="1" dirty="0">
                <a:solidFill>
                  <a:srgbClr val="000000"/>
                </a:solidFill>
                <a:latin typeface="Courier New" pitchFamily="49" charset="0"/>
              </a:rPr>
              <a:t>   public static void Main()  {</a:t>
            </a:r>
          </a:p>
          <a:p>
            <a:pPr>
              <a:lnSpc>
                <a:spcPct val="120000"/>
              </a:lnSpc>
              <a:buFontTx/>
              <a:buNone/>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ArrayList</a:t>
            </a:r>
            <a:r>
              <a:rPr lang="en-IN" sz="2000" b="1" dirty="0">
                <a:solidFill>
                  <a:srgbClr val="000000"/>
                </a:solidFill>
                <a:latin typeface="Courier New" pitchFamily="49" charset="0"/>
              </a:rPr>
              <a:t> list = new </a:t>
            </a:r>
            <a:r>
              <a:rPr lang="en-IN" sz="2000" b="1" dirty="0" err="1">
                <a:solidFill>
                  <a:srgbClr val="000000"/>
                </a:solidFill>
                <a:latin typeface="Courier New" pitchFamily="49" charset="0"/>
              </a:rPr>
              <a:t>ArrayList</a:t>
            </a:r>
            <a:r>
              <a:rPr lang="en-IN" sz="2000" b="1" dirty="0">
                <a:solidFill>
                  <a:srgbClr val="000000"/>
                </a:solidFill>
                <a:latin typeface="Courier New" pitchFamily="49" charset="0"/>
              </a:rPr>
              <a:t>();</a:t>
            </a:r>
          </a:p>
          <a:p>
            <a:pPr>
              <a:lnSpc>
                <a:spcPct val="120000"/>
              </a:lnSpc>
              <a:buFontTx/>
              <a:buNone/>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list.Add</a:t>
            </a:r>
            <a:r>
              <a:rPr lang="en-IN" sz="2000" b="1" dirty="0">
                <a:solidFill>
                  <a:srgbClr val="000000"/>
                </a:solidFill>
                <a:latin typeface="Courier New" pitchFamily="49" charset="0"/>
              </a:rPr>
              <a:t>("</a:t>
            </a:r>
            <a:r>
              <a:rPr lang="en-IN" sz="2000" b="1" dirty="0" err="1">
                <a:solidFill>
                  <a:srgbClr val="000000"/>
                </a:solidFill>
                <a:latin typeface="Courier New" pitchFamily="49" charset="0"/>
              </a:rPr>
              <a:t>Sheela</a:t>
            </a:r>
            <a:r>
              <a:rPr lang="en-IN" sz="2000" b="1" dirty="0">
                <a:solidFill>
                  <a:srgbClr val="000000"/>
                </a:solidFill>
                <a:latin typeface="Courier New" pitchFamily="49" charset="0"/>
              </a:rPr>
              <a:t>");</a:t>
            </a:r>
          </a:p>
          <a:p>
            <a:pPr>
              <a:lnSpc>
                <a:spcPct val="120000"/>
              </a:lnSpc>
              <a:buFontTx/>
              <a:buNone/>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list.Add</a:t>
            </a:r>
            <a:r>
              <a:rPr lang="en-IN" sz="2000" b="1" dirty="0">
                <a:solidFill>
                  <a:srgbClr val="000000"/>
                </a:solidFill>
                <a:latin typeface="Courier New" pitchFamily="49" charset="0"/>
              </a:rPr>
              <a:t>("</a:t>
            </a:r>
            <a:r>
              <a:rPr lang="en-IN" sz="2000" b="1" dirty="0" err="1">
                <a:solidFill>
                  <a:srgbClr val="000000"/>
                </a:solidFill>
                <a:latin typeface="Courier New" pitchFamily="49" charset="0"/>
              </a:rPr>
              <a:t>Soham</a:t>
            </a:r>
            <a:r>
              <a:rPr lang="en-IN" sz="2000" b="1" dirty="0">
                <a:solidFill>
                  <a:srgbClr val="000000"/>
                </a:solidFill>
                <a:latin typeface="Courier New" pitchFamily="49" charset="0"/>
              </a:rPr>
              <a:t>");</a:t>
            </a:r>
          </a:p>
          <a:p>
            <a:pPr>
              <a:lnSpc>
                <a:spcPct val="120000"/>
              </a:lnSpc>
              <a:buFontTx/>
              <a:buNone/>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list.Add</a:t>
            </a:r>
            <a:r>
              <a:rPr lang="en-IN" sz="2000" b="1" dirty="0">
                <a:solidFill>
                  <a:srgbClr val="000000"/>
                </a:solidFill>
                <a:latin typeface="Courier New" pitchFamily="49" charset="0"/>
              </a:rPr>
              <a:t>("Susan");    </a:t>
            </a:r>
            <a:endParaRPr lang="en-IN" sz="2000" dirty="0"/>
          </a:p>
          <a:p>
            <a:pPr>
              <a:lnSpc>
                <a:spcPct val="120000"/>
              </a:lnSpc>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Console.WriteLine</a:t>
            </a:r>
            <a:r>
              <a:rPr lang="en-IN" sz="2000" b="1" dirty="0">
                <a:solidFill>
                  <a:srgbClr val="000000"/>
                </a:solidFill>
                <a:latin typeface="Courier New" pitchFamily="49" charset="0"/>
              </a:rPr>
              <a:t>("Count:{0}", </a:t>
            </a:r>
            <a:r>
              <a:rPr lang="en-IN" sz="2000" b="1" dirty="0" err="1">
                <a:solidFill>
                  <a:srgbClr val="000000"/>
                </a:solidFill>
                <a:latin typeface="Courier New" pitchFamily="49" charset="0"/>
              </a:rPr>
              <a:t>list.Count</a:t>
            </a:r>
            <a:r>
              <a:rPr lang="en-IN" sz="2000" b="1" dirty="0">
                <a:solidFill>
                  <a:srgbClr val="000000"/>
                </a:solidFill>
                <a:latin typeface="Courier New" pitchFamily="49" charset="0"/>
              </a:rPr>
              <a:t> );</a:t>
            </a:r>
          </a:p>
          <a:p>
            <a:pPr>
              <a:lnSpc>
                <a:spcPct val="120000"/>
              </a:lnSpc>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Console.WriteLine</a:t>
            </a:r>
            <a:r>
              <a:rPr lang="en-IN" sz="2000" b="1" dirty="0">
                <a:solidFill>
                  <a:srgbClr val="000000"/>
                </a:solidFill>
                <a:latin typeface="Courier New" pitchFamily="49" charset="0"/>
              </a:rPr>
              <a:t>( "Capacity:{0}", </a:t>
            </a:r>
            <a:r>
              <a:rPr lang="en-IN" sz="2000" b="1" dirty="0" err="1">
                <a:solidFill>
                  <a:srgbClr val="000000"/>
                </a:solidFill>
                <a:latin typeface="Courier New" pitchFamily="49" charset="0"/>
              </a:rPr>
              <a:t>list.Capacity</a:t>
            </a:r>
            <a:r>
              <a:rPr lang="en-IN" sz="2000" b="1" dirty="0">
                <a:solidFill>
                  <a:srgbClr val="000000"/>
                </a:solidFill>
                <a:latin typeface="Courier New" pitchFamily="49" charset="0"/>
              </a:rPr>
              <a:t> );</a:t>
            </a:r>
          </a:p>
          <a:p>
            <a:pPr>
              <a:lnSpc>
                <a:spcPct val="120000"/>
              </a:lnSpc>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Console.Write</a:t>
            </a:r>
            <a:r>
              <a:rPr lang="en-IN" sz="2000" b="1" dirty="0">
                <a:solidFill>
                  <a:srgbClr val="000000"/>
                </a:solidFill>
                <a:latin typeface="Courier New" pitchFamily="49" charset="0"/>
              </a:rPr>
              <a:t>( "Values:" );</a:t>
            </a:r>
          </a:p>
          <a:p>
            <a:pPr>
              <a:lnSpc>
                <a:spcPct val="120000"/>
              </a:lnSpc>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foreach</a:t>
            </a:r>
            <a:r>
              <a:rPr lang="en-IN" sz="2000" b="1" dirty="0">
                <a:solidFill>
                  <a:srgbClr val="000000"/>
                </a:solidFill>
                <a:latin typeface="Courier New" pitchFamily="49" charset="0"/>
              </a:rPr>
              <a:t>(Object </a:t>
            </a:r>
            <a:r>
              <a:rPr lang="en-IN" sz="2000" b="1" dirty="0" err="1">
                <a:solidFill>
                  <a:srgbClr val="000000"/>
                </a:solidFill>
                <a:latin typeface="Courier New" pitchFamily="49" charset="0"/>
              </a:rPr>
              <a:t>obj</a:t>
            </a:r>
            <a:r>
              <a:rPr lang="en-IN" sz="2000" b="1" dirty="0">
                <a:solidFill>
                  <a:srgbClr val="000000"/>
                </a:solidFill>
                <a:latin typeface="Courier New" pitchFamily="49" charset="0"/>
              </a:rPr>
              <a:t> in list)</a:t>
            </a:r>
          </a:p>
          <a:p>
            <a:pPr>
              <a:lnSpc>
                <a:spcPct val="120000"/>
              </a:lnSpc>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Console.Write</a:t>
            </a:r>
            <a:r>
              <a:rPr lang="en-IN" sz="2000" b="1" dirty="0">
                <a:solidFill>
                  <a:srgbClr val="000000"/>
                </a:solidFill>
                <a:latin typeface="Courier New" pitchFamily="49" charset="0"/>
              </a:rPr>
              <a:t>( "{0}", </a:t>
            </a:r>
            <a:r>
              <a:rPr lang="en-IN" sz="2000" b="1" dirty="0" err="1">
                <a:solidFill>
                  <a:srgbClr val="000000"/>
                </a:solidFill>
                <a:latin typeface="Courier New" pitchFamily="49" charset="0"/>
              </a:rPr>
              <a:t>obj</a:t>
            </a:r>
            <a:r>
              <a:rPr lang="en-IN" sz="2000" b="1" dirty="0">
                <a:solidFill>
                  <a:srgbClr val="000000"/>
                </a:solidFill>
                <a:latin typeface="Courier New" pitchFamily="49" charset="0"/>
              </a:rPr>
              <a:t> );</a:t>
            </a:r>
          </a:p>
          <a:p>
            <a:pPr>
              <a:lnSpc>
                <a:spcPct val="120000"/>
              </a:lnSpc>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Console.WriteLine</a:t>
            </a:r>
            <a:r>
              <a:rPr lang="en-IN" sz="2000" b="1" dirty="0">
                <a:solidFill>
                  <a:srgbClr val="000000"/>
                </a:solidFill>
                <a:latin typeface="Courier New" pitchFamily="49" charset="0"/>
              </a:rPr>
              <a:t>();</a:t>
            </a:r>
          </a:p>
          <a:p>
            <a:pPr>
              <a:lnSpc>
                <a:spcPct val="120000"/>
              </a:lnSpc>
            </a:pPr>
            <a:r>
              <a:rPr lang="en-IN" sz="2000" b="1" dirty="0">
                <a:solidFill>
                  <a:srgbClr val="000000"/>
                </a:solidFill>
                <a:latin typeface="Courier New" pitchFamily="49" charset="0"/>
              </a:rPr>
              <a:t>   }}</a:t>
            </a:r>
            <a:endParaRPr lang="en-IN" sz="2000" dirty="0"/>
          </a:p>
        </p:txBody>
      </p:sp>
      <p:sp>
        <p:nvSpPr>
          <p:cNvPr id="3" name="Title 2"/>
          <p:cNvSpPr>
            <a:spLocks noGrp="1"/>
          </p:cNvSpPr>
          <p:nvPr>
            <p:ph type="title"/>
          </p:nvPr>
        </p:nvSpPr>
        <p:spPr/>
        <p:txBody>
          <a:bodyPr/>
          <a:lstStyle/>
          <a:p>
            <a:r>
              <a:rPr lang="en-US" dirty="0"/>
              <a:t>Example: Simple </a:t>
            </a:r>
            <a:r>
              <a:rPr lang="en-US" dirty="0" err="1"/>
              <a:t>ArrayList</a:t>
            </a:r>
            <a:endParaRPr lang="en-US" dirty="0"/>
          </a:p>
        </p:txBody>
      </p:sp>
      <p:sp>
        <p:nvSpPr>
          <p:cNvPr id="2" name="Slide Number Placeholder 1"/>
          <p:cNvSpPr>
            <a:spLocks noGrp="1"/>
          </p:cNvSpPr>
          <p:nvPr>
            <p:ph type="sldNum" sz="quarter" idx="4"/>
          </p:nvPr>
        </p:nvSpPr>
        <p:spPr bwMode="auto">
          <a:xfrm>
            <a:off x="350520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35</a:t>
            </a:fld>
            <a:endParaRPr lang="en-US"/>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4953000"/>
            <a:ext cx="3995651"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2005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b="1" dirty="0">
                <a:solidFill>
                  <a:schemeClr val="bg1">
                    <a:lumMod val="50000"/>
                  </a:schemeClr>
                </a:solidFill>
                <a:latin typeface="Courier New" pitchFamily="49" charset="0"/>
              </a:rPr>
              <a:t>void Sort:  </a:t>
            </a:r>
            <a:r>
              <a:rPr lang="en-US" dirty="0"/>
              <a:t>Sorts the elements in the entire </a:t>
            </a:r>
            <a:r>
              <a:rPr lang="en-US" b="1" dirty="0" err="1">
                <a:solidFill>
                  <a:schemeClr val="bg1">
                    <a:lumMod val="50000"/>
                  </a:schemeClr>
                </a:solidFill>
                <a:latin typeface="Courier New" pitchFamily="49" charset="0"/>
              </a:rPr>
              <a:t>ArrayList</a:t>
            </a:r>
            <a:r>
              <a:rPr lang="en-US" dirty="0"/>
              <a:t>.  </a:t>
            </a:r>
          </a:p>
          <a:p>
            <a:r>
              <a:rPr lang="en-US" b="1" dirty="0">
                <a:solidFill>
                  <a:schemeClr val="bg1">
                    <a:lumMod val="50000"/>
                  </a:schemeClr>
                </a:solidFill>
                <a:latin typeface="Courier New" pitchFamily="49" charset="0"/>
              </a:rPr>
              <a:t>void Sort(IComparer)  </a:t>
            </a:r>
            <a:r>
              <a:rPr lang="en-US" dirty="0"/>
              <a:t>Sorts the elements in the entire </a:t>
            </a:r>
            <a:r>
              <a:rPr lang="en-US" b="1" dirty="0" err="1">
                <a:solidFill>
                  <a:schemeClr val="bg1">
                    <a:lumMod val="50000"/>
                  </a:schemeClr>
                </a:solidFill>
                <a:latin typeface="Courier New" pitchFamily="49" charset="0"/>
              </a:rPr>
              <a:t>ArrayList</a:t>
            </a:r>
            <a:r>
              <a:rPr lang="en-US" dirty="0"/>
              <a:t> using the specified comparer.  </a:t>
            </a:r>
          </a:p>
          <a:p>
            <a:r>
              <a:rPr lang="en-US" b="1" dirty="0">
                <a:solidFill>
                  <a:schemeClr val="bg1">
                    <a:lumMod val="50000"/>
                  </a:schemeClr>
                </a:solidFill>
                <a:latin typeface="Courier New" pitchFamily="49" charset="0"/>
              </a:rPr>
              <a:t>void Sort(Int32, Int32, IComparer):  </a:t>
            </a:r>
            <a:r>
              <a:rPr lang="en-US" dirty="0"/>
              <a:t>Sorts the elements in a range of elements in </a:t>
            </a:r>
            <a:r>
              <a:rPr lang="en-US" b="1" dirty="0" err="1">
                <a:solidFill>
                  <a:schemeClr val="bg1">
                    <a:lumMod val="50000"/>
                  </a:schemeClr>
                </a:solidFill>
                <a:latin typeface="Courier New" pitchFamily="49" charset="0"/>
              </a:rPr>
              <a:t>ArrayList</a:t>
            </a:r>
            <a:r>
              <a:rPr lang="en-US" dirty="0"/>
              <a:t> using the specified comparer.</a:t>
            </a:r>
          </a:p>
        </p:txBody>
      </p:sp>
      <p:sp>
        <p:nvSpPr>
          <p:cNvPr id="2" name="Title 1"/>
          <p:cNvSpPr>
            <a:spLocks noGrp="1"/>
          </p:cNvSpPr>
          <p:nvPr>
            <p:ph type="title"/>
          </p:nvPr>
        </p:nvSpPr>
        <p:spPr/>
        <p:txBody>
          <a:bodyPr/>
          <a:lstStyle/>
          <a:p>
            <a:r>
              <a:rPr lang="en-US" dirty="0"/>
              <a:t>Sort() methods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36</a:t>
            </a:fld>
            <a:endParaRPr lang="en-US"/>
          </a:p>
        </p:txBody>
      </p:sp>
    </p:spTree>
    <p:extLst>
      <p:ext uri="{BB962C8B-B14F-4D97-AF65-F5344CB8AC3E}">
        <p14:creationId xmlns:p14="http://schemas.microsoft.com/office/powerpoint/2010/main" val="596073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dirty="0"/>
              <a:t>Members apart from the methods of interfaces</a:t>
            </a:r>
          </a:p>
          <a:p>
            <a:pPr lvl="1"/>
            <a:r>
              <a:rPr lang="en-US" sz="2000" b="1" dirty="0" err="1">
                <a:solidFill>
                  <a:schemeClr val="bg1">
                    <a:lumMod val="50000"/>
                  </a:schemeClr>
                </a:solidFill>
                <a:latin typeface="Courier New" pitchFamily="49" charset="0"/>
                <a:ea typeface="+mn-ea"/>
                <a:cs typeface="+mn-cs"/>
              </a:rPr>
              <a:t>int</a:t>
            </a:r>
            <a:r>
              <a:rPr lang="en-US" sz="2000" b="1" dirty="0">
                <a:solidFill>
                  <a:schemeClr val="bg1">
                    <a:lumMod val="50000"/>
                  </a:schemeClr>
                </a:solidFill>
                <a:latin typeface="Courier New" pitchFamily="49" charset="0"/>
                <a:ea typeface="+mn-ea"/>
                <a:cs typeface="+mn-cs"/>
              </a:rPr>
              <a:t> </a:t>
            </a:r>
            <a:r>
              <a:rPr lang="en-US" sz="2000" b="1" dirty="0" err="1">
                <a:solidFill>
                  <a:schemeClr val="bg1">
                    <a:lumMod val="50000"/>
                  </a:schemeClr>
                </a:solidFill>
                <a:latin typeface="Courier New" pitchFamily="49" charset="0"/>
                <a:ea typeface="+mn-ea"/>
                <a:cs typeface="+mn-cs"/>
              </a:rPr>
              <a:t>BinarySearch</a:t>
            </a:r>
            <a:r>
              <a:rPr lang="en-US" sz="2000" b="1" dirty="0">
                <a:solidFill>
                  <a:schemeClr val="bg1">
                    <a:lumMod val="50000"/>
                  </a:schemeClr>
                </a:solidFill>
                <a:latin typeface="Courier New" pitchFamily="49" charset="0"/>
                <a:ea typeface="+mn-ea"/>
                <a:cs typeface="+mn-cs"/>
              </a:rPr>
              <a:t>(Object)</a:t>
            </a:r>
            <a:r>
              <a:rPr lang="en-US" sz="2000" dirty="0"/>
              <a:t> : Locates the object in the </a:t>
            </a:r>
            <a:r>
              <a:rPr lang="en-US" sz="2000" dirty="0">
                <a:solidFill>
                  <a:srgbClr val="006600"/>
                </a:solidFill>
              </a:rPr>
              <a:t>sorted</a:t>
            </a:r>
            <a:r>
              <a:rPr lang="en-US" sz="2000" dirty="0"/>
              <a:t> </a:t>
            </a:r>
            <a:r>
              <a:rPr lang="en-US" sz="2000" b="1" dirty="0" err="1">
                <a:solidFill>
                  <a:schemeClr val="bg1">
                    <a:lumMod val="50000"/>
                  </a:schemeClr>
                </a:solidFill>
                <a:latin typeface="Courier New" pitchFamily="49" charset="0"/>
                <a:ea typeface="+mn-ea"/>
                <a:cs typeface="+mn-cs"/>
              </a:rPr>
              <a:t>ArrayList</a:t>
            </a:r>
            <a:r>
              <a:rPr lang="en-US" sz="2000" dirty="0"/>
              <a:t> using the </a:t>
            </a:r>
            <a:r>
              <a:rPr lang="en-US" sz="2000" dirty="0">
                <a:solidFill>
                  <a:srgbClr val="006600"/>
                </a:solidFill>
              </a:rPr>
              <a:t>default comparer </a:t>
            </a:r>
            <a:r>
              <a:rPr lang="en-US" sz="2000" dirty="0"/>
              <a:t>and returns the zero-based index of the element.  </a:t>
            </a:r>
          </a:p>
          <a:p>
            <a:pPr lvl="1"/>
            <a:r>
              <a:rPr lang="en-US" sz="2000" dirty="0"/>
              <a:t>The objects in the </a:t>
            </a:r>
            <a:r>
              <a:rPr lang="en-US" sz="2000" b="1" dirty="0" err="1">
                <a:solidFill>
                  <a:schemeClr val="bg1">
                    <a:lumMod val="50000"/>
                  </a:schemeClr>
                </a:solidFill>
                <a:latin typeface="Courier New" pitchFamily="49" charset="0"/>
              </a:rPr>
              <a:t>ArrayList</a:t>
            </a:r>
            <a:r>
              <a:rPr lang="en-US" sz="2000" dirty="0"/>
              <a:t> must be of </a:t>
            </a:r>
            <a:r>
              <a:rPr lang="en-US" sz="2000" b="1" dirty="0" err="1">
                <a:solidFill>
                  <a:schemeClr val="bg1">
                    <a:lumMod val="50000"/>
                  </a:schemeClr>
                </a:solidFill>
                <a:latin typeface="Courier New" pitchFamily="49" charset="0"/>
              </a:rPr>
              <a:t>IComparable</a:t>
            </a:r>
            <a:r>
              <a:rPr lang="en-US" sz="2000" dirty="0"/>
              <a:t> type</a:t>
            </a:r>
          </a:p>
          <a:p>
            <a:pPr lvl="1"/>
            <a:r>
              <a:rPr lang="en-US" sz="2000" b="1" dirty="0" err="1">
                <a:solidFill>
                  <a:schemeClr val="bg1">
                    <a:lumMod val="50000"/>
                  </a:schemeClr>
                </a:solidFill>
                <a:latin typeface="Courier New" pitchFamily="49" charset="0"/>
                <a:ea typeface="+mn-ea"/>
                <a:cs typeface="+mn-cs"/>
              </a:rPr>
              <a:t>BinarySearch</a:t>
            </a:r>
            <a:r>
              <a:rPr lang="en-US" sz="2000" b="1" dirty="0">
                <a:solidFill>
                  <a:schemeClr val="bg1">
                    <a:lumMod val="50000"/>
                  </a:schemeClr>
                </a:solidFill>
                <a:latin typeface="Courier New" pitchFamily="49" charset="0"/>
                <a:ea typeface="+mn-ea"/>
                <a:cs typeface="+mn-cs"/>
              </a:rPr>
              <a:t>(Object, IComparer): </a:t>
            </a:r>
            <a:r>
              <a:rPr lang="en-US" sz="2000" dirty="0"/>
              <a:t>Locates the object in the </a:t>
            </a:r>
            <a:r>
              <a:rPr lang="en-US" sz="2000" b="1" dirty="0" err="1">
                <a:solidFill>
                  <a:schemeClr val="bg1">
                    <a:lumMod val="50000"/>
                  </a:schemeClr>
                </a:solidFill>
                <a:latin typeface="Courier New" pitchFamily="49" charset="0"/>
                <a:ea typeface="+mn-ea"/>
                <a:cs typeface="+mn-cs"/>
              </a:rPr>
              <a:t>ArrayList</a:t>
            </a:r>
            <a:r>
              <a:rPr lang="en-US" sz="2000" dirty="0"/>
              <a:t>  using the </a:t>
            </a:r>
            <a:r>
              <a:rPr lang="en-US" sz="2000" dirty="0">
                <a:solidFill>
                  <a:srgbClr val="006600"/>
                </a:solidFill>
              </a:rPr>
              <a:t>specified comparer </a:t>
            </a:r>
            <a:r>
              <a:rPr lang="en-US" sz="2000" dirty="0"/>
              <a:t>and returns the zero-based index of the element.  </a:t>
            </a:r>
          </a:p>
          <a:p>
            <a:pPr lvl="1"/>
            <a:r>
              <a:rPr lang="en-US" sz="2000" b="1" dirty="0" err="1">
                <a:solidFill>
                  <a:schemeClr val="bg1">
                    <a:lumMod val="50000"/>
                  </a:schemeClr>
                </a:solidFill>
                <a:latin typeface="Courier New" pitchFamily="49" charset="0"/>
                <a:ea typeface="+mn-ea"/>
                <a:cs typeface="+mn-cs"/>
              </a:rPr>
              <a:t>BinarySearch</a:t>
            </a:r>
            <a:r>
              <a:rPr lang="en-US" sz="2000" b="1" dirty="0">
                <a:solidFill>
                  <a:schemeClr val="bg1">
                    <a:lumMod val="50000"/>
                  </a:schemeClr>
                </a:solidFill>
                <a:latin typeface="Courier New" pitchFamily="49" charset="0"/>
                <a:ea typeface="+mn-ea"/>
                <a:cs typeface="+mn-cs"/>
              </a:rPr>
              <a:t>(Int32, Int32, Object, IComparer)  : </a:t>
            </a:r>
            <a:r>
              <a:rPr lang="en-US" sz="2000" dirty="0"/>
              <a:t>Locates the object in the </a:t>
            </a:r>
            <a:r>
              <a:rPr lang="en-US" sz="2000" dirty="0">
                <a:solidFill>
                  <a:srgbClr val="006600"/>
                </a:solidFill>
              </a:rPr>
              <a:t>sorted</a:t>
            </a:r>
            <a:r>
              <a:rPr lang="en-US" sz="2000" dirty="0"/>
              <a:t> </a:t>
            </a:r>
            <a:r>
              <a:rPr lang="en-US" sz="2000" b="1" dirty="0" err="1">
                <a:solidFill>
                  <a:schemeClr val="bg1">
                    <a:lumMod val="50000"/>
                  </a:schemeClr>
                </a:solidFill>
                <a:latin typeface="Courier New" pitchFamily="49" charset="0"/>
                <a:ea typeface="+mn-ea"/>
                <a:cs typeface="+mn-cs"/>
              </a:rPr>
              <a:t>ArrayList</a:t>
            </a:r>
            <a:r>
              <a:rPr lang="en-US" sz="2000" dirty="0"/>
              <a:t> using the </a:t>
            </a:r>
            <a:r>
              <a:rPr lang="en-US" sz="2000" dirty="0">
                <a:solidFill>
                  <a:srgbClr val="006600"/>
                </a:solidFill>
              </a:rPr>
              <a:t>specified comparer</a:t>
            </a:r>
            <a:r>
              <a:rPr lang="en-US" sz="2000" dirty="0"/>
              <a:t> and returns the zero-based index of the element.</a:t>
            </a:r>
          </a:p>
          <a:p>
            <a:pPr marL="0" indent="0">
              <a:buNone/>
            </a:pPr>
            <a:r>
              <a:rPr lang="en-US" dirty="0"/>
              <a:t>	</a:t>
            </a:r>
          </a:p>
          <a:p>
            <a:endParaRPr lang="en-US" dirty="0"/>
          </a:p>
        </p:txBody>
      </p:sp>
      <p:sp>
        <p:nvSpPr>
          <p:cNvPr id="2" name="Title 1"/>
          <p:cNvSpPr>
            <a:spLocks noGrp="1"/>
          </p:cNvSpPr>
          <p:nvPr>
            <p:ph type="title"/>
          </p:nvPr>
        </p:nvSpPr>
        <p:spPr/>
        <p:txBody>
          <a:bodyPr/>
          <a:lstStyle/>
          <a:p>
            <a:r>
              <a:rPr lang="en-US" dirty="0" err="1">
                <a:latin typeface="Courier New" pitchFamily="49" charset="0"/>
              </a:rPr>
              <a:t>BinarySearch</a:t>
            </a:r>
            <a:r>
              <a:rPr lang="en-US" dirty="0"/>
              <a:t> Members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37</a:t>
            </a:fld>
            <a:endParaRPr lang="en-US"/>
          </a:p>
        </p:txBody>
      </p:sp>
    </p:spTree>
    <p:extLst>
      <p:ext uri="{BB962C8B-B14F-4D97-AF65-F5344CB8AC3E}">
        <p14:creationId xmlns:p14="http://schemas.microsoft.com/office/powerpoint/2010/main" val="2165237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85000" lnSpcReduction="10000"/>
          </a:bodyPr>
          <a:lstStyle/>
          <a:p>
            <a:pPr>
              <a:lnSpc>
                <a:spcPct val="130000"/>
              </a:lnSpc>
            </a:pPr>
            <a:r>
              <a:rPr lang="en-US" dirty="0"/>
              <a:t>The sort and the binary search methods relies on how the elements will be ordered in the </a:t>
            </a:r>
            <a:r>
              <a:rPr lang="en-US" b="1" dirty="0" err="1">
                <a:solidFill>
                  <a:schemeClr val="bg1">
                    <a:lumMod val="50000"/>
                  </a:schemeClr>
                </a:solidFill>
                <a:latin typeface="Courier New" pitchFamily="49" charset="0"/>
              </a:rPr>
              <a:t>ArrayList</a:t>
            </a:r>
            <a:r>
              <a:rPr lang="en-US" dirty="0"/>
              <a:t>.</a:t>
            </a:r>
          </a:p>
          <a:p>
            <a:pPr>
              <a:lnSpc>
                <a:spcPct val="130000"/>
              </a:lnSpc>
            </a:pPr>
            <a:r>
              <a:rPr lang="en-US" dirty="0"/>
              <a:t>The order can be specified in 2 ways:</a:t>
            </a:r>
          </a:p>
          <a:p>
            <a:pPr marL="971550" lvl="1" indent="-514350">
              <a:lnSpc>
                <a:spcPct val="130000"/>
              </a:lnSpc>
              <a:buFont typeface="+mj-lt"/>
              <a:buAutoNum type="arabicPeriod"/>
            </a:pPr>
            <a:r>
              <a:rPr lang="en-US" sz="2000" dirty="0">
                <a:ea typeface="+mn-ea"/>
                <a:cs typeface="+mn-cs"/>
              </a:rPr>
              <a:t>Using</a:t>
            </a:r>
            <a:r>
              <a:rPr lang="en-US" sz="2000" dirty="0"/>
              <a:t> </a:t>
            </a:r>
            <a:r>
              <a:rPr lang="en-US" sz="2000" b="1" dirty="0" err="1">
                <a:solidFill>
                  <a:schemeClr val="bg1">
                    <a:lumMod val="50000"/>
                  </a:schemeClr>
                </a:solidFill>
                <a:latin typeface="Courier New" pitchFamily="49" charset="0"/>
                <a:ea typeface="+mn-ea"/>
                <a:cs typeface="+mn-cs"/>
              </a:rPr>
              <a:t>IComparable</a:t>
            </a:r>
            <a:r>
              <a:rPr lang="en-US" sz="2000" dirty="0"/>
              <a:t> : </a:t>
            </a:r>
          </a:p>
          <a:p>
            <a:pPr marL="1371600" lvl="2" indent="-514350">
              <a:lnSpc>
                <a:spcPct val="130000"/>
              </a:lnSpc>
            </a:pPr>
            <a:r>
              <a:rPr lang="en-IN" sz="2000" b="1" dirty="0" err="1">
                <a:solidFill>
                  <a:schemeClr val="bg1">
                    <a:lumMod val="50000"/>
                  </a:schemeClr>
                </a:solidFill>
                <a:latin typeface="Courier New" pitchFamily="49" charset="0"/>
              </a:rPr>
              <a:t>int</a:t>
            </a:r>
            <a:r>
              <a:rPr lang="en-IN" sz="2000" b="1" dirty="0">
                <a:solidFill>
                  <a:schemeClr val="bg1">
                    <a:lumMod val="50000"/>
                  </a:schemeClr>
                </a:solidFill>
                <a:latin typeface="Courier New" pitchFamily="49" charset="0"/>
              </a:rPr>
              <a:t> </a:t>
            </a:r>
            <a:r>
              <a:rPr lang="en-IN" sz="2000" b="1" dirty="0" err="1">
                <a:solidFill>
                  <a:schemeClr val="bg1">
                    <a:lumMod val="50000"/>
                  </a:schemeClr>
                </a:solidFill>
                <a:latin typeface="Courier New" pitchFamily="49" charset="0"/>
              </a:rPr>
              <a:t>CompareTo</a:t>
            </a:r>
            <a:r>
              <a:rPr lang="en-IN" sz="2000" b="1" dirty="0">
                <a:solidFill>
                  <a:schemeClr val="bg1">
                    <a:lumMod val="50000"/>
                  </a:schemeClr>
                </a:solidFill>
                <a:latin typeface="Courier New" pitchFamily="49" charset="0"/>
              </a:rPr>
              <a:t>(object </a:t>
            </a:r>
            <a:r>
              <a:rPr lang="en-IN" sz="2000" b="1" dirty="0" err="1">
                <a:solidFill>
                  <a:schemeClr val="bg1">
                    <a:lumMod val="50000"/>
                  </a:schemeClr>
                </a:solidFill>
                <a:latin typeface="Courier New" pitchFamily="49" charset="0"/>
              </a:rPr>
              <a:t>obj</a:t>
            </a:r>
            <a:r>
              <a:rPr lang="en-IN" sz="2000" b="1" dirty="0">
                <a:solidFill>
                  <a:schemeClr val="bg1">
                    <a:lumMod val="50000"/>
                  </a:schemeClr>
                </a:solidFill>
                <a:latin typeface="Courier New" pitchFamily="49" charset="0"/>
              </a:rPr>
              <a:t>); </a:t>
            </a:r>
          </a:p>
          <a:p>
            <a:pPr marL="1371600" lvl="2" indent="-514350">
              <a:lnSpc>
                <a:spcPct val="130000"/>
              </a:lnSpc>
            </a:pPr>
            <a:r>
              <a:rPr lang="en-US" sz="2000" dirty="0"/>
              <a:t>A class implements this interface and provides implementation for </a:t>
            </a:r>
            <a:r>
              <a:rPr lang="en-IN" sz="2000" b="1" dirty="0" err="1">
                <a:solidFill>
                  <a:schemeClr val="bg1">
                    <a:lumMod val="50000"/>
                  </a:schemeClr>
                </a:solidFill>
                <a:latin typeface="Courier New" pitchFamily="49" charset="0"/>
              </a:rPr>
              <a:t>CompareTo</a:t>
            </a:r>
            <a:r>
              <a:rPr lang="en-IN" sz="2000" b="1" dirty="0">
                <a:solidFill>
                  <a:schemeClr val="bg1">
                    <a:lumMod val="50000"/>
                  </a:schemeClr>
                </a:solidFill>
                <a:latin typeface="Courier New" pitchFamily="49" charset="0"/>
              </a:rPr>
              <a:t> method </a:t>
            </a:r>
            <a:r>
              <a:rPr lang="en-IN" sz="2000" dirty="0"/>
              <a:t>which becomes </a:t>
            </a:r>
            <a:r>
              <a:rPr lang="en-US" sz="2000" dirty="0"/>
              <a:t>the “default comparer”</a:t>
            </a:r>
            <a:endParaRPr lang="en-US" sz="2000" b="1" dirty="0">
              <a:solidFill>
                <a:schemeClr val="bg1">
                  <a:lumMod val="50000"/>
                </a:schemeClr>
              </a:solidFill>
              <a:latin typeface="Courier New" pitchFamily="49" charset="0"/>
              <a:ea typeface="+mn-ea"/>
              <a:cs typeface="+mn-cs"/>
            </a:endParaRPr>
          </a:p>
          <a:p>
            <a:pPr marL="971550" lvl="1" indent="-514350">
              <a:lnSpc>
                <a:spcPct val="130000"/>
              </a:lnSpc>
              <a:buFont typeface="+mj-lt"/>
              <a:buAutoNum type="arabicPeriod"/>
            </a:pPr>
            <a:r>
              <a:rPr lang="en-US" sz="2000" dirty="0"/>
              <a:t>Using </a:t>
            </a:r>
            <a:r>
              <a:rPr lang="en-IN" sz="2000" b="1" dirty="0" err="1">
                <a:solidFill>
                  <a:schemeClr val="bg1">
                    <a:lumMod val="50000"/>
                  </a:schemeClr>
                </a:solidFill>
                <a:latin typeface="Courier New" pitchFamily="49" charset="0"/>
                <a:ea typeface="+mn-ea"/>
                <a:cs typeface="+mn-cs"/>
              </a:rPr>
              <a:t>IComparer</a:t>
            </a:r>
            <a:r>
              <a:rPr lang="en-IN" sz="2000" dirty="0"/>
              <a:t> : </a:t>
            </a:r>
          </a:p>
          <a:p>
            <a:pPr marL="1371600" lvl="2" indent="-514350">
              <a:lnSpc>
                <a:spcPct val="130000"/>
              </a:lnSpc>
            </a:pPr>
            <a:r>
              <a:rPr lang="en-IN" sz="2000" b="1" dirty="0" err="1">
                <a:solidFill>
                  <a:schemeClr val="bg1">
                    <a:lumMod val="50000"/>
                  </a:schemeClr>
                </a:solidFill>
                <a:latin typeface="Courier New" pitchFamily="49" charset="0"/>
              </a:rPr>
              <a:t>int</a:t>
            </a:r>
            <a:r>
              <a:rPr lang="en-IN" sz="2000" b="1" dirty="0">
                <a:solidFill>
                  <a:schemeClr val="bg1">
                    <a:lumMod val="50000"/>
                  </a:schemeClr>
                </a:solidFill>
                <a:latin typeface="Courier New" pitchFamily="49" charset="0"/>
              </a:rPr>
              <a:t> Compare (Object x, Object y );</a:t>
            </a:r>
          </a:p>
          <a:p>
            <a:pPr marL="1371600" lvl="2" indent="-514350">
              <a:lnSpc>
                <a:spcPct val="130000"/>
              </a:lnSpc>
            </a:pPr>
            <a:r>
              <a:rPr lang="en-IN" sz="2000" dirty="0"/>
              <a:t>If the </a:t>
            </a:r>
            <a:r>
              <a:rPr lang="en-US" sz="2000" dirty="0"/>
              <a:t>“default comparer” of a class is not suited then, another class is created that provides implementation for Compare method which becomes </a:t>
            </a:r>
            <a:r>
              <a:rPr lang="en-IN" sz="2000" dirty="0"/>
              <a:t>the “</a:t>
            </a:r>
            <a:r>
              <a:rPr lang="en-US" sz="2000" dirty="0"/>
              <a:t>specified comparer “.</a:t>
            </a:r>
          </a:p>
          <a:p>
            <a:pPr marL="1371600" lvl="2" indent="-514350"/>
            <a:endParaRPr lang="en-IN" sz="2000" b="1" dirty="0">
              <a:solidFill>
                <a:schemeClr val="bg1">
                  <a:lumMod val="50000"/>
                </a:schemeClr>
              </a:solidFill>
              <a:latin typeface="Courier New" pitchFamily="49" charset="0"/>
            </a:endParaRPr>
          </a:p>
          <a:p>
            <a:pPr marL="1371600" lvl="2" indent="-514350">
              <a:buFont typeface="+mj-lt"/>
              <a:buAutoNum type="arabicPeriod"/>
            </a:pPr>
            <a:endParaRPr lang="en-US" sz="2000" dirty="0"/>
          </a:p>
          <a:p>
            <a:endParaRPr lang="en-US" dirty="0"/>
          </a:p>
        </p:txBody>
      </p:sp>
      <p:sp>
        <p:nvSpPr>
          <p:cNvPr id="2" name="Title 1"/>
          <p:cNvSpPr>
            <a:spLocks noGrp="1"/>
          </p:cNvSpPr>
          <p:nvPr>
            <p:ph type="title"/>
          </p:nvPr>
        </p:nvSpPr>
        <p:spPr/>
        <p:txBody>
          <a:bodyPr/>
          <a:lstStyle/>
          <a:p>
            <a:r>
              <a:rPr lang="en-US" dirty="0" err="1">
                <a:latin typeface="Courier New" pitchFamily="49" charset="0"/>
              </a:rPr>
              <a:t>IComparable</a:t>
            </a:r>
            <a:r>
              <a:rPr lang="en-US" dirty="0"/>
              <a:t> and </a:t>
            </a:r>
            <a:r>
              <a:rPr lang="en-IN" dirty="0" err="1">
                <a:latin typeface="Courier New" pitchFamily="49" charset="0"/>
              </a:rPr>
              <a:t>IComparer</a:t>
            </a:r>
            <a:r>
              <a:rPr lang="en-IN" dirty="0"/>
              <a:t> </a:t>
            </a:r>
            <a:endParaRPr lang="en-US" dirty="0"/>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38</a:t>
            </a:fld>
            <a:endParaRPr lang="en-US"/>
          </a:p>
        </p:txBody>
      </p:sp>
    </p:spTree>
    <p:extLst>
      <p:ext uri="{BB962C8B-B14F-4D97-AF65-F5344CB8AC3E}">
        <p14:creationId xmlns:p14="http://schemas.microsoft.com/office/powerpoint/2010/main" val="359061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sort using default comparer</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39</a:t>
            </a:fld>
            <a:endParaRPr lang="en-US"/>
          </a:p>
        </p:txBody>
      </p:sp>
      <p:pic>
        <p:nvPicPr>
          <p:cNvPr id="9" name="Picture 8">
            <a:extLst>
              <a:ext uri="{FF2B5EF4-FFF2-40B4-BE49-F238E27FC236}">
                <a16:creationId xmlns:a16="http://schemas.microsoft.com/office/drawing/2014/main" id="{C4A52870-974A-B090-409D-943CDE650BE4}"/>
              </a:ext>
            </a:extLst>
          </p:cNvPr>
          <p:cNvPicPr>
            <a:picLocks noChangeAspect="1"/>
          </p:cNvPicPr>
          <p:nvPr/>
        </p:nvPicPr>
        <p:blipFill>
          <a:blip r:embed="rId2"/>
          <a:srcRect t="3826"/>
          <a:stretch/>
        </p:blipFill>
        <p:spPr>
          <a:xfrm>
            <a:off x="461035" y="1316037"/>
            <a:ext cx="7781593" cy="487680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5607B12-6A92-E0CD-9FFA-710A3FA89658}"/>
                  </a:ext>
                </a:extLst>
              </p14:cNvPr>
              <p14:cNvContentPartPr/>
              <p14:nvPr/>
            </p14:nvContentPartPr>
            <p14:xfrm>
              <a:off x="1450227" y="6296811"/>
              <a:ext cx="509760" cy="478800"/>
            </p14:xfrm>
          </p:contentPart>
        </mc:Choice>
        <mc:Fallback xmlns="">
          <p:pic>
            <p:nvPicPr>
              <p:cNvPr id="10" name="Ink 9">
                <a:extLst>
                  <a:ext uri="{FF2B5EF4-FFF2-40B4-BE49-F238E27FC236}">
                    <a16:creationId xmlns:a16="http://schemas.microsoft.com/office/drawing/2014/main" id="{55607B12-6A92-E0CD-9FFA-710A3FA89658}"/>
                  </a:ext>
                </a:extLst>
              </p:cNvPr>
              <p:cNvPicPr/>
              <p:nvPr/>
            </p:nvPicPr>
            <p:blipFill>
              <a:blip r:embed="rId4"/>
              <a:stretch>
                <a:fillRect/>
              </a:stretch>
            </p:blipFill>
            <p:spPr>
              <a:xfrm>
                <a:off x="1444107" y="6290691"/>
                <a:ext cx="522000" cy="491040"/>
              </a:xfrm>
              <a:prstGeom prst="rect">
                <a:avLst/>
              </a:prstGeom>
            </p:spPr>
          </p:pic>
        </mc:Fallback>
      </mc:AlternateContent>
    </p:spTree>
    <p:extLst>
      <p:ext uri="{BB962C8B-B14F-4D97-AF65-F5344CB8AC3E}">
        <p14:creationId xmlns:p14="http://schemas.microsoft.com/office/powerpoint/2010/main" val="1076564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sz="quarter" idx="12"/>
          </p:nvPr>
        </p:nvSpPr>
        <p:spPr/>
        <p:txBody>
          <a:bodyPr>
            <a:normAutofit/>
          </a:bodyPr>
          <a:lstStyle/>
          <a:p>
            <a:pPr>
              <a:lnSpc>
                <a:spcPct val="90000"/>
              </a:lnSpc>
            </a:pPr>
            <a:r>
              <a:rPr lang="en-IN" dirty="0"/>
              <a:t>Collection are a set of classes that include data structure that store number of objects and provide operations to work with them as one entity.</a:t>
            </a:r>
            <a:endParaRPr lang="en-IN"/>
          </a:p>
          <a:p>
            <a:pPr>
              <a:lnSpc>
                <a:spcPct val="90000"/>
              </a:lnSpc>
            </a:pPr>
            <a:r>
              <a:rPr lang="en-IN" dirty="0"/>
              <a:t>Collection classes are either in the namespace</a:t>
            </a:r>
            <a:endParaRPr lang="en-IN"/>
          </a:p>
          <a:p>
            <a:pPr lvl="1">
              <a:lnSpc>
                <a:spcPct val="90000"/>
              </a:lnSpc>
            </a:pPr>
            <a:r>
              <a:rPr lang="en-IN" sz="2600">
                <a:solidFill>
                  <a:schemeClr val="tx1"/>
                </a:solidFill>
              </a:rPr>
              <a:t> </a:t>
            </a:r>
            <a:r>
              <a:rPr lang="en-IN" sz="2600" b="1" err="1">
                <a:solidFill>
                  <a:schemeClr val="tx1"/>
                </a:solidFill>
              </a:rPr>
              <a:t>System.Collections</a:t>
            </a:r>
            <a:r>
              <a:rPr lang="en-IN" sz="2600">
                <a:solidFill>
                  <a:schemeClr val="tx1"/>
                </a:solidFill>
              </a:rPr>
              <a:t> </a:t>
            </a:r>
          </a:p>
          <a:p>
            <a:pPr lvl="2">
              <a:lnSpc>
                <a:spcPct val="90000"/>
              </a:lnSpc>
            </a:pPr>
            <a:r>
              <a:rPr lang="en-IN" sz="2600">
                <a:solidFill>
                  <a:schemeClr val="tx1"/>
                </a:solidFill>
              </a:rPr>
              <a:t>A collection of container classes that allows storage of any type of .NET objects</a:t>
            </a:r>
          </a:p>
          <a:p>
            <a:pPr lvl="1">
              <a:lnSpc>
                <a:spcPct val="90000"/>
              </a:lnSpc>
            </a:pPr>
            <a:r>
              <a:rPr lang="en-IN" sz="2600">
                <a:solidFill>
                  <a:schemeClr val="tx1"/>
                </a:solidFill>
              </a:rPr>
              <a:t> </a:t>
            </a:r>
            <a:r>
              <a:rPr lang="en-IN" sz="2600" b="1" err="1">
                <a:solidFill>
                  <a:schemeClr val="tx1"/>
                </a:solidFill>
              </a:rPr>
              <a:t>System.Collections.Generic</a:t>
            </a:r>
            <a:r>
              <a:rPr lang="en-IN" sz="2600">
                <a:solidFill>
                  <a:schemeClr val="tx1"/>
                </a:solidFill>
              </a:rPr>
              <a:t>  </a:t>
            </a:r>
          </a:p>
          <a:p>
            <a:pPr lvl="1">
              <a:lnSpc>
                <a:spcPct val="90000"/>
              </a:lnSpc>
            </a:pPr>
            <a:r>
              <a:rPr lang="en-IN" sz="2600">
                <a:solidFill>
                  <a:schemeClr val="tx1"/>
                </a:solidFill>
              </a:rPr>
              <a:t>A collection of container classes that allows only specified type of objects.</a:t>
            </a:r>
          </a:p>
          <a:p>
            <a:pPr lvl="1">
              <a:lnSpc>
                <a:spcPct val="90000"/>
              </a:lnSpc>
            </a:pPr>
            <a:r>
              <a:rPr lang="en-IN" sz="2600">
                <a:solidFill>
                  <a:schemeClr val="tx1"/>
                </a:solidFill>
              </a:rPr>
              <a:t>In some cases these classes perform better especially when storing value types.</a:t>
            </a:r>
          </a:p>
        </p:txBody>
      </p:sp>
      <p:sp>
        <p:nvSpPr>
          <p:cNvPr id="4098" name="Rectangle 2"/>
          <p:cNvSpPr>
            <a:spLocks noGrp="1" noChangeArrowheads="1"/>
          </p:cNvSpPr>
          <p:nvPr>
            <p:ph type="title"/>
          </p:nvPr>
        </p:nvSpPr>
        <p:spPr/>
        <p:txBody>
          <a:bodyPr anchor="b">
            <a:normAutofit/>
          </a:bodyPr>
          <a:lstStyle/>
          <a:p>
            <a:r>
              <a:rPr lang="en-IN" dirty="0"/>
              <a:t>Collection Classes Overview</a:t>
            </a:r>
          </a:p>
        </p:txBody>
      </p:sp>
      <p:sp>
        <p:nvSpPr>
          <p:cNvPr id="4" name="Rectangle 11"/>
          <p:cNvSpPr>
            <a:spLocks noGrp="1" noChangeArrowheads="1"/>
          </p:cNvSpPr>
          <p:nvPr>
            <p:ph type="sldNum" sz="quarter" idx="4294967295"/>
          </p:nvPr>
        </p:nvSpPr>
        <p:spPr bwMode="auto">
          <a:xfrm>
            <a:off x="0" y="6553200"/>
            <a:ext cx="2133600" cy="238125"/>
          </a:xfrm>
          <a:prstGeom prst="rect">
            <a:avLst/>
          </a:prstGeom>
        </p:spPr>
        <p:txBody>
          <a:bodyPr vert="horz" wrap="square" lIns="91440" tIns="45720" rIns="91440" bIns="45720" numCol="1" anchor="t" anchorCtr="0" compatLnSpc="1">
            <a:prstTxWarp prst="textNoShape">
              <a:avLst/>
            </a:prstTxWarp>
            <a:normAutofit/>
          </a:bodyPr>
          <a:lstStyle>
            <a:lvl1pPr algn="ctr">
              <a:defRPr sz="900" i="1">
                <a:solidFill>
                  <a:schemeClr val="bg2"/>
                </a:solidFill>
                <a:latin typeface="Arial" pitchFamily="34" charset="0"/>
              </a:defRPr>
            </a:lvl1pPr>
          </a:lstStyle>
          <a:p>
            <a:pPr>
              <a:spcAft>
                <a:spcPts val="600"/>
              </a:spcAft>
              <a:defRPr/>
            </a:pPr>
            <a:fld id="{845DED79-DDB7-4659-87B0-D2B31CB8E235}" type="slidenum">
              <a:rPr lang="en-US"/>
              <a:pPr>
                <a:spcAft>
                  <a:spcPts val="600"/>
                </a:spcAft>
                <a:defRPr/>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defRPr/>
            </a:pPr>
            <a:fld id="{845DED79-DDB7-4659-87B0-D2B31CB8E235}" type="slidenum">
              <a:rPr lang="en-US" smtClean="0"/>
              <a:pPr>
                <a:defRPr/>
              </a:pPr>
              <a:t>40</a:t>
            </a:fld>
            <a:endParaRPr lang="en-US"/>
          </a:p>
        </p:txBody>
      </p:sp>
      <p:sp>
        <p:nvSpPr>
          <p:cNvPr id="5" name="Rectangle 4"/>
          <p:cNvSpPr/>
          <p:nvPr/>
        </p:nvSpPr>
        <p:spPr>
          <a:xfrm>
            <a:off x="228600" y="167819"/>
            <a:ext cx="8382000" cy="4708981"/>
          </a:xfrm>
          <a:prstGeom prst="rect">
            <a:avLst/>
          </a:prstGeom>
        </p:spPr>
        <p:txBody>
          <a:bodyPr wrap="square">
            <a:spAutoFit/>
          </a:bodyPr>
          <a:lstStyle/>
          <a:p>
            <a:r>
              <a:rPr lang="en-US" sz="2000" b="1" dirty="0">
                <a:latin typeface="Courier New" pitchFamily="49" charset="0"/>
                <a:cs typeface="Courier New" pitchFamily="49" charset="0"/>
              </a:rPr>
              <a:t> public override string </a:t>
            </a:r>
            <a:r>
              <a:rPr lang="en-US" sz="2000" b="1" dirty="0" err="1">
                <a:latin typeface="Courier New" pitchFamily="49" charset="0"/>
                <a:cs typeface="Courier New" pitchFamily="49" charset="0"/>
              </a:rPr>
              <a:t>ToString</a:t>
            </a:r>
            <a:r>
              <a:rPr lang="en-US" sz="2000" b="1" dirty="0">
                <a:latin typeface="Courier New" pitchFamily="49" charset="0"/>
                <a:cs typeface="Courier New" pitchFamily="49" charset="0"/>
              </a:rPr>
              <a:t>() {</a:t>
            </a:r>
          </a:p>
          <a:p>
            <a:r>
              <a:rPr lang="en-US" sz="2000" b="1" dirty="0">
                <a:latin typeface="Courier New" pitchFamily="49" charset="0"/>
                <a:cs typeface="Courier New" pitchFamily="49" charset="0"/>
              </a:rPr>
              <a:t>       return name + " with " + petals + " petals";</a:t>
            </a:r>
          </a:p>
          <a:p>
            <a:r>
              <a:rPr lang="en-US" sz="2000" b="1" dirty="0">
                <a:latin typeface="Courier New" pitchFamily="49" charset="0"/>
                <a:cs typeface="Courier New" pitchFamily="49" charset="0"/>
              </a:rPr>
              <a:t>      } }</a:t>
            </a:r>
          </a:p>
          <a:p>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    class </a:t>
            </a:r>
            <a:r>
              <a:rPr lang="en-US" sz="2000" b="1" dirty="0" err="1">
                <a:latin typeface="Courier New" pitchFamily="49" charset="0"/>
                <a:cs typeface="Courier New" pitchFamily="49" charset="0"/>
              </a:rPr>
              <a:t>ArrayListSort</a:t>
            </a:r>
            <a:r>
              <a:rPr lang="en-US" sz="2000" b="1" dirty="0">
                <a:latin typeface="Courier New" pitchFamily="49" charset="0"/>
                <a:cs typeface="Courier New" pitchFamily="49" charset="0"/>
              </a:rPr>
              <a:t>    {</a:t>
            </a:r>
          </a:p>
          <a:p>
            <a:r>
              <a:rPr lang="en-US" sz="2000" b="1" dirty="0">
                <a:latin typeface="Courier New" pitchFamily="49" charset="0"/>
                <a:cs typeface="Courier New" pitchFamily="49" charset="0"/>
              </a:rPr>
              <a:t>        public static void Main()        {</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ArrayList</a:t>
            </a:r>
            <a:r>
              <a:rPr lang="en-US" sz="2000" b="1" dirty="0">
                <a:latin typeface="Courier New" pitchFamily="49" charset="0"/>
                <a:cs typeface="Courier New" pitchFamily="49" charset="0"/>
              </a:rPr>
              <a:t> flowers = new </a:t>
            </a:r>
            <a:r>
              <a:rPr lang="en-US" sz="2000" b="1" dirty="0" err="1">
                <a:latin typeface="Courier New" pitchFamily="49" charset="0"/>
                <a:cs typeface="Courier New" pitchFamily="49" charset="0"/>
              </a:rPr>
              <a:t>ArrayList</a:t>
            </a:r>
            <a:r>
              <a:rPr lang="en-US" sz="2000" b="1" dirty="0">
                <a:latin typeface="Courier New" pitchFamily="49" charset="0"/>
                <a:cs typeface="Courier New" pitchFamily="49" charset="0"/>
              </a:rPr>
              <a:t>();</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flowers.Add</a:t>
            </a:r>
            <a:r>
              <a:rPr lang="en-US" sz="2000" b="1" dirty="0">
                <a:latin typeface="Courier New" pitchFamily="49" charset="0"/>
                <a:cs typeface="Courier New" pitchFamily="49" charset="0"/>
              </a:rPr>
              <a:t>(new Flower(5,"Lily"));</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flowers.Add</a:t>
            </a:r>
            <a:r>
              <a:rPr lang="en-US" sz="2000" b="1" dirty="0">
                <a:latin typeface="Courier New" pitchFamily="49" charset="0"/>
                <a:cs typeface="Courier New" pitchFamily="49" charset="0"/>
              </a:rPr>
              <a:t>(new Flower(10, "Rose"));</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flowers.Add</a:t>
            </a:r>
            <a:r>
              <a:rPr lang="en-US" sz="2000" b="1" dirty="0">
                <a:latin typeface="Courier New" pitchFamily="49" charset="0"/>
                <a:cs typeface="Courier New" pitchFamily="49" charset="0"/>
              </a:rPr>
              <a:t>(new Flower(5, "Hibiscus"));</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flowers.Add</a:t>
            </a:r>
            <a:r>
              <a:rPr lang="en-US" sz="2000" b="1" dirty="0">
                <a:latin typeface="Courier New" pitchFamily="49" charset="0"/>
                <a:cs typeface="Courier New" pitchFamily="49" charset="0"/>
              </a:rPr>
              <a:t>(new Flower(6, "Tulips"));</a:t>
            </a:r>
          </a:p>
          <a:p>
            <a:r>
              <a:rPr lang="en-US" sz="2000" b="1" dirty="0">
                <a:latin typeface="Courier New" pitchFamily="49" charset="0"/>
                <a:cs typeface="Courier New" pitchFamily="49" charset="0"/>
              </a:rPr>
              <a:t>            </a:t>
            </a:r>
            <a:r>
              <a:rPr lang="en-US" sz="2000" b="1" dirty="0">
                <a:solidFill>
                  <a:srgbClr val="006600"/>
                </a:solidFill>
                <a:latin typeface="Courier New" pitchFamily="49" charset="0"/>
                <a:cs typeface="Courier New" pitchFamily="49" charset="0"/>
              </a:rPr>
              <a:t>flowers.Sort();</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foreach</a:t>
            </a:r>
            <a:r>
              <a:rPr lang="en-US" sz="2000" b="1" dirty="0">
                <a:latin typeface="Courier New" pitchFamily="49" charset="0"/>
                <a:cs typeface="Courier New" pitchFamily="49" charset="0"/>
              </a:rPr>
              <a:t> (Flower f in flowers)</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Console.WriteLine</a:t>
            </a:r>
            <a:r>
              <a:rPr lang="en-US" sz="2000" b="1" dirty="0">
                <a:latin typeface="Courier New" pitchFamily="49" charset="0"/>
                <a:cs typeface="Courier New" pitchFamily="49" charset="0"/>
              </a:rPr>
              <a:t>(f);</a:t>
            </a:r>
          </a:p>
          <a:p>
            <a:r>
              <a:rPr lang="en-US" sz="2000" b="1" dirty="0">
                <a:latin typeface="Courier New" pitchFamily="49" charset="0"/>
                <a:cs typeface="Courier New" pitchFamily="49" charset="0"/>
              </a:rPr>
              <a:t>}    }</a:t>
            </a:r>
            <a:endParaRPr lang="en-US" sz="2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90" y="4935746"/>
            <a:ext cx="4909868" cy="152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978106" y="4876800"/>
            <a:ext cx="2022894" cy="1200329"/>
          </a:xfrm>
          <a:prstGeom prst="rect">
            <a:avLst/>
          </a:prstGeom>
          <a:noFill/>
        </p:spPr>
        <p:txBody>
          <a:bodyPr wrap="square" rtlCol="0">
            <a:spAutoFit/>
          </a:bodyPr>
          <a:lstStyle/>
          <a:p>
            <a:r>
              <a:rPr lang="en-US" dirty="0"/>
              <a:t>Looks for </a:t>
            </a:r>
            <a:r>
              <a:rPr lang="en-US" b="1" dirty="0" err="1">
                <a:solidFill>
                  <a:srgbClr val="006600"/>
                </a:solidFill>
                <a:latin typeface="Courier New" pitchFamily="49" charset="0"/>
                <a:cs typeface="Courier New" pitchFamily="49" charset="0"/>
              </a:rPr>
              <a:t>CompareTo</a:t>
            </a:r>
            <a:r>
              <a:rPr lang="en-US" b="1" dirty="0">
                <a:solidFill>
                  <a:srgbClr val="006600"/>
                </a:solidFill>
                <a:latin typeface="Courier New" pitchFamily="49" charset="0"/>
                <a:cs typeface="Courier New" pitchFamily="49" charset="0"/>
              </a:rPr>
              <a:t>() </a:t>
            </a:r>
            <a:r>
              <a:rPr lang="en-US" dirty="0"/>
              <a:t>for the objects in the collection</a:t>
            </a:r>
          </a:p>
        </p:txBody>
      </p:sp>
    </p:spTree>
    <p:extLst>
      <p:ext uri="{BB962C8B-B14F-4D97-AF65-F5344CB8AC3E}">
        <p14:creationId xmlns:p14="http://schemas.microsoft.com/office/powerpoint/2010/main" val="6598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r>
              <a:rPr lang="en-US" dirty="0"/>
              <a:t>What happens if the collection contains different types of object?</a:t>
            </a:r>
          </a:p>
        </p:txBody>
      </p:sp>
      <p:sp>
        <p:nvSpPr>
          <p:cNvPr id="2" name="Title 1"/>
          <p:cNvSpPr>
            <a:spLocks noGrp="1"/>
          </p:cNvSpPr>
          <p:nvPr>
            <p:ph type="title"/>
          </p:nvPr>
        </p:nvSpPr>
        <p:spPr/>
        <p:txBody>
          <a:bodyPr/>
          <a:lstStyle/>
          <a:p>
            <a:r>
              <a:rPr lang="en-US" dirty="0"/>
              <a:t>Tell me what?</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41</a:t>
            </a:fld>
            <a:endParaRPr lang="en-US"/>
          </a:p>
        </p:txBody>
      </p:sp>
      <p:sp>
        <p:nvSpPr>
          <p:cNvPr id="5" name="Content Placeholder 2"/>
          <p:cNvSpPr txBox="1">
            <a:spLocks/>
          </p:cNvSpPr>
          <p:nvPr/>
        </p:nvSpPr>
        <p:spPr bwMode="auto">
          <a:xfrm>
            <a:off x="457200" y="2590800"/>
            <a:ext cx="8534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40000"/>
              </a:lnSpc>
              <a:spcBef>
                <a:spcPct val="20000"/>
              </a:spcBef>
              <a:spcAft>
                <a:spcPct val="0"/>
              </a:spcAft>
              <a:buClr>
                <a:schemeClr val="accent2"/>
              </a:buClr>
              <a:buFont typeface="Wingdings" pitchFamily="2" charset="2"/>
              <a:buChar char="§"/>
              <a:defRPr sz="2000">
                <a:solidFill>
                  <a:srgbClr val="5F5F5F"/>
                </a:solidFill>
                <a:latin typeface="+mn-lt"/>
                <a:ea typeface="+mn-ea"/>
                <a:cs typeface="+mn-cs"/>
              </a:defRPr>
            </a:lvl1pPr>
            <a:lvl2pPr marL="742950" indent="-285750" algn="l" rtl="0" eaLnBrk="0" fontAlgn="base" hangingPunct="0">
              <a:lnSpc>
                <a:spcPct val="140000"/>
              </a:lnSpc>
              <a:spcBef>
                <a:spcPct val="20000"/>
              </a:spcBef>
              <a:spcAft>
                <a:spcPct val="0"/>
              </a:spcAft>
              <a:buClr>
                <a:schemeClr val="accent2"/>
              </a:buClr>
              <a:buFont typeface="Wingdings" pitchFamily="2" charset="2"/>
              <a:buChar char="§"/>
              <a:defRPr sz="2800">
                <a:solidFill>
                  <a:srgbClr val="5F5F5F"/>
                </a:solidFill>
                <a:latin typeface="+mn-lt"/>
              </a:defRPr>
            </a:lvl2pPr>
            <a:lvl3pPr marL="1143000" indent="-228600" algn="l" rtl="0" eaLnBrk="0" fontAlgn="base" hangingPunct="0">
              <a:lnSpc>
                <a:spcPct val="140000"/>
              </a:lnSpc>
              <a:spcBef>
                <a:spcPct val="20000"/>
              </a:spcBef>
              <a:spcAft>
                <a:spcPct val="0"/>
              </a:spcAft>
              <a:buClr>
                <a:schemeClr val="accent2"/>
              </a:buClr>
              <a:buFont typeface="Wingdings" pitchFamily="2" charset="2"/>
              <a:buChar char="§"/>
              <a:defRPr sz="1600">
                <a:solidFill>
                  <a:srgbClr val="5F5F5F"/>
                </a:solidFill>
                <a:latin typeface="+mn-lt"/>
              </a:defRPr>
            </a:lvl3pPr>
            <a:lvl4pPr marL="1600200" indent="-228600" algn="l" rtl="0" eaLnBrk="0" fontAlgn="base" hangingPunct="0">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4pPr>
            <a:lvl5pPr marL="2057400" indent="-228600" algn="l" rtl="0" eaLnBrk="0" fontAlgn="base" hangingPunct="0">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5pPr>
            <a:lvl6pPr marL="25146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6pPr>
            <a:lvl7pPr marL="29718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7pPr>
            <a:lvl8pPr marL="34290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8pPr>
            <a:lvl9pPr marL="38862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9pPr>
          </a:lstStyle>
          <a:p>
            <a:r>
              <a:rPr lang="en-US" dirty="0"/>
              <a:t>The </a:t>
            </a:r>
            <a:r>
              <a:rPr lang="en-US" b="1" dirty="0" err="1">
                <a:latin typeface="Courier New" pitchFamily="49" charset="0"/>
                <a:cs typeface="Courier New" pitchFamily="49" charset="0"/>
              </a:rPr>
              <a:t>compareTo</a:t>
            </a:r>
            <a:r>
              <a:rPr lang="en-US" b="1" dirty="0">
                <a:latin typeface="Courier New" pitchFamily="49" charset="0"/>
                <a:cs typeface="Courier New" pitchFamily="49" charset="0"/>
              </a:rPr>
              <a:t>() </a:t>
            </a:r>
            <a:r>
              <a:rPr lang="en-US" dirty="0"/>
              <a:t>casts the object  into its own type. So if an object of one type is compared to an object of another type, the casting would fail and we end up getting runtime error.</a:t>
            </a:r>
          </a:p>
          <a:p>
            <a:r>
              <a:rPr lang="en-US" dirty="0"/>
              <a:t>To avoid such issues it is recommended to use type-safe collections using generics.</a:t>
            </a:r>
          </a:p>
        </p:txBody>
      </p:sp>
    </p:spTree>
    <p:extLst>
      <p:ext uri="{BB962C8B-B14F-4D97-AF65-F5344CB8AC3E}">
        <p14:creationId xmlns:p14="http://schemas.microsoft.com/office/powerpoint/2010/main" val="385129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dirty="0"/>
              <a:t>If we want to sort the flowers with respect to their names, then we have to provide another comparison method. This we can do through </a:t>
            </a:r>
            <a:r>
              <a:rPr lang="en-US" b="1" dirty="0">
                <a:latin typeface="Courier New" pitchFamily="49" charset="0"/>
                <a:cs typeface="Courier New" pitchFamily="49" charset="0"/>
              </a:rPr>
              <a:t>IComparer</a:t>
            </a:r>
            <a:r>
              <a:rPr lang="en-US" b="1" dirty="0">
                <a:solidFill>
                  <a:schemeClr val="bg1">
                    <a:lumMod val="50000"/>
                  </a:schemeClr>
                </a:solidFill>
                <a:latin typeface="Courier New" pitchFamily="49" charset="0"/>
                <a:cs typeface="Courier New" pitchFamily="49" charset="0"/>
              </a:rPr>
              <a:t>.</a:t>
            </a:r>
          </a:p>
        </p:txBody>
      </p:sp>
      <p:sp>
        <p:nvSpPr>
          <p:cNvPr id="2" name="Title 1"/>
          <p:cNvSpPr>
            <a:spLocks noGrp="1"/>
          </p:cNvSpPr>
          <p:nvPr>
            <p:ph type="title"/>
          </p:nvPr>
        </p:nvSpPr>
        <p:spPr/>
        <p:txBody>
          <a:bodyPr/>
          <a:lstStyle/>
          <a:p>
            <a:r>
              <a:rPr lang="en-US" dirty="0"/>
              <a:t>Example: sort using </a:t>
            </a:r>
            <a:r>
              <a:rPr lang="en-US" dirty="0">
                <a:latin typeface="Courier New" pitchFamily="49" charset="0"/>
                <a:cs typeface="Courier New" pitchFamily="49" charset="0"/>
              </a:rPr>
              <a:t>IComparer</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42</a:t>
            </a:fld>
            <a:endParaRPr lang="en-US"/>
          </a:p>
        </p:txBody>
      </p:sp>
      <p:sp>
        <p:nvSpPr>
          <p:cNvPr id="5" name="Rectangle 4"/>
          <p:cNvSpPr/>
          <p:nvPr/>
        </p:nvSpPr>
        <p:spPr>
          <a:xfrm>
            <a:off x="304800" y="2590800"/>
            <a:ext cx="8610600" cy="3785652"/>
          </a:xfrm>
          <a:prstGeom prst="rect">
            <a:avLst/>
          </a:prstGeom>
        </p:spPr>
        <p:txBody>
          <a:bodyPr wrap="square">
            <a:spAutoFit/>
          </a:bodyPr>
          <a:lstStyle/>
          <a:p>
            <a:r>
              <a:rPr lang="en-US" sz="2000" b="1" dirty="0">
                <a:latin typeface="Courier New" pitchFamily="49" charset="0"/>
                <a:cs typeface="Courier New" pitchFamily="49" charset="0"/>
              </a:rPr>
              <a:t>using System;</a:t>
            </a:r>
          </a:p>
          <a:p>
            <a:r>
              <a:rPr lang="en-US" sz="2000" b="1" dirty="0">
                <a:latin typeface="Courier New" pitchFamily="49" charset="0"/>
                <a:cs typeface="Courier New" pitchFamily="49" charset="0"/>
              </a:rPr>
              <a:t>using </a:t>
            </a:r>
            <a:r>
              <a:rPr lang="en-US" sz="2000" b="1" dirty="0" err="1">
                <a:latin typeface="Courier New" pitchFamily="49" charset="0"/>
                <a:cs typeface="Courier New" pitchFamily="49" charset="0"/>
              </a:rPr>
              <a:t>System.Collections</a:t>
            </a:r>
            <a:r>
              <a:rPr lang="en-US" sz="2000" b="1" dirty="0">
                <a:latin typeface="Courier New" pitchFamily="49" charset="0"/>
                <a:cs typeface="Courier New" pitchFamily="49" charset="0"/>
              </a:rPr>
              <a:t>;</a:t>
            </a:r>
          </a:p>
          <a:p>
            <a:r>
              <a:rPr lang="en-US" sz="2000" b="1" dirty="0">
                <a:latin typeface="Courier New" pitchFamily="49" charset="0"/>
                <a:cs typeface="Courier New" pitchFamily="49" charset="0"/>
              </a:rPr>
              <a:t>class Flower: </a:t>
            </a:r>
            <a:r>
              <a:rPr lang="en-US" sz="2000" b="1" dirty="0" err="1">
                <a:latin typeface="Courier New" pitchFamily="49" charset="0"/>
                <a:cs typeface="Courier New" pitchFamily="49" charset="0"/>
              </a:rPr>
              <a:t>IComparable</a:t>
            </a:r>
            <a:r>
              <a:rPr lang="en-US" sz="2000" b="1" dirty="0">
                <a:latin typeface="Courier New" pitchFamily="49" charset="0"/>
                <a:cs typeface="Courier New" pitchFamily="49" charset="0"/>
              </a:rPr>
              <a:t>   {   </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int</a:t>
            </a:r>
            <a:r>
              <a:rPr lang="en-US" sz="2000" b="1" dirty="0">
                <a:latin typeface="Courier New" pitchFamily="49" charset="0"/>
                <a:cs typeface="Courier New" pitchFamily="49" charset="0"/>
              </a:rPr>
              <a:t> petals;</a:t>
            </a:r>
          </a:p>
          <a:p>
            <a:r>
              <a:rPr lang="en-US" sz="2000" b="1" dirty="0">
                <a:latin typeface="Courier New" pitchFamily="49" charset="0"/>
                <a:cs typeface="Courier New" pitchFamily="49" charset="0"/>
              </a:rPr>
              <a:t>       public  string name;</a:t>
            </a:r>
          </a:p>
          <a:p>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         public Flower(</a:t>
            </a:r>
            <a:r>
              <a:rPr lang="en-US" sz="2000" b="1" dirty="0" err="1">
                <a:latin typeface="Courier New" pitchFamily="49" charset="0"/>
                <a:cs typeface="Courier New" pitchFamily="49" charset="0"/>
              </a:rPr>
              <a:t>int</a:t>
            </a:r>
            <a:r>
              <a:rPr lang="en-US" sz="2000" b="1" dirty="0">
                <a:latin typeface="Courier New" pitchFamily="49" charset="0"/>
                <a:cs typeface="Courier New" pitchFamily="49" charset="0"/>
              </a:rPr>
              <a:t> p, string c) {</a:t>
            </a:r>
          </a:p>
          <a:p>
            <a:r>
              <a:rPr lang="en-US" sz="2000" b="1" dirty="0">
                <a:latin typeface="Courier New" pitchFamily="49" charset="0"/>
                <a:cs typeface="Courier New" pitchFamily="49" charset="0"/>
              </a:rPr>
              <a:t>             petals = p;</a:t>
            </a:r>
          </a:p>
          <a:p>
            <a:r>
              <a:rPr lang="en-US" sz="2000" b="1" dirty="0">
                <a:latin typeface="Courier New" pitchFamily="49" charset="0"/>
                <a:cs typeface="Courier New" pitchFamily="49" charset="0"/>
              </a:rPr>
              <a:t>             name = c;        }</a:t>
            </a:r>
          </a:p>
          <a:p>
            <a:r>
              <a:rPr lang="en-US" sz="2000" b="1" dirty="0">
                <a:latin typeface="Courier New" pitchFamily="49" charset="0"/>
                <a:cs typeface="Courier New" pitchFamily="49" charset="0"/>
              </a:rPr>
              <a:t>        public </a:t>
            </a:r>
            <a:r>
              <a:rPr lang="en-US" sz="2000" b="1" dirty="0" err="1">
                <a:latin typeface="Courier New" pitchFamily="49" charset="0"/>
                <a:cs typeface="Courier New" pitchFamily="49" charset="0"/>
              </a:rPr>
              <a:t>int</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CompareTo</a:t>
            </a:r>
            <a:r>
              <a:rPr lang="en-US" sz="2000" b="1" dirty="0">
                <a:latin typeface="Courier New" pitchFamily="49" charset="0"/>
                <a:cs typeface="Courier New" pitchFamily="49" charset="0"/>
              </a:rPr>
              <a:t>(object </a:t>
            </a:r>
            <a:r>
              <a:rPr lang="en-US" sz="2000" b="1" dirty="0" err="1">
                <a:latin typeface="Courier New" pitchFamily="49" charset="0"/>
                <a:cs typeface="Courier New" pitchFamily="49" charset="0"/>
              </a:rPr>
              <a:t>obj</a:t>
            </a:r>
            <a:r>
              <a:rPr lang="en-US" sz="2000" b="1" dirty="0">
                <a:latin typeface="Courier New" pitchFamily="49" charset="0"/>
                <a:cs typeface="Courier New" pitchFamily="49" charset="0"/>
              </a:rPr>
              <a:t>)  {</a:t>
            </a:r>
          </a:p>
          <a:p>
            <a:r>
              <a:rPr lang="en-US" sz="2000" b="1" dirty="0">
                <a:latin typeface="Courier New" pitchFamily="49" charset="0"/>
                <a:cs typeface="Courier New" pitchFamily="49" charset="0"/>
              </a:rPr>
              <a:t>             return petals - ((Flower)</a:t>
            </a:r>
            <a:r>
              <a:rPr lang="en-US" sz="2000" b="1" dirty="0" err="1">
                <a:latin typeface="Courier New" pitchFamily="49" charset="0"/>
                <a:cs typeface="Courier New" pitchFamily="49" charset="0"/>
              </a:rPr>
              <a:t>obj</a:t>
            </a:r>
            <a:r>
              <a:rPr lang="en-US" sz="2000" b="1" dirty="0">
                <a:latin typeface="Courier New" pitchFamily="49" charset="0"/>
                <a:cs typeface="Courier New" pitchFamily="49" charset="0"/>
              </a:rPr>
              <a:t>).petals;</a:t>
            </a:r>
          </a:p>
          <a:p>
            <a:r>
              <a:rPr lang="en-US" sz="2000" b="1" dirty="0">
                <a:latin typeface="Courier New" pitchFamily="49" charset="0"/>
                <a:cs typeface="Courier New" pitchFamily="49" charset="0"/>
              </a:rPr>
              <a:t>         }</a:t>
            </a:r>
          </a:p>
        </p:txBody>
      </p:sp>
    </p:spTree>
    <p:extLst>
      <p:ext uri="{BB962C8B-B14F-4D97-AF65-F5344CB8AC3E}">
        <p14:creationId xmlns:p14="http://schemas.microsoft.com/office/powerpoint/2010/main" val="332885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defRPr/>
            </a:pPr>
            <a:fld id="{845DED79-DDB7-4659-87B0-D2B31CB8E235}" type="slidenum">
              <a:rPr lang="en-US" smtClean="0"/>
              <a:pPr>
                <a:defRPr/>
              </a:pPr>
              <a:t>43</a:t>
            </a:fld>
            <a:endParaRPr lang="en-US"/>
          </a:p>
        </p:txBody>
      </p:sp>
      <p:sp>
        <p:nvSpPr>
          <p:cNvPr id="5" name="Rectangle 4"/>
          <p:cNvSpPr/>
          <p:nvPr/>
        </p:nvSpPr>
        <p:spPr>
          <a:xfrm>
            <a:off x="304800" y="235089"/>
            <a:ext cx="8545902" cy="5632311"/>
          </a:xfrm>
          <a:prstGeom prst="rect">
            <a:avLst/>
          </a:prstGeom>
        </p:spPr>
        <p:txBody>
          <a:bodyPr wrap="square">
            <a:spAutoFit/>
          </a:bodyPr>
          <a:lstStyle/>
          <a:p>
            <a:r>
              <a:rPr lang="en-US" sz="2000" b="1" dirty="0">
                <a:latin typeface="Courier New" pitchFamily="49" charset="0"/>
                <a:cs typeface="Courier New" pitchFamily="49" charset="0"/>
              </a:rPr>
              <a:t>public override string </a:t>
            </a:r>
            <a:r>
              <a:rPr lang="en-US" sz="2000" b="1" dirty="0" err="1">
                <a:latin typeface="Courier New" pitchFamily="49" charset="0"/>
                <a:cs typeface="Courier New" pitchFamily="49" charset="0"/>
              </a:rPr>
              <a:t>ToString</a:t>
            </a:r>
            <a:r>
              <a:rPr lang="en-US" sz="2000" b="1" dirty="0">
                <a:latin typeface="Courier New" pitchFamily="49" charset="0"/>
                <a:cs typeface="Courier New" pitchFamily="49" charset="0"/>
              </a:rPr>
              <a:t>() {</a:t>
            </a:r>
          </a:p>
          <a:p>
            <a:r>
              <a:rPr lang="en-US" sz="2000" b="1" dirty="0">
                <a:latin typeface="Courier New" pitchFamily="49" charset="0"/>
                <a:cs typeface="Courier New" pitchFamily="49" charset="0"/>
              </a:rPr>
              <a:t>         return name + " with " + petals + " petals";</a:t>
            </a:r>
          </a:p>
          <a:p>
            <a:r>
              <a:rPr lang="en-US" sz="2000" b="1" dirty="0">
                <a:latin typeface="Courier New" pitchFamily="49" charset="0"/>
                <a:cs typeface="Courier New" pitchFamily="49" charset="0"/>
              </a:rPr>
              <a:t>}  }</a:t>
            </a:r>
          </a:p>
          <a:p>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class </a:t>
            </a:r>
            <a:r>
              <a:rPr lang="en-US" sz="2000" b="1" dirty="0" err="1">
                <a:latin typeface="Courier New" pitchFamily="49" charset="0"/>
                <a:cs typeface="Courier New" pitchFamily="49" charset="0"/>
              </a:rPr>
              <a:t>ArrayListSort</a:t>
            </a:r>
            <a:r>
              <a:rPr lang="en-US" sz="2000" b="1" dirty="0">
                <a:latin typeface="Courier New" pitchFamily="49" charset="0"/>
                <a:cs typeface="Courier New" pitchFamily="49" charset="0"/>
              </a:rPr>
              <a:t> : </a:t>
            </a:r>
            <a:r>
              <a:rPr lang="en-US" sz="2000" b="1" dirty="0">
                <a:solidFill>
                  <a:srgbClr val="006600"/>
                </a:solidFill>
                <a:latin typeface="Courier New" pitchFamily="49" charset="0"/>
                <a:cs typeface="Courier New" pitchFamily="49" charset="0"/>
              </a:rPr>
              <a:t>IComparer</a:t>
            </a:r>
            <a:r>
              <a:rPr lang="en-US" sz="2000" b="1" dirty="0">
                <a:latin typeface="Courier New" pitchFamily="49" charset="0"/>
                <a:cs typeface="Courier New" pitchFamily="49" charset="0"/>
              </a:rPr>
              <a:t>{</a:t>
            </a:r>
          </a:p>
          <a:p>
            <a:r>
              <a:rPr lang="en-US" sz="2000" b="1" dirty="0">
                <a:solidFill>
                  <a:srgbClr val="006600"/>
                </a:solidFill>
                <a:latin typeface="Courier New" pitchFamily="49" charset="0"/>
                <a:cs typeface="Courier New" pitchFamily="49" charset="0"/>
              </a:rPr>
              <a:t>   public </a:t>
            </a:r>
            <a:r>
              <a:rPr lang="en-US" sz="2000" b="1" dirty="0" err="1">
                <a:solidFill>
                  <a:srgbClr val="006600"/>
                </a:solidFill>
                <a:latin typeface="Courier New" pitchFamily="49" charset="0"/>
                <a:cs typeface="Courier New" pitchFamily="49" charset="0"/>
              </a:rPr>
              <a:t>int</a:t>
            </a:r>
            <a:r>
              <a:rPr lang="en-US" sz="2000" b="1" dirty="0">
                <a:solidFill>
                  <a:srgbClr val="006600"/>
                </a:solidFill>
                <a:latin typeface="Courier New" pitchFamily="49" charset="0"/>
                <a:cs typeface="Courier New" pitchFamily="49" charset="0"/>
              </a:rPr>
              <a:t> Compare(Object x, Object y){        	return 	((Flower)x).</a:t>
            </a:r>
            <a:r>
              <a:rPr lang="en-US" sz="2000" b="1" dirty="0" err="1">
                <a:solidFill>
                  <a:srgbClr val="006600"/>
                </a:solidFill>
                <a:latin typeface="Courier New" pitchFamily="49" charset="0"/>
                <a:cs typeface="Courier New" pitchFamily="49" charset="0"/>
              </a:rPr>
              <a:t>name.CompareTo</a:t>
            </a:r>
            <a:r>
              <a:rPr lang="en-US" sz="2000" b="1" dirty="0">
                <a:solidFill>
                  <a:srgbClr val="006600"/>
                </a:solidFill>
                <a:latin typeface="Courier New" pitchFamily="49" charset="0"/>
                <a:cs typeface="Courier New" pitchFamily="49" charset="0"/>
              </a:rPr>
              <a:t>(((Flower)y).name);</a:t>
            </a:r>
          </a:p>
          <a:p>
            <a:r>
              <a:rPr lang="en-US" sz="2000" b="1" dirty="0">
                <a:solidFill>
                  <a:srgbClr val="006600"/>
                </a:solidFill>
                <a:latin typeface="Courier New" pitchFamily="49" charset="0"/>
                <a:cs typeface="Courier New" pitchFamily="49" charset="0"/>
              </a:rPr>
              <a:t>  }</a:t>
            </a:r>
          </a:p>
          <a:p>
            <a:r>
              <a:rPr lang="en-US" sz="2000" b="1" dirty="0">
                <a:latin typeface="Courier New" pitchFamily="49" charset="0"/>
                <a:cs typeface="Courier New" pitchFamily="49" charset="0"/>
              </a:rPr>
              <a:t>   public static void Main() {</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ArrayList</a:t>
            </a:r>
            <a:r>
              <a:rPr lang="en-US" sz="2000" b="1" dirty="0">
                <a:latin typeface="Courier New" pitchFamily="49" charset="0"/>
                <a:cs typeface="Courier New" pitchFamily="49" charset="0"/>
              </a:rPr>
              <a:t> flowers = new </a:t>
            </a:r>
            <a:r>
              <a:rPr lang="en-US" sz="2000" b="1" dirty="0" err="1">
                <a:latin typeface="Courier New" pitchFamily="49" charset="0"/>
                <a:cs typeface="Courier New" pitchFamily="49" charset="0"/>
              </a:rPr>
              <a:t>ArrayList</a:t>
            </a:r>
            <a:r>
              <a:rPr lang="en-US" sz="2000" b="1" dirty="0">
                <a:latin typeface="Courier New" pitchFamily="49" charset="0"/>
                <a:cs typeface="Courier New" pitchFamily="49" charset="0"/>
              </a:rPr>
              <a:t>();</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flowers.Add</a:t>
            </a:r>
            <a:r>
              <a:rPr lang="en-US" sz="2000" b="1" dirty="0">
                <a:latin typeface="Courier New" pitchFamily="49" charset="0"/>
                <a:cs typeface="Courier New" pitchFamily="49" charset="0"/>
              </a:rPr>
              <a:t>(new Flower(5,"Lily"));</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flowers.Add</a:t>
            </a:r>
            <a:r>
              <a:rPr lang="en-US" sz="2000" b="1" dirty="0">
                <a:latin typeface="Courier New" pitchFamily="49" charset="0"/>
                <a:cs typeface="Courier New" pitchFamily="49" charset="0"/>
              </a:rPr>
              <a:t>(new Flower(10, "Rose"));</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flowers.Add</a:t>
            </a:r>
            <a:r>
              <a:rPr lang="en-US" sz="2000" b="1" dirty="0">
                <a:latin typeface="Courier New" pitchFamily="49" charset="0"/>
                <a:cs typeface="Courier New" pitchFamily="49" charset="0"/>
              </a:rPr>
              <a:t>(new Flower(5, "Hibiscus"));</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flowers.Add</a:t>
            </a:r>
            <a:r>
              <a:rPr lang="en-US" sz="2000" b="1" dirty="0">
                <a:latin typeface="Courier New" pitchFamily="49" charset="0"/>
                <a:cs typeface="Courier New" pitchFamily="49" charset="0"/>
              </a:rPr>
              <a:t>(new Flower(6, "Tulips"));</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flowers.Sort</a:t>
            </a:r>
            <a:r>
              <a:rPr lang="en-US" sz="2000" b="1" dirty="0">
                <a:latin typeface="Courier New" pitchFamily="49" charset="0"/>
                <a:cs typeface="Courier New" pitchFamily="49" charset="0"/>
              </a:rPr>
              <a:t>(new </a:t>
            </a:r>
            <a:r>
              <a:rPr lang="en-US" sz="2000" b="1" dirty="0" err="1">
                <a:latin typeface="Courier New" pitchFamily="49" charset="0"/>
                <a:cs typeface="Courier New" pitchFamily="49" charset="0"/>
              </a:rPr>
              <a:t>ArrayListSort</a:t>
            </a:r>
            <a:r>
              <a:rPr lang="en-US" sz="2000" b="1" dirty="0">
                <a:latin typeface="Courier New" pitchFamily="49" charset="0"/>
                <a:cs typeface="Courier New" pitchFamily="49" charset="0"/>
              </a:rPr>
              <a:t>());</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foreach</a:t>
            </a:r>
            <a:r>
              <a:rPr lang="en-US" sz="2000" b="1" dirty="0">
                <a:latin typeface="Courier New" pitchFamily="49" charset="0"/>
                <a:cs typeface="Courier New" pitchFamily="49" charset="0"/>
              </a:rPr>
              <a:t> (Flower f in flowers)</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Console.WriteLine</a:t>
            </a:r>
            <a:r>
              <a:rPr lang="en-US" sz="2000" b="1" dirty="0">
                <a:latin typeface="Courier New" pitchFamily="49" charset="0"/>
                <a:cs typeface="Courier New" pitchFamily="49" charset="0"/>
              </a:rPr>
              <a:t>(f);  } }</a:t>
            </a:r>
            <a:endParaRPr lang="en-US" dirty="0"/>
          </a:p>
        </p:txBody>
      </p:sp>
      <p:sp>
        <p:nvSpPr>
          <p:cNvPr id="6" name="TextBox 5"/>
          <p:cNvSpPr txBox="1"/>
          <p:nvPr/>
        </p:nvSpPr>
        <p:spPr>
          <a:xfrm>
            <a:off x="2907102" y="1034637"/>
            <a:ext cx="5943600" cy="369332"/>
          </a:xfrm>
          <a:prstGeom prst="rect">
            <a:avLst/>
          </a:prstGeom>
          <a:noFill/>
        </p:spPr>
        <p:txBody>
          <a:bodyPr wrap="square" rtlCol="0">
            <a:spAutoFit/>
          </a:bodyPr>
          <a:lstStyle/>
          <a:p>
            <a:r>
              <a:rPr lang="en-US" dirty="0">
                <a:solidFill>
                  <a:srgbClr val="002060"/>
                </a:solidFill>
              </a:rPr>
              <a:t>Note that string class also implements </a:t>
            </a:r>
            <a:r>
              <a:rPr lang="en-US" b="1" dirty="0" err="1">
                <a:solidFill>
                  <a:srgbClr val="002060"/>
                </a:solidFill>
                <a:latin typeface="Courier New" pitchFamily="49" charset="0"/>
                <a:cs typeface="Courier New" pitchFamily="49" charset="0"/>
              </a:rPr>
              <a:t>IComparable</a:t>
            </a:r>
            <a:r>
              <a:rPr lang="en-US" b="1" dirty="0">
                <a:solidFill>
                  <a:srgbClr val="002060"/>
                </a:solidFill>
                <a:latin typeface="Courier New" pitchFamily="49" charset="0"/>
                <a:cs typeface="Courier New" pitchFamily="49" charset="0"/>
              </a:rPr>
              <a:t> </a:t>
            </a:r>
            <a:endParaRPr lang="en-US" dirty="0">
              <a:solidFill>
                <a:srgbClr val="002060"/>
              </a:solidFill>
            </a:endParaRPr>
          </a:p>
        </p:txBody>
      </p:sp>
      <p:cxnSp>
        <p:nvCxnSpPr>
          <p:cNvPr id="8" name="Straight Arrow Connector 7"/>
          <p:cNvCxnSpPr/>
          <p:nvPr/>
        </p:nvCxnSpPr>
        <p:spPr>
          <a:xfrm flipH="1">
            <a:off x="7274225" y="1383841"/>
            <a:ext cx="228600" cy="951946"/>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280" y="5843677"/>
            <a:ext cx="3772422"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7421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a:t>
            </a:r>
            <a:r>
              <a:rPr lang="en-US" dirty="0" err="1">
                <a:latin typeface="Courier New" pitchFamily="49" charset="0"/>
                <a:cs typeface="Courier New" pitchFamily="49" charset="0"/>
              </a:rPr>
              <a:t>BinarySearch</a:t>
            </a:r>
            <a:endParaRPr lang="en-US" dirty="0">
              <a:latin typeface="Courier New" pitchFamily="49" charset="0"/>
              <a:cs typeface="Courier New" pitchFamily="49" charset="0"/>
            </a:endParaRPr>
          </a:p>
        </p:txBody>
      </p:sp>
      <p:sp>
        <p:nvSpPr>
          <p:cNvPr id="3" name="Content Placeholder 2"/>
          <p:cNvSpPr>
            <a:spLocks noGrp="1"/>
          </p:cNvSpPr>
          <p:nvPr>
            <p:ph idx="1"/>
          </p:nvPr>
        </p:nvSpPr>
        <p:spPr>
          <a:xfrm>
            <a:off x="152400" y="1219200"/>
            <a:ext cx="8839200" cy="5105400"/>
          </a:xfrm>
        </p:spPr>
        <p:txBody>
          <a:bodyPr>
            <a:normAutofit fontScale="92500"/>
          </a:bodyPr>
          <a:lstStyle/>
          <a:p>
            <a:r>
              <a:rPr lang="en-US" dirty="0"/>
              <a:t>Case 1:</a:t>
            </a:r>
          </a:p>
          <a:p>
            <a:pPr marL="0" indent="0">
              <a:spcBef>
                <a:spcPct val="0"/>
              </a:spcBef>
              <a:buNone/>
            </a:pPr>
            <a:r>
              <a:rPr lang="en-US" dirty="0"/>
              <a:t>	</a:t>
            </a:r>
            <a:r>
              <a:rPr lang="en-US" b="1" kern="1200" dirty="0">
                <a:solidFill>
                  <a:schemeClr val="tx1"/>
                </a:solidFill>
                <a:latin typeface="Courier New" pitchFamily="49" charset="0"/>
                <a:cs typeface="Courier New" pitchFamily="49" charset="0"/>
              </a:rPr>
              <a:t>flowers.Sort();</a:t>
            </a:r>
          </a:p>
          <a:p>
            <a:pPr marL="0" indent="0">
              <a:spcBef>
                <a:spcPct val="0"/>
              </a:spcBef>
              <a:buNone/>
            </a:pPr>
            <a:r>
              <a:rPr lang="en-US" b="1" kern="1200" dirty="0">
                <a:solidFill>
                  <a:schemeClr val="tx1"/>
                </a:solidFill>
                <a:latin typeface="Courier New" pitchFamily="49" charset="0"/>
                <a:cs typeface="Courier New" pitchFamily="49" charset="0"/>
              </a:rPr>
              <a:t>     	</a:t>
            </a:r>
            <a:r>
              <a:rPr lang="en-US" b="1" kern="1200" dirty="0" err="1">
                <a:solidFill>
                  <a:schemeClr val="tx1"/>
                </a:solidFill>
                <a:latin typeface="Courier New" pitchFamily="49" charset="0"/>
                <a:cs typeface="Courier New" pitchFamily="49" charset="0"/>
              </a:rPr>
              <a:t>Console.WriteLine</a:t>
            </a:r>
            <a:r>
              <a:rPr lang="en-US" b="1" kern="1200" dirty="0">
                <a:solidFill>
                  <a:schemeClr val="tx1"/>
                </a:solidFill>
                <a:latin typeface="Courier New" pitchFamily="49" charset="0"/>
                <a:cs typeface="Courier New" pitchFamily="49" charset="0"/>
              </a:rPr>
              <a:t>(</a:t>
            </a:r>
            <a:r>
              <a:rPr lang="en-US" b="1" kern="1200" dirty="0" err="1">
                <a:solidFill>
                  <a:schemeClr val="tx1"/>
                </a:solidFill>
                <a:latin typeface="Courier New" pitchFamily="49" charset="0"/>
                <a:cs typeface="Courier New" pitchFamily="49" charset="0"/>
              </a:rPr>
              <a:t>flowers.BinarySearch</a:t>
            </a:r>
            <a:r>
              <a:rPr lang="en-US" b="1" kern="1200" dirty="0">
                <a:solidFill>
                  <a:schemeClr val="tx1"/>
                </a:solidFill>
                <a:latin typeface="Courier New" pitchFamily="49" charset="0"/>
                <a:cs typeface="Courier New" pitchFamily="49" charset="0"/>
              </a:rPr>
              <a:t>(new 					Flower(6, "Tulips")));  </a:t>
            </a:r>
          </a:p>
          <a:p>
            <a:pPr marL="0" indent="0">
              <a:spcBef>
                <a:spcPct val="0"/>
              </a:spcBef>
              <a:buNone/>
            </a:pPr>
            <a:r>
              <a:rPr lang="en-US" b="1" kern="1200" dirty="0">
                <a:solidFill>
                  <a:schemeClr val="tx1"/>
                </a:solidFill>
                <a:latin typeface="Courier New" pitchFamily="49" charset="0"/>
                <a:cs typeface="Courier New" pitchFamily="49" charset="0"/>
              </a:rPr>
              <a:t> 	</a:t>
            </a:r>
            <a:r>
              <a:rPr lang="en-US" dirty="0">
                <a:sym typeface="Wingdings" pitchFamily="2" charset="2"/>
              </a:rPr>
              <a:t></a:t>
            </a:r>
            <a:r>
              <a:rPr lang="en-US" dirty="0"/>
              <a:t>prints </a:t>
            </a:r>
            <a:r>
              <a:rPr lang="en-US" b="1" kern="1200" dirty="0">
                <a:solidFill>
                  <a:schemeClr val="tx1"/>
                </a:solidFill>
                <a:latin typeface="Courier New" pitchFamily="49" charset="0"/>
                <a:cs typeface="Courier New" pitchFamily="49" charset="0"/>
              </a:rPr>
              <a:t>2</a:t>
            </a:r>
          </a:p>
          <a:p>
            <a:r>
              <a:rPr lang="en-US" dirty="0"/>
              <a:t>Case 2:</a:t>
            </a:r>
          </a:p>
          <a:p>
            <a:pPr marL="0" indent="0">
              <a:buNone/>
            </a:pPr>
            <a:r>
              <a:rPr lang="en-US" dirty="0"/>
              <a:t>	</a:t>
            </a:r>
            <a:r>
              <a:rPr lang="en-US" b="1" kern="1200" dirty="0">
                <a:solidFill>
                  <a:schemeClr val="tx1"/>
                </a:solidFill>
                <a:latin typeface="Courier New" pitchFamily="49" charset="0"/>
                <a:cs typeface="Courier New" pitchFamily="49" charset="0"/>
              </a:rPr>
              <a:t> flowers.Sort(new </a:t>
            </a:r>
            <a:r>
              <a:rPr lang="en-US" b="1" kern="1200" dirty="0" err="1">
                <a:solidFill>
                  <a:schemeClr val="tx1"/>
                </a:solidFill>
                <a:latin typeface="Courier New" pitchFamily="49" charset="0"/>
                <a:cs typeface="Courier New" pitchFamily="49" charset="0"/>
              </a:rPr>
              <a:t>ArrayListSort</a:t>
            </a:r>
            <a:r>
              <a:rPr lang="en-US" b="1" kern="1200" dirty="0">
                <a:solidFill>
                  <a:schemeClr val="tx1"/>
                </a:solidFill>
                <a:latin typeface="Courier New" pitchFamily="49" charset="0"/>
                <a:cs typeface="Courier New" pitchFamily="49" charset="0"/>
              </a:rPr>
              <a:t>());     </a:t>
            </a:r>
          </a:p>
          <a:p>
            <a:pPr marL="0" indent="0">
              <a:buNone/>
            </a:pPr>
            <a:r>
              <a:rPr lang="en-US" b="1" kern="1200" dirty="0">
                <a:solidFill>
                  <a:schemeClr val="tx1"/>
                </a:solidFill>
                <a:latin typeface="Courier New" pitchFamily="49" charset="0"/>
                <a:cs typeface="Courier New" pitchFamily="49" charset="0"/>
              </a:rPr>
              <a:t>	 </a:t>
            </a:r>
            <a:r>
              <a:rPr lang="en-US" b="1" kern="1200" dirty="0" err="1">
                <a:solidFill>
                  <a:schemeClr val="tx1"/>
                </a:solidFill>
                <a:latin typeface="Courier New" pitchFamily="49" charset="0"/>
                <a:cs typeface="Courier New" pitchFamily="49" charset="0"/>
              </a:rPr>
              <a:t>int</a:t>
            </a:r>
            <a:r>
              <a:rPr lang="en-US" b="1" kern="1200" dirty="0">
                <a:solidFill>
                  <a:schemeClr val="tx1"/>
                </a:solidFill>
                <a:latin typeface="Courier New" pitchFamily="49" charset="0"/>
                <a:cs typeface="Courier New" pitchFamily="49" charset="0"/>
              </a:rPr>
              <a:t> i = </a:t>
            </a:r>
            <a:r>
              <a:rPr lang="en-US" b="1" kern="1200" dirty="0" err="1">
                <a:solidFill>
                  <a:schemeClr val="tx1"/>
                </a:solidFill>
                <a:latin typeface="Courier New" pitchFamily="49" charset="0"/>
                <a:cs typeface="Courier New" pitchFamily="49" charset="0"/>
              </a:rPr>
              <a:t>flowers.BinarySearch</a:t>
            </a:r>
            <a:r>
              <a:rPr lang="en-US" b="1" kern="1200" dirty="0">
                <a:solidFill>
                  <a:schemeClr val="tx1"/>
                </a:solidFill>
                <a:latin typeface="Courier New" pitchFamily="49" charset="0"/>
                <a:cs typeface="Courier New" pitchFamily="49" charset="0"/>
              </a:rPr>
              <a:t>(new Flower(6, 				"Tulips"), new </a:t>
            </a:r>
            <a:r>
              <a:rPr lang="en-US" b="1" kern="1200" dirty="0" err="1">
                <a:solidFill>
                  <a:schemeClr val="tx1"/>
                </a:solidFill>
                <a:latin typeface="Courier New" pitchFamily="49" charset="0"/>
                <a:cs typeface="Courier New" pitchFamily="49" charset="0"/>
              </a:rPr>
              <a:t>ArrayListSort</a:t>
            </a:r>
            <a:r>
              <a:rPr lang="en-US" b="1" kern="1200" dirty="0">
                <a:solidFill>
                  <a:schemeClr val="tx1"/>
                </a:solidFill>
                <a:latin typeface="Courier New" pitchFamily="49" charset="0"/>
                <a:cs typeface="Courier New" pitchFamily="49" charset="0"/>
              </a:rPr>
              <a:t>());            	 </a:t>
            </a:r>
            <a:r>
              <a:rPr lang="en-US" b="1" kern="1200" dirty="0" err="1">
                <a:solidFill>
                  <a:schemeClr val="tx1"/>
                </a:solidFill>
                <a:latin typeface="Courier New" pitchFamily="49" charset="0"/>
                <a:cs typeface="Courier New" pitchFamily="49" charset="0"/>
              </a:rPr>
              <a:t>Console.Write</a:t>
            </a:r>
            <a:r>
              <a:rPr lang="en-US" b="1" kern="1200" dirty="0">
                <a:solidFill>
                  <a:schemeClr val="tx1"/>
                </a:solidFill>
                <a:latin typeface="Courier New" pitchFamily="49" charset="0"/>
                <a:cs typeface="Courier New" pitchFamily="49" charset="0"/>
              </a:rPr>
              <a:t>(i); </a:t>
            </a:r>
          </a:p>
          <a:p>
            <a:pPr marL="0" indent="0">
              <a:buNone/>
            </a:pPr>
            <a:r>
              <a:rPr lang="en-US" b="1" kern="1200" dirty="0">
                <a:solidFill>
                  <a:schemeClr val="tx1"/>
                </a:solidFill>
                <a:latin typeface="Courier New" pitchFamily="49" charset="0"/>
                <a:cs typeface="Courier New" pitchFamily="49" charset="0"/>
              </a:rPr>
              <a:t>	</a:t>
            </a:r>
            <a:r>
              <a:rPr lang="en-US" dirty="0">
                <a:sym typeface="Wingdings" pitchFamily="2" charset="2"/>
              </a:rPr>
              <a:t></a:t>
            </a:r>
            <a:r>
              <a:rPr lang="en-US" dirty="0"/>
              <a:t>prints </a:t>
            </a:r>
            <a:r>
              <a:rPr lang="en-US" b="1" kern="1200" dirty="0">
                <a:solidFill>
                  <a:schemeClr val="tx1"/>
                </a:solidFill>
                <a:latin typeface="Courier New" pitchFamily="49" charset="0"/>
                <a:cs typeface="Courier New" pitchFamily="49" charset="0"/>
              </a:rPr>
              <a:t>3</a:t>
            </a:r>
          </a:p>
          <a:p>
            <a:pPr marL="0" indent="0">
              <a:spcBef>
                <a:spcPct val="0"/>
              </a:spcBef>
              <a:buNone/>
            </a:pPr>
            <a:endParaRPr lang="en-US" b="1" kern="1200" dirty="0">
              <a:solidFill>
                <a:schemeClr val="tx1"/>
              </a:solidFill>
              <a:latin typeface="Courier New" pitchFamily="49" charset="0"/>
              <a:cs typeface="Courier New" pitchFamily="49" charset="0"/>
            </a:endParaRPr>
          </a:p>
        </p:txBody>
      </p:sp>
      <p:sp>
        <p:nvSpPr>
          <p:cNvPr id="4" name="Slide Number Placeholder 3"/>
          <p:cNvSpPr>
            <a:spLocks noGrp="1"/>
          </p:cNvSpPr>
          <p:nvPr>
            <p:ph type="sldNum" sz="quarter" idx="4"/>
          </p:nvPr>
        </p:nvSpPr>
        <p:spPr/>
        <p:txBody>
          <a:bodyPr/>
          <a:lstStyle/>
          <a:p>
            <a:pPr>
              <a:defRPr/>
            </a:pPr>
            <a:fld id="{845DED79-DDB7-4659-87B0-D2B31CB8E235}" type="slidenum">
              <a:rPr lang="en-US" smtClean="0"/>
              <a:pPr>
                <a:defRPr/>
              </a:pPr>
              <a:t>44</a:t>
            </a:fld>
            <a:endParaRPr lang="en-US"/>
          </a:p>
        </p:txBody>
      </p:sp>
    </p:spTree>
    <p:extLst>
      <p:ext uri="{BB962C8B-B14F-4D97-AF65-F5344CB8AC3E}">
        <p14:creationId xmlns:p14="http://schemas.microsoft.com/office/powerpoint/2010/main" val="3442638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IN" dirty="0" err="1">
                <a:latin typeface="Courier New" pitchFamily="49" charset="0"/>
              </a:rPr>
              <a:t>Hashtable</a:t>
            </a:r>
            <a:r>
              <a:rPr lang="en-IN" dirty="0"/>
              <a:t> </a:t>
            </a:r>
          </a:p>
        </p:txBody>
      </p:sp>
      <p:sp>
        <p:nvSpPr>
          <p:cNvPr id="21507" name="Rectangle 3"/>
          <p:cNvSpPr>
            <a:spLocks noGrp="1" noChangeArrowheads="1"/>
          </p:cNvSpPr>
          <p:nvPr>
            <p:ph type="body" idx="1"/>
          </p:nvPr>
        </p:nvSpPr>
        <p:spPr>
          <a:xfrm>
            <a:off x="304800" y="1219200"/>
            <a:ext cx="8458200" cy="5220419"/>
          </a:xfrm>
        </p:spPr>
        <p:txBody>
          <a:bodyPr>
            <a:normAutofit fontScale="85000" lnSpcReduction="10000"/>
          </a:bodyPr>
          <a:lstStyle/>
          <a:p>
            <a:pPr>
              <a:lnSpc>
                <a:spcPct val="120000"/>
              </a:lnSpc>
            </a:pPr>
            <a:r>
              <a:rPr lang="en-IN" dirty="0"/>
              <a:t>This class is like a map that has a collection of key-value pairs.</a:t>
            </a:r>
          </a:p>
          <a:p>
            <a:pPr>
              <a:lnSpc>
                <a:spcPct val="120000"/>
              </a:lnSpc>
            </a:pPr>
            <a:r>
              <a:rPr lang="en-US" dirty="0"/>
              <a:t>Implements :</a:t>
            </a:r>
            <a:r>
              <a:rPr lang="en-IN" b="1" dirty="0" err="1">
                <a:latin typeface="Courier New" pitchFamily="49" charset="0"/>
              </a:rPr>
              <a:t>IDictionary</a:t>
            </a:r>
            <a:r>
              <a:rPr lang="en-IN" b="1" dirty="0">
                <a:latin typeface="Courier New" pitchFamily="49" charset="0"/>
              </a:rPr>
              <a:t>, </a:t>
            </a:r>
            <a:r>
              <a:rPr lang="en-IN" b="1" dirty="0" err="1">
                <a:latin typeface="Courier New" pitchFamily="49" charset="0"/>
              </a:rPr>
              <a:t>ICollection</a:t>
            </a:r>
            <a:r>
              <a:rPr lang="en-IN" b="1" dirty="0">
                <a:latin typeface="Courier New" pitchFamily="49" charset="0"/>
              </a:rPr>
              <a:t>, </a:t>
            </a:r>
            <a:r>
              <a:rPr lang="en-IN" b="1" dirty="0" err="1">
                <a:latin typeface="Courier New" pitchFamily="49" charset="0"/>
              </a:rPr>
              <a:t>IEnumerable</a:t>
            </a:r>
            <a:endParaRPr lang="en-IN" b="1" dirty="0">
              <a:latin typeface="Courier New" pitchFamily="49" charset="0"/>
            </a:endParaRPr>
          </a:p>
          <a:p>
            <a:pPr>
              <a:lnSpc>
                <a:spcPct val="120000"/>
              </a:lnSpc>
            </a:pPr>
            <a:r>
              <a:rPr lang="en-IN" dirty="0"/>
              <a:t>The collection is  organized based on the hash code of the key.</a:t>
            </a:r>
          </a:p>
          <a:p>
            <a:pPr>
              <a:lnSpc>
                <a:spcPct val="120000"/>
              </a:lnSpc>
            </a:pPr>
            <a:r>
              <a:rPr lang="en-US" b="1" dirty="0" err="1">
                <a:latin typeface="Courier New" pitchFamily="49" charset="0"/>
              </a:rPr>
              <a:t>Hashtable</a:t>
            </a:r>
            <a:r>
              <a:rPr lang="en-US" dirty="0"/>
              <a:t> uses the hash value of an key object to put the </a:t>
            </a:r>
            <a:r>
              <a:rPr lang="en-IN" dirty="0"/>
              <a:t>key-value </a:t>
            </a:r>
            <a:r>
              <a:rPr lang="en-US" dirty="0"/>
              <a:t>into the bucket. The search happens by first getting the hash code of the key and then looking for the key-value pair in the appropriate bucket.</a:t>
            </a:r>
          </a:p>
          <a:p>
            <a:pPr>
              <a:lnSpc>
                <a:spcPct val="120000"/>
              </a:lnSpc>
            </a:pPr>
            <a:r>
              <a:rPr lang="en-US" dirty="0"/>
              <a:t>One object per bucket will lead almost to a linear search. Hence it is very important that hash code generating method is written efficiently.</a:t>
            </a:r>
          </a:p>
          <a:p>
            <a:pPr>
              <a:lnSpc>
                <a:spcPct val="120000"/>
              </a:lnSpc>
            </a:pPr>
            <a:r>
              <a:rPr lang="en-US" dirty="0"/>
              <a:t>The size of the </a:t>
            </a:r>
            <a:r>
              <a:rPr lang="en-US" b="1" dirty="0" err="1">
                <a:latin typeface="Courier New" pitchFamily="49" charset="0"/>
              </a:rPr>
              <a:t>Hashtable</a:t>
            </a:r>
            <a:r>
              <a:rPr lang="en-US" dirty="0"/>
              <a:t> dynamically increases as elements are added to a it.</a:t>
            </a:r>
          </a:p>
          <a:p>
            <a:pPr marL="0" indent="0">
              <a:lnSpc>
                <a:spcPct val="120000"/>
              </a:lnSpc>
              <a:buNone/>
            </a:pPr>
            <a:endParaRPr lang="en-US" dirty="0"/>
          </a:p>
          <a:p>
            <a:pPr marL="0" indent="0">
              <a:buNone/>
            </a:pPr>
            <a:endParaRPr lang="en-IN" dirty="0"/>
          </a:p>
        </p:txBody>
      </p:sp>
      <p:sp>
        <p:nvSpPr>
          <p:cNvPr id="2" name="Slide Number Placeholder 1"/>
          <p:cNvSpPr>
            <a:spLocks noGrp="1"/>
          </p:cNvSpPr>
          <p:nvPr>
            <p:ph type="sldNum" sz="quarter" idx="4"/>
          </p:nvPr>
        </p:nvSpPr>
        <p:spPr/>
        <p:txBody>
          <a:bodyPr/>
          <a:lstStyle/>
          <a:p>
            <a:pPr>
              <a:defRPr/>
            </a:pPr>
            <a:fld id="{845DED79-DDB7-4659-87B0-D2B31CB8E235}" type="slidenum">
              <a:rPr lang="en-US" smtClean="0"/>
              <a:pPr>
                <a:defRPr/>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10000"/>
          </a:bodyPr>
          <a:lstStyle/>
          <a:p>
            <a:r>
              <a:rPr lang="en-IN" dirty="0"/>
              <a:t>The key cannot be Nothing (</a:t>
            </a:r>
            <a:r>
              <a:rPr lang="en-IN" b="1" dirty="0">
                <a:latin typeface="Courier New" pitchFamily="49" charset="0"/>
              </a:rPr>
              <a:t>null</a:t>
            </a:r>
            <a:r>
              <a:rPr lang="en-IN" dirty="0"/>
              <a:t>). </a:t>
            </a:r>
            <a:r>
              <a:rPr lang="en-US" dirty="0"/>
              <a:t>They must be immutable.</a:t>
            </a:r>
          </a:p>
          <a:p>
            <a:r>
              <a:rPr lang="en-US" dirty="0"/>
              <a:t>They cannot be duplicate. </a:t>
            </a:r>
          </a:p>
          <a:p>
            <a:r>
              <a:rPr lang="en-IN" dirty="0"/>
              <a:t>It is mandated that the object used has key must have one of the following implementations</a:t>
            </a:r>
          </a:p>
          <a:p>
            <a:pPr marL="914400" lvl="1" indent="-457200">
              <a:buFont typeface="+mj-lt"/>
              <a:buAutoNum type="alphaUcPeriod"/>
            </a:pPr>
            <a:r>
              <a:rPr lang="en-US" sz="2000" dirty="0">
                <a:ea typeface="+mn-ea"/>
                <a:cs typeface="+mn-cs"/>
              </a:rPr>
              <a:t>override the </a:t>
            </a:r>
            <a:r>
              <a:rPr lang="en-US" sz="2000" b="1" dirty="0">
                <a:latin typeface="Courier New" pitchFamily="49" charset="0"/>
                <a:ea typeface="+mn-ea"/>
                <a:cs typeface="+mn-cs"/>
              </a:rPr>
              <a:t>GetHashCode</a:t>
            </a:r>
            <a:r>
              <a:rPr lang="en-US" sz="2000" dirty="0">
                <a:ea typeface="+mn-ea"/>
                <a:cs typeface="+mn-cs"/>
              </a:rPr>
              <a:t> method and </a:t>
            </a:r>
            <a:r>
              <a:rPr lang="en-US" sz="2000" dirty="0"/>
              <a:t>the </a:t>
            </a:r>
            <a:r>
              <a:rPr lang="en-US" sz="2000" b="1" dirty="0">
                <a:latin typeface="Courier New" pitchFamily="49" charset="0"/>
              </a:rPr>
              <a:t>Equals</a:t>
            </a:r>
            <a:r>
              <a:rPr lang="en-US" sz="2000" dirty="0"/>
              <a:t> method</a:t>
            </a:r>
          </a:p>
          <a:p>
            <a:pPr marL="914400" lvl="1" indent="-457200">
              <a:buFont typeface="+mj-lt"/>
              <a:buAutoNum type="alphaUcPeriod"/>
            </a:pPr>
            <a:r>
              <a:rPr lang="en-US" sz="2000" dirty="0"/>
              <a:t>Implement </a:t>
            </a:r>
            <a:r>
              <a:rPr lang="en-US" sz="2000" b="1" dirty="0" err="1">
                <a:latin typeface="Courier New" pitchFamily="49" charset="0"/>
                <a:ea typeface="+mn-ea"/>
                <a:cs typeface="+mn-cs"/>
              </a:rPr>
              <a:t>IEqualityComparer</a:t>
            </a:r>
            <a:r>
              <a:rPr lang="en-US" sz="2000" b="1" dirty="0">
                <a:latin typeface="Courier New" pitchFamily="49" charset="0"/>
                <a:ea typeface="+mn-ea"/>
                <a:cs typeface="+mn-cs"/>
              </a:rPr>
              <a:t> </a:t>
            </a:r>
          </a:p>
          <a:p>
            <a:pPr marL="914400" lvl="1" indent="-457200">
              <a:buFont typeface="+mj-lt"/>
              <a:buAutoNum type="alphaUcPeriod"/>
            </a:pPr>
            <a:r>
              <a:rPr lang="en-US" sz="2000" dirty="0">
                <a:ea typeface="+mn-ea"/>
                <a:cs typeface="+mn-cs"/>
              </a:rPr>
              <a:t>Implement </a:t>
            </a:r>
            <a:r>
              <a:rPr lang="en-US" sz="2000" dirty="0"/>
              <a:t>the </a:t>
            </a:r>
            <a:r>
              <a:rPr lang="en-US" sz="2000" b="1" dirty="0">
                <a:latin typeface="Courier New" pitchFamily="49" charset="0"/>
              </a:rPr>
              <a:t>IHashCodeProvider</a:t>
            </a:r>
            <a:r>
              <a:rPr lang="en-US" sz="2000" dirty="0"/>
              <a:t> interface and </a:t>
            </a:r>
            <a:endParaRPr lang="en-US" sz="2000" dirty="0">
              <a:ea typeface="+mn-ea"/>
              <a:cs typeface="+mn-cs"/>
            </a:endParaRPr>
          </a:p>
          <a:p>
            <a:pPr marL="457200" lvl="1" indent="0">
              <a:buNone/>
            </a:pPr>
            <a:r>
              <a:rPr lang="en-US" sz="2000" dirty="0">
                <a:ea typeface="+mn-ea"/>
                <a:cs typeface="+mn-cs"/>
              </a:rPr>
              <a:t>        or the </a:t>
            </a:r>
            <a:r>
              <a:rPr lang="en-US" sz="2000" b="1" dirty="0">
                <a:latin typeface="Courier New" pitchFamily="49" charset="0"/>
                <a:ea typeface="+mn-ea"/>
                <a:cs typeface="+mn-cs"/>
              </a:rPr>
              <a:t>IComparer</a:t>
            </a:r>
            <a:r>
              <a:rPr lang="en-US" sz="2000" dirty="0">
                <a:ea typeface="+mn-ea"/>
                <a:cs typeface="+mn-cs"/>
              </a:rPr>
              <a:t> interface (depreciated, </a:t>
            </a:r>
            <a:r>
              <a:rPr lang="en-US" sz="2000" i="1" dirty="0">
                <a:ea typeface="+mn-ea"/>
                <a:cs typeface="+mn-cs"/>
              </a:rPr>
              <a:t>so we will not look at this</a:t>
            </a:r>
            <a:r>
              <a:rPr lang="en-US" sz="2000" dirty="0">
                <a:ea typeface="+mn-ea"/>
                <a:cs typeface="+mn-cs"/>
              </a:rPr>
              <a:t>)</a:t>
            </a:r>
          </a:p>
          <a:p>
            <a:r>
              <a:rPr lang="en-US" dirty="0"/>
              <a:t>It is important that the hash code methods are implemented properly for the </a:t>
            </a:r>
            <a:r>
              <a:rPr lang="en-US" b="1" dirty="0" err="1">
                <a:latin typeface="Courier New" pitchFamily="49" charset="0"/>
              </a:rPr>
              <a:t>Hashtable</a:t>
            </a:r>
            <a:r>
              <a:rPr lang="en-US" dirty="0"/>
              <a:t> to work efficiently.</a:t>
            </a:r>
            <a:endParaRPr lang="en-IN" dirty="0"/>
          </a:p>
          <a:p>
            <a:endParaRPr lang="en-US" dirty="0"/>
          </a:p>
        </p:txBody>
      </p:sp>
      <p:sp>
        <p:nvSpPr>
          <p:cNvPr id="2" name="Title 1"/>
          <p:cNvSpPr>
            <a:spLocks noGrp="1"/>
          </p:cNvSpPr>
          <p:nvPr>
            <p:ph type="title"/>
          </p:nvPr>
        </p:nvSpPr>
        <p:spPr/>
        <p:txBody>
          <a:bodyPr/>
          <a:lstStyle/>
          <a:p>
            <a:r>
              <a:rPr lang="en-US" dirty="0"/>
              <a:t>Key</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46</a:t>
            </a:fld>
            <a:endParaRPr lang="en-US"/>
          </a:p>
        </p:txBody>
      </p:sp>
    </p:spTree>
    <p:extLst>
      <p:ext uri="{BB962C8B-B14F-4D97-AF65-F5344CB8AC3E}">
        <p14:creationId xmlns:p14="http://schemas.microsoft.com/office/powerpoint/2010/main" val="3152620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47</a:t>
            </a:fld>
            <a:endParaRPr lang="en-US"/>
          </a:p>
        </p:txBody>
      </p:sp>
      <p:sp>
        <p:nvSpPr>
          <p:cNvPr id="8" name="Content Placeholder 2"/>
          <p:cNvSpPr txBox="1">
            <a:spLocks/>
          </p:cNvSpPr>
          <p:nvPr/>
        </p:nvSpPr>
        <p:spPr>
          <a:xfrm>
            <a:off x="228600" y="1219200"/>
            <a:ext cx="8534400" cy="5468678"/>
          </a:xfrm>
          <a:prstGeom prst="rect">
            <a:avLst/>
          </a:prstGeom>
        </p:spPr>
        <p:txBody>
          <a:bodyPr>
            <a:normAutofit fontScale="92500" lnSpcReduction="10000"/>
          </a:bodyPr>
          <a:lst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If both set of methods in A, B or C must have similar behaviour. For instance, if </a:t>
            </a:r>
            <a:r>
              <a:rPr lang="en-US" b="1">
                <a:latin typeface="Courier New" pitchFamily="49" charset="0"/>
              </a:rPr>
              <a:t>GetHashCode() </a:t>
            </a:r>
            <a:r>
              <a:rPr lang="en-US"/>
              <a:t>is case sensitive then</a:t>
            </a:r>
            <a:r>
              <a:rPr lang="en-US" b="1">
                <a:latin typeface="Courier New" pitchFamily="49" charset="0"/>
              </a:rPr>
              <a:t> equals must </a:t>
            </a:r>
            <a:r>
              <a:rPr lang="en-US"/>
              <a:t>also be case sensitive.</a:t>
            </a:r>
          </a:p>
          <a:p>
            <a:r>
              <a:rPr lang="en-US"/>
              <a:t>These method must return same values when called with the same parameters while the  key is in the </a:t>
            </a:r>
            <a:r>
              <a:rPr lang="en-US" b="1">
                <a:latin typeface="Courier New" pitchFamily="49" charset="0"/>
              </a:rPr>
              <a:t>Hashtable</a:t>
            </a:r>
            <a:r>
              <a:rPr lang="en-US"/>
              <a:t>.</a:t>
            </a:r>
          </a:p>
          <a:p>
            <a:r>
              <a:rPr lang="en-US"/>
              <a:t>Also if two things are equal  then they </a:t>
            </a:r>
            <a:r>
              <a:rPr lang="en-US" i="1"/>
              <a:t>must</a:t>
            </a:r>
            <a:r>
              <a:rPr lang="en-US"/>
              <a:t> return the same value for hash code.</a:t>
            </a:r>
          </a:p>
          <a:p>
            <a:r>
              <a:rPr lang="en-US"/>
              <a:t>If the hash codes are equal for 2 objects, it is </a:t>
            </a:r>
            <a:r>
              <a:rPr lang="en-US" i="1"/>
              <a:t>not</a:t>
            </a:r>
            <a:r>
              <a:rPr lang="en-US"/>
              <a:t> necessary for them to be the same; this is a collision, and Equals </a:t>
            </a:r>
          </a:p>
          <a:p>
            <a:r>
              <a:rPr lang="en-US"/>
              <a:t>Iteration order of </a:t>
            </a:r>
            <a:r>
              <a:rPr lang="en-US" b="1">
                <a:latin typeface="Courier New" pitchFamily="49" charset="0"/>
              </a:rPr>
              <a:t>Hashtable </a:t>
            </a:r>
            <a:r>
              <a:rPr lang="en-US"/>
              <a:t>in C# cannot be determined.</a:t>
            </a:r>
          </a:p>
          <a:p>
            <a:r>
              <a:rPr lang="en-US"/>
              <a:t>The equality is determined by </a:t>
            </a:r>
            <a:r>
              <a:rPr lang="en-US" b="1">
                <a:latin typeface="Courier New" pitchFamily="49" charset="0"/>
              </a:rPr>
              <a:t>Equals</a:t>
            </a:r>
            <a:r>
              <a:rPr lang="en-US"/>
              <a:t> method (of the key class or </a:t>
            </a:r>
            <a:r>
              <a:rPr lang="en-US" b="1">
                <a:latin typeface="Courier New" pitchFamily="49" charset="0"/>
              </a:rPr>
              <a:t>IEqualityComparer </a:t>
            </a:r>
            <a:r>
              <a:rPr lang="en-US"/>
              <a:t>class</a:t>
            </a:r>
            <a:r>
              <a:rPr lang="en-US" b="1">
                <a:latin typeface="Courier New" pitchFamily="49" charset="0"/>
              </a:rPr>
              <a:t>)</a:t>
            </a:r>
            <a:r>
              <a:rPr lang="en-US"/>
              <a:t> or </a:t>
            </a:r>
            <a:r>
              <a:rPr lang="en-US" b="1">
                <a:latin typeface="Courier New" pitchFamily="49" charset="0"/>
              </a:rPr>
              <a:t>CompareTo()</a:t>
            </a:r>
            <a:r>
              <a:rPr lang="en-US"/>
              <a:t>method of</a:t>
            </a:r>
            <a:r>
              <a:rPr lang="en-US" b="1">
                <a:latin typeface="Courier New" pitchFamily="49" charset="0"/>
              </a:rPr>
              <a:t> IComparer</a:t>
            </a:r>
            <a:r>
              <a:rPr lang="en-US"/>
              <a:t>  depending on the context in which it is used.</a:t>
            </a:r>
            <a:endParaRPr lang="en-US" b="1">
              <a:latin typeface="Courier New" pitchFamily="49" charset="0"/>
            </a:endParaRPr>
          </a:p>
          <a:p>
            <a:pPr marL="0" indent="0">
              <a:buFont typeface="Arial" pitchFamily="34" charset="0"/>
              <a:buNone/>
            </a:pPr>
            <a:endParaRPr lang="en-US" dirty="0"/>
          </a:p>
        </p:txBody>
      </p:sp>
    </p:spTree>
    <p:extLst>
      <p:ext uri="{BB962C8B-B14F-4D97-AF65-F5344CB8AC3E}">
        <p14:creationId xmlns:p14="http://schemas.microsoft.com/office/powerpoint/2010/main" val="982088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20000"/>
          </a:bodyPr>
          <a:lstStyle/>
          <a:p>
            <a:r>
              <a:rPr lang="en-US" b="1" dirty="0" err="1">
                <a:latin typeface="Courier New" pitchFamily="49" charset="0"/>
              </a:rPr>
              <a:t>Hashtable</a:t>
            </a:r>
            <a:r>
              <a:rPr lang="en-US" b="1" dirty="0">
                <a:latin typeface="Courier New" pitchFamily="49" charset="0"/>
              </a:rPr>
              <a:t>() </a:t>
            </a:r>
            <a:r>
              <a:rPr lang="en-US" dirty="0"/>
              <a:t>: empty </a:t>
            </a:r>
            <a:r>
              <a:rPr lang="en-US" b="1" dirty="0" err="1">
                <a:latin typeface="Courier New" pitchFamily="49" charset="0"/>
              </a:rPr>
              <a:t>Hashtable</a:t>
            </a:r>
            <a:r>
              <a:rPr lang="en-US" dirty="0"/>
              <a:t> that uses the default initial capacity, hash code provider, and comparer</a:t>
            </a:r>
          </a:p>
          <a:p>
            <a:r>
              <a:rPr lang="en-US" b="1" dirty="0" err="1">
                <a:latin typeface="Courier New" pitchFamily="49" charset="0"/>
              </a:rPr>
              <a:t>Hashtable</a:t>
            </a:r>
            <a:r>
              <a:rPr lang="en-US" b="1" dirty="0">
                <a:latin typeface="Courier New" pitchFamily="49" charset="0"/>
              </a:rPr>
              <a:t>(</a:t>
            </a:r>
            <a:r>
              <a:rPr lang="en-US" b="1" dirty="0" err="1">
                <a:latin typeface="Courier New" pitchFamily="49" charset="0"/>
              </a:rPr>
              <a:t>IDictionary</a:t>
            </a:r>
            <a:r>
              <a:rPr lang="en-US" b="1" dirty="0">
                <a:latin typeface="Courier New" pitchFamily="49" charset="0"/>
              </a:rPr>
              <a:t> d) </a:t>
            </a:r>
            <a:r>
              <a:rPr lang="en-US" dirty="0"/>
              <a:t>:  contains the elements from the specified dictionary and that uses the default initial capacity, hash code provider, and comparer</a:t>
            </a:r>
          </a:p>
          <a:p>
            <a:r>
              <a:rPr lang="en-US" b="1" dirty="0" err="1">
                <a:latin typeface="Courier New" pitchFamily="49" charset="0"/>
              </a:rPr>
              <a:t>Hashtable</a:t>
            </a:r>
            <a:r>
              <a:rPr lang="en-US" b="1" dirty="0">
                <a:latin typeface="Courier New" pitchFamily="49" charset="0"/>
              </a:rPr>
              <a:t>(</a:t>
            </a:r>
            <a:r>
              <a:rPr lang="en-US" b="1" dirty="0" err="1">
                <a:latin typeface="Courier New" pitchFamily="49" charset="0"/>
              </a:rPr>
              <a:t>int</a:t>
            </a:r>
            <a:r>
              <a:rPr lang="en-US" b="1" dirty="0">
                <a:latin typeface="Courier New" pitchFamily="49" charset="0"/>
              </a:rPr>
              <a:t> capacity): </a:t>
            </a:r>
            <a:r>
              <a:rPr lang="en-US" dirty="0"/>
              <a:t>empty </a:t>
            </a:r>
            <a:r>
              <a:rPr lang="en-US" b="1" dirty="0" err="1">
                <a:latin typeface="Courier New" pitchFamily="49" charset="0"/>
              </a:rPr>
              <a:t>Hashtable</a:t>
            </a:r>
            <a:r>
              <a:rPr lang="en-US" dirty="0"/>
              <a:t> that uses the specified initial capacity, hash code provider, and comparer</a:t>
            </a:r>
          </a:p>
          <a:p>
            <a:r>
              <a:rPr lang="en-US" b="1" dirty="0" err="1">
                <a:latin typeface="Courier New" pitchFamily="49" charset="0"/>
              </a:rPr>
              <a:t>Hashtable</a:t>
            </a:r>
            <a:r>
              <a:rPr lang="en-US" b="1" dirty="0">
                <a:latin typeface="Courier New" pitchFamily="49" charset="0"/>
              </a:rPr>
              <a:t>(</a:t>
            </a:r>
            <a:r>
              <a:rPr lang="en-US" b="1" dirty="0" err="1">
                <a:latin typeface="Courier New" pitchFamily="49" charset="0"/>
              </a:rPr>
              <a:t>IEqualityComparer</a:t>
            </a:r>
            <a:r>
              <a:rPr lang="en-US" b="1" dirty="0">
                <a:latin typeface="Courier New" pitchFamily="49" charset="0"/>
              </a:rPr>
              <a:t> c):</a:t>
            </a:r>
            <a:r>
              <a:rPr lang="en-US" dirty="0"/>
              <a:t>empty </a:t>
            </a:r>
            <a:r>
              <a:rPr lang="en-US" b="1" dirty="0" err="1">
                <a:latin typeface="Courier New" pitchFamily="49" charset="0"/>
              </a:rPr>
              <a:t>Hashtable</a:t>
            </a:r>
            <a:r>
              <a:rPr lang="en-US" dirty="0"/>
              <a:t> that uses the default initial capacity and specified comparer.</a:t>
            </a:r>
          </a:p>
          <a:p>
            <a:r>
              <a:rPr lang="en-US" b="1" dirty="0" err="1">
                <a:latin typeface="Courier New" pitchFamily="49" charset="0"/>
              </a:rPr>
              <a:t>Hashtable</a:t>
            </a:r>
            <a:r>
              <a:rPr lang="en-US" b="1" dirty="0">
                <a:latin typeface="Courier New" pitchFamily="49" charset="0"/>
              </a:rPr>
              <a:t>(</a:t>
            </a:r>
            <a:r>
              <a:rPr lang="en-US" b="1" dirty="0" err="1">
                <a:latin typeface="Courier New" pitchFamily="49" charset="0"/>
              </a:rPr>
              <a:t>int</a:t>
            </a:r>
            <a:r>
              <a:rPr lang="en-US" b="1" dirty="0">
                <a:latin typeface="Courier New" pitchFamily="49" charset="0"/>
              </a:rPr>
              <a:t> </a:t>
            </a:r>
            <a:r>
              <a:rPr lang="en-US" b="1" dirty="0" err="1">
                <a:latin typeface="Courier New" pitchFamily="49" charset="0"/>
              </a:rPr>
              <a:t>cap,IEqualityComparer</a:t>
            </a:r>
            <a:r>
              <a:rPr lang="en-US" b="1" dirty="0">
                <a:latin typeface="Courier New" pitchFamily="49" charset="0"/>
              </a:rPr>
              <a:t> c):</a:t>
            </a:r>
            <a:r>
              <a:rPr lang="en-US" dirty="0"/>
              <a:t>empty </a:t>
            </a:r>
            <a:r>
              <a:rPr lang="en-US" b="1" dirty="0" err="1">
                <a:latin typeface="Courier New" pitchFamily="49" charset="0"/>
              </a:rPr>
              <a:t>Hashtable</a:t>
            </a:r>
            <a:r>
              <a:rPr lang="en-US" dirty="0"/>
              <a:t> that uses the specified initial capacity and specified comparer.</a:t>
            </a:r>
          </a:p>
        </p:txBody>
      </p:sp>
      <p:sp>
        <p:nvSpPr>
          <p:cNvPr id="2" name="Title 1"/>
          <p:cNvSpPr>
            <a:spLocks noGrp="1"/>
          </p:cNvSpPr>
          <p:nvPr>
            <p:ph type="title"/>
          </p:nvPr>
        </p:nvSpPr>
        <p:spPr/>
        <p:txBody>
          <a:bodyPr/>
          <a:lstStyle/>
          <a:p>
            <a:r>
              <a:rPr lang="en-US" dirty="0"/>
              <a:t>Constructors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48</a:t>
            </a:fld>
            <a:endParaRPr lang="en-US" dirty="0"/>
          </a:p>
        </p:txBody>
      </p:sp>
    </p:spTree>
    <p:extLst>
      <p:ext uri="{BB962C8B-B14F-4D97-AF65-F5344CB8AC3E}">
        <p14:creationId xmlns:p14="http://schemas.microsoft.com/office/powerpoint/2010/main" val="3854689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dirty="0"/>
              <a:t>Members apart from the methods of interfaces</a:t>
            </a:r>
          </a:p>
          <a:p>
            <a:pPr lvl="1"/>
            <a:r>
              <a:rPr lang="en-US" sz="2000" b="1" dirty="0">
                <a:latin typeface="Courier New" pitchFamily="49" charset="0"/>
              </a:rPr>
              <a:t>Item</a:t>
            </a:r>
            <a:r>
              <a:rPr lang="en-US" sz="2000" dirty="0"/>
              <a:t> : Gets or sets the value associated with the specified key. </a:t>
            </a:r>
          </a:p>
          <a:p>
            <a:pPr lvl="1"/>
            <a:r>
              <a:rPr lang="en-US" sz="2000" b="1" dirty="0">
                <a:latin typeface="Courier New" pitchFamily="49" charset="0"/>
              </a:rPr>
              <a:t>Keys</a:t>
            </a:r>
            <a:r>
              <a:rPr lang="en-US" sz="2000" dirty="0"/>
              <a:t> :Gets an </a:t>
            </a:r>
            <a:r>
              <a:rPr lang="en-US" sz="2000" b="1" dirty="0">
                <a:latin typeface="Courier New" pitchFamily="49" charset="0"/>
              </a:rPr>
              <a:t>ICollection</a:t>
            </a:r>
            <a:r>
              <a:rPr lang="en-US" sz="2000" dirty="0"/>
              <a:t> containing the keys in the </a:t>
            </a:r>
            <a:r>
              <a:rPr lang="en-US" sz="2000" b="1" dirty="0" err="1">
                <a:latin typeface="Courier New" pitchFamily="49" charset="0"/>
              </a:rPr>
              <a:t>Hashtable</a:t>
            </a:r>
            <a:r>
              <a:rPr lang="en-US" sz="2000" dirty="0"/>
              <a:t>. </a:t>
            </a:r>
          </a:p>
          <a:p>
            <a:pPr lvl="1"/>
            <a:r>
              <a:rPr lang="en-US" sz="2000" b="1" dirty="0">
                <a:latin typeface="Courier New" pitchFamily="49" charset="0"/>
              </a:rPr>
              <a:t>Values</a:t>
            </a:r>
            <a:r>
              <a:rPr lang="en-US" sz="2000" dirty="0"/>
              <a:t>: Gets an </a:t>
            </a:r>
            <a:r>
              <a:rPr lang="en-US" sz="2000" b="1" dirty="0">
                <a:latin typeface="Courier New" pitchFamily="49" charset="0"/>
              </a:rPr>
              <a:t>ICollection</a:t>
            </a:r>
            <a:r>
              <a:rPr lang="en-US" sz="2000" dirty="0"/>
              <a:t> containing the values in the </a:t>
            </a:r>
            <a:r>
              <a:rPr lang="en-US" sz="2000" b="1" dirty="0" err="1">
                <a:latin typeface="Courier New" pitchFamily="49" charset="0"/>
              </a:rPr>
              <a:t>Hashtable</a:t>
            </a:r>
            <a:r>
              <a:rPr lang="en-US" sz="2000" dirty="0"/>
              <a:t>. </a:t>
            </a:r>
          </a:p>
          <a:p>
            <a:pPr lvl="1"/>
            <a:r>
              <a:rPr lang="en-US" sz="2000" b="1" dirty="0" err="1">
                <a:latin typeface="Courier New" pitchFamily="49" charset="0"/>
              </a:rPr>
              <a:t>bool</a:t>
            </a:r>
            <a:r>
              <a:rPr lang="en-US" sz="2000" b="1" dirty="0">
                <a:latin typeface="Courier New" pitchFamily="49" charset="0"/>
              </a:rPr>
              <a:t> Contains(Object key), </a:t>
            </a:r>
            <a:r>
              <a:rPr lang="en-US" sz="2000" b="1" dirty="0" err="1">
                <a:latin typeface="Courier New" pitchFamily="49" charset="0"/>
              </a:rPr>
              <a:t>bool</a:t>
            </a:r>
            <a:r>
              <a:rPr lang="en-US" sz="2000" b="1" dirty="0">
                <a:latin typeface="Courier New" pitchFamily="49" charset="0"/>
              </a:rPr>
              <a:t> </a:t>
            </a:r>
            <a:r>
              <a:rPr lang="en-US" sz="2000" b="1" dirty="0" err="1">
                <a:latin typeface="Courier New" pitchFamily="49" charset="0"/>
              </a:rPr>
              <a:t>ContainsKey</a:t>
            </a:r>
            <a:r>
              <a:rPr lang="en-US" sz="2000" b="1" dirty="0">
                <a:latin typeface="Courier New" pitchFamily="49" charset="0"/>
              </a:rPr>
              <a:t>(Object key):  </a:t>
            </a:r>
            <a:r>
              <a:rPr lang="en-US" sz="2000" dirty="0"/>
              <a:t>both determine if the </a:t>
            </a:r>
            <a:r>
              <a:rPr lang="en-US" sz="2000" b="1" dirty="0" err="1">
                <a:latin typeface="Courier New" pitchFamily="49" charset="0"/>
              </a:rPr>
              <a:t>Hashtable</a:t>
            </a:r>
            <a:r>
              <a:rPr lang="en-US" sz="2000" dirty="0"/>
              <a:t> contains a specified key. </a:t>
            </a:r>
          </a:p>
          <a:p>
            <a:pPr lvl="1"/>
            <a:r>
              <a:rPr lang="en-US" sz="2000" b="1" dirty="0" err="1">
                <a:latin typeface="Courier New" pitchFamily="49" charset="0"/>
              </a:rPr>
              <a:t>bool</a:t>
            </a:r>
            <a:r>
              <a:rPr lang="en-US" sz="2000" b="1" dirty="0">
                <a:latin typeface="Courier New" pitchFamily="49" charset="0"/>
              </a:rPr>
              <a:t> </a:t>
            </a:r>
            <a:r>
              <a:rPr lang="en-US" sz="2000" b="1" dirty="0" err="1">
                <a:latin typeface="Courier New" pitchFamily="49" charset="0"/>
              </a:rPr>
              <a:t>ContainsValue</a:t>
            </a:r>
            <a:r>
              <a:rPr lang="en-US" sz="2000" b="1" dirty="0">
                <a:latin typeface="Courier New" pitchFamily="49" charset="0"/>
              </a:rPr>
              <a:t>(Object value):  </a:t>
            </a:r>
            <a:r>
              <a:rPr lang="en-US" sz="2000" dirty="0"/>
              <a:t>Determines if the </a:t>
            </a:r>
            <a:r>
              <a:rPr lang="en-US" sz="2000" b="1" dirty="0" err="1">
                <a:latin typeface="Courier New" pitchFamily="49" charset="0"/>
              </a:rPr>
              <a:t>Hashtable</a:t>
            </a:r>
            <a:r>
              <a:rPr lang="en-US" sz="2000" dirty="0"/>
              <a:t> contains a </a:t>
            </a:r>
            <a:r>
              <a:rPr lang="en-US" sz="2000" dirty="0" err="1"/>
              <a:t>specifified</a:t>
            </a:r>
            <a:r>
              <a:rPr lang="en-US" sz="2000" dirty="0"/>
              <a:t> value. </a:t>
            </a:r>
          </a:p>
          <a:p>
            <a:pPr lvl="1"/>
            <a:endParaRPr lang="en-US" sz="2000" b="1" dirty="0">
              <a:latin typeface="Courier New" pitchFamily="49" charset="0"/>
            </a:endParaRPr>
          </a:p>
        </p:txBody>
      </p:sp>
      <p:sp>
        <p:nvSpPr>
          <p:cNvPr id="2" name="Title 1"/>
          <p:cNvSpPr>
            <a:spLocks noGrp="1"/>
          </p:cNvSpPr>
          <p:nvPr>
            <p:ph type="title"/>
          </p:nvPr>
        </p:nvSpPr>
        <p:spPr/>
        <p:txBody>
          <a:bodyPr/>
          <a:lstStyle/>
          <a:p>
            <a:r>
              <a:rPr lang="en-US" dirty="0"/>
              <a:t>Members in API</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49</a:t>
            </a:fld>
            <a:endParaRPr lang="en-US"/>
          </a:p>
        </p:txBody>
      </p:sp>
    </p:spTree>
    <p:extLst>
      <p:ext uri="{BB962C8B-B14F-4D97-AF65-F5344CB8AC3E}">
        <p14:creationId xmlns:p14="http://schemas.microsoft.com/office/powerpoint/2010/main" val="2850126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23351E-F69A-B346-EA70-044AE3EAA545}"/>
              </a:ext>
            </a:extLst>
          </p:cNvPr>
          <p:cNvSpPr>
            <a:spLocks noGrp="1"/>
          </p:cNvSpPr>
          <p:nvPr>
            <p:ph type="title"/>
          </p:nvPr>
        </p:nvSpPr>
        <p:spPr/>
        <p:txBody>
          <a:bodyPr/>
          <a:lstStyle/>
          <a:p>
            <a:r>
              <a:rPr lang="en-IN" dirty="0"/>
              <a:t>Collection Framework</a:t>
            </a:r>
          </a:p>
        </p:txBody>
      </p:sp>
      <p:sp>
        <p:nvSpPr>
          <p:cNvPr id="4" name="AutoShape 2" descr="Collection Framework">
            <a:extLst>
              <a:ext uri="{FF2B5EF4-FFF2-40B4-BE49-F238E27FC236}">
                <a16:creationId xmlns:a16="http://schemas.microsoft.com/office/drawing/2014/main" id="{9F29386A-5CD8-A20B-4468-60FEBEEF7C7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085B3361-9B6C-1E97-3EE5-A80ED26071CD}"/>
              </a:ext>
            </a:extLst>
          </p:cNvPr>
          <p:cNvPicPr>
            <a:picLocks noChangeAspect="1"/>
          </p:cNvPicPr>
          <p:nvPr/>
        </p:nvPicPr>
        <p:blipFill rotWithShape="1">
          <a:blip r:embed="rId2"/>
          <a:srcRect l="10353" t="4395" r="6577" b="6240"/>
          <a:stretch/>
        </p:blipFill>
        <p:spPr>
          <a:xfrm>
            <a:off x="746449" y="1600200"/>
            <a:ext cx="7086600" cy="4857107"/>
          </a:xfrm>
          <a:prstGeom prst="rect">
            <a:avLst/>
          </a:prstGeom>
        </p:spPr>
      </p:pic>
    </p:spTree>
    <p:extLst>
      <p:ext uri="{BB962C8B-B14F-4D97-AF65-F5344CB8AC3E}">
        <p14:creationId xmlns:p14="http://schemas.microsoft.com/office/powerpoint/2010/main" val="10374653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33400"/>
            <a:ext cx="8305800" cy="5715000"/>
          </a:xfrm>
        </p:spPr>
        <p:txBody>
          <a:bodyPr/>
          <a:lstStyle/>
          <a:p>
            <a:pPr lvl="1"/>
            <a:r>
              <a:rPr lang="en-US" sz="2000" b="1" dirty="0" err="1">
                <a:latin typeface="Courier New" pitchFamily="49" charset="0"/>
              </a:rPr>
              <a:t>bool</a:t>
            </a:r>
            <a:r>
              <a:rPr lang="en-US" sz="2000" b="1" dirty="0">
                <a:latin typeface="Courier New" pitchFamily="49" charset="0"/>
              </a:rPr>
              <a:t> </a:t>
            </a:r>
            <a:r>
              <a:rPr lang="en-US" sz="2000" b="1" dirty="0" err="1">
                <a:latin typeface="Courier New" pitchFamily="49" charset="0"/>
              </a:rPr>
              <a:t>KeyEquals</a:t>
            </a:r>
            <a:r>
              <a:rPr lang="en-US" sz="2000" b="1" dirty="0">
                <a:latin typeface="Courier New" pitchFamily="49" charset="0"/>
              </a:rPr>
              <a:t>(Object </a:t>
            </a:r>
            <a:r>
              <a:rPr lang="en-US" sz="2000" b="1" dirty="0" err="1">
                <a:latin typeface="Courier New" pitchFamily="49" charset="0"/>
              </a:rPr>
              <a:t>item,Object</a:t>
            </a:r>
            <a:r>
              <a:rPr lang="en-US" sz="2000" b="1" dirty="0">
                <a:latin typeface="Courier New" pitchFamily="49" charset="0"/>
              </a:rPr>
              <a:t> key): </a:t>
            </a:r>
            <a:r>
              <a:rPr lang="en-US" sz="2000" dirty="0"/>
              <a:t>Compares a specific </a:t>
            </a:r>
            <a:r>
              <a:rPr lang="en-US" sz="2000" b="1" dirty="0">
                <a:latin typeface="Courier New" pitchFamily="49" charset="0"/>
              </a:rPr>
              <a:t>Object</a:t>
            </a:r>
            <a:r>
              <a:rPr lang="en-US" sz="2000" dirty="0"/>
              <a:t> with a specific key in the </a:t>
            </a:r>
            <a:r>
              <a:rPr lang="en-US" sz="2000" b="1" dirty="0" err="1">
                <a:latin typeface="Courier New" pitchFamily="49" charset="0"/>
              </a:rPr>
              <a:t>Hashtable</a:t>
            </a:r>
            <a:r>
              <a:rPr lang="en-US" sz="2000" dirty="0"/>
              <a:t>.</a:t>
            </a:r>
          </a:p>
          <a:p>
            <a:pPr lvl="1"/>
            <a:r>
              <a:rPr lang="en-US" sz="2000" b="1" dirty="0" err="1">
                <a:latin typeface="Courier New" pitchFamily="49" charset="0"/>
              </a:rPr>
              <a:t>int</a:t>
            </a:r>
            <a:r>
              <a:rPr lang="en-US" sz="2000" b="1" dirty="0">
                <a:latin typeface="Courier New" pitchFamily="49" charset="0"/>
              </a:rPr>
              <a:t> </a:t>
            </a:r>
            <a:r>
              <a:rPr lang="en-US" sz="2000" b="1" dirty="0" err="1">
                <a:latin typeface="Courier New" pitchFamily="49" charset="0"/>
              </a:rPr>
              <a:t>GetHash</a:t>
            </a:r>
            <a:r>
              <a:rPr lang="en-US" sz="2000" b="1" dirty="0">
                <a:latin typeface="Courier New" pitchFamily="49" charset="0"/>
              </a:rPr>
              <a:t>(Object key): </a:t>
            </a:r>
            <a:r>
              <a:rPr lang="en-US" sz="2000" dirty="0"/>
              <a:t>Returns the hash code for the specified key.</a:t>
            </a:r>
          </a:p>
          <a:p>
            <a:pPr lvl="1"/>
            <a:r>
              <a:rPr lang="en-US" sz="2000" b="1" dirty="0">
                <a:latin typeface="Courier New" pitchFamily="49" charset="0"/>
              </a:rPr>
              <a:t>void Remove(Object key): </a:t>
            </a:r>
            <a:r>
              <a:rPr lang="en-US" sz="2000" dirty="0"/>
              <a:t>Removes the element with the specified key from the </a:t>
            </a:r>
            <a:r>
              <a:rPr lang="en-US" sz="2000" b="1" dirty="0" err="1">
                <a:latin typeface="Courier New" pitchFamily="49" charset="0"/>
              </a:rPr>
              <a:t>Hashtable</a:t>
            </a:r>
            <a:r>
              <a:rPr lang="en-US" sz="2000" dirty="0"/>
              <a:t>.</a:t>
            </a:r>
          </a:p>
          <a:p>
            <a:pPr lvl="1"/>
            <a:r>
              <a:rPr lang="en-US" sz="2000" b="1" dirty="0">
                <a:latin typeface="Courier New" pitchFamily="49" charset="0"/>
              </a:rPr>
              <a:t>IDictionaryEnumerator </a:t>
            </a:r>
            <a:r>
              <a:rPr lang="en-US" sz="2000" b="1" dirty="0" err="1">
                <a:latin typeface="Courier New" pitchFamily="49" charset="0"/>
              </a:rPr>
              <a:t>GetEnumerator</a:t>
            </a:r>
            <a:r>
              <a:rPr lang="en-US" sz="2000" b="1" dirty="0">
                <a:latin typeface="Courier New" pitchFamily="49" charset="0"/>
              </a:rPr>
              <a:t>() :</a:t>
            </a:r>
            <a:r>
              <a:rPr lang="en-US" sz="2000" dirty="0"/>
              <a:t>Returns an </a:t>
            </a:r>
            <a:r>
              <a:rPr lang="en-US" sz="2000" b="1" dirty="0">
                <a:latin typeface="Courier New" pitchFamily="49" charset="0"/>
              </a:rPr>
              <a:t>IDictionaryEnumerator</a:t>
            </a:r>
            <a:r>
              <a:rPr lang="en-US" sz="2000" dirty="0"/>
              <a:t> that iterates through the </a:t>
            </a:r>
            <a:r>
              <a:rPr lang="en-US" sz="2000" b="1" dirty="0" err="1">
                <a:latin typeface="Courier New" pitchFamily="49" charset="0"/>
              </a:rPr>
              <a:t>Hashtable</a:t>
            </a:r>
            <a:r>
              <a:rPr lang="en-US" sz="2000" dirty="0"/>
              <a:t>. </a:t>
            </a:r>
          </a:p>
          <a:p>
            <a:pPr marL="457200" lvl="1" indent="0">
              <a:buNone/>
            </a:pPr>
            <a:r>
              <a:rPr lang="en-US" sz="2000" dirty="0"/>
              <a:t>Recall that </a:t>
            </a:r>
            <a:r>
              <a:rPr lang="en-US" sz="2000" b="1" dirty="0">
                <a:latin typeface="Courier New" pitchFamily="49" charset="0"/>
              </a:rPr>
              <a:t>IDictionaryEnumerator  </a:t>
            </a:r>
            <a:r>
              <a:rPr lang="en-US" sz="2000" dirty="0"/>
              <a:t>has</a:t>
            </a:r>
            <a:r>
              <a:rPr lang="en-US" sz="2000" b="1" dirty="0">
                <a:latin typeface="Courier New" pitchFamily="49" charset="0"/>
              </a:rPr>
              <a:t> Entry, Key and Value </a:t>
            </a:r>
            <a:r>
              <a:rPr lang="en-US" sz="2000" dirty="0"/>
              <a:t>as properties</a:t>
            </a:r>
          </a:p>
          <a:p>
            <a:pPr lvl="1"/>
            <a:endParaRPr lang="en-US" sz="2000" dirty="0"/>
          </a:p>
        </p:txBody>
      </p:sp>
      <p:sp>
        <p:nvSpPr>
          <p:cNvPr id="4" name="Slide Number Placeholder 3"/>
          <p:cNvSpPr>
            <a:spLocks noGrp="1"/>
          </p:cNvSpPr>
          <p:nvPr>
            <p:ph type="sldNum" sz="quarter" idx="4"/>
          </p:nvPr>
        </p:nvSpPr>
        <p:spPr/>
        <p:txBody>
          <a:bodyPr/>
          <a:lstStyle/>
          <a:p>
            <a:pPr>
              <a:defRPr/>
            </a:pPr>
            <a:fld id="{845DED79-DDB7-4659-87B0-D2B31CB8E235}" type="slidenum">
              <a:rPr lang="en-US" smtClean="0"/>
              <a:pPr>
                <a:defRPr/>
              </a:pPr>
              <a:t>50</a:t>
            </a:fld>
            <a:endParaRPr lang="en-US"/>
          </a:p>
        </p:txBody>
      </p:sp>
    </p:spTree>
    <p:extLst>
      <p:ext uri="{BB962C8B-B14F-4D97-AF65-F5344CB8AC3E}">
        <p14:creationId xmlns:p14="http://schemas.microsoft.com/office/powerpoint/2010/main" val="11384084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dirty="0"/>
              <a:t>Methods in </a:t>
            </a:r>
            <a:r>
              <a:rPr lang="en-US" b="1" dirty="0" err="1">
                <a:latin typeface="Courier New" pitchFamily="49" charset="0"/>
              </a:rPr>
              <a:t>IEqualityComparer</a:t>
            </a:r>
            <a:r>
              <a:rPr lang="en-US" b="1" dirty="0"/>
              <a:t> </a:t>
            </a:r>
          </a:p>
          <a:p>
            <a:pPr lvl="1"/>
            <a:r>
              <a:rPr lang="en-US" sz="2000" b="1" dirty="0" err="1">
                <a:latin typeface="Courier New" pitchFamily="49" charset="0"/>
              </a:rPr>
              <a:t>bool</a:t>
            </a:r>
            <a:r>
              <a:rPr lang="en-US" sz="2000" b="1" dirty="0">
                <a:latin typeface="Courier New" pitchFamily="49" charset="0"/>
              </a:rPr>
              <a:t> Equals(Object </a:t>
            </a:r>
            <a:r>
              <a:rPr lang="en-US" sz="2000" b="1" dirty="0" err="1">
                <a:latin typeface="Courier New" pitchFamily="49" charset="0"/>
              </a:rPr>
              <a:t>x,Object</a:t>
            </a:r>
            <a:r>
              <a:rPr lang="en-US" sz="2000" b="1" dirty="0">
                <a:latin typeface="Courier New" pitchFamily="49" charset="0"/>
              </a:rPr>
              <a:t> y): </a:t>
            </a:r>
            <a:r>
              <a:rPr lang="en-US" sz="2000" dirty="0"/>
              <a:t>Determines whether the specified objects are equal. </a:t>
            </a:r>
            <a:endParaRPr lang="en-US" sz="2000" b="1" dirty="0">
              <a:latin typeface="Courier New" pitchFamily="49" charset="0"/>
            </a:endParaRPr>
          </a:p>
          <a:p>
            <a:pPr lvl="1"/>
            <a:r>
              <a:rPr lang="en-US" sz="2000" b="1" dirty="0" err="1">
                <a:latin typeface="Courier New" pitchFamily="49" charset="0"/>
              </a:rPr>
              <a:t>int</a:t>
            </a:r>
            <a:r>
              <a:rPr lang="en-US" sz="2000" b="1" dirty="0">
                <a:latin typeface="Courier New" pitchFamily="49" charset="0"/>
              </a:rPr>
              <a:t> GetHashCode(Object </a:t>
            </a:r>
            <a:r>
              <a:rPr lang="en-US" sz="2000" b="1" dirty="0" err="1">
                <a:latin typeface="Courier New" pitchFamily="49" charset="0"/>
              </a:rPr>
              <a:t>obj</a:t>
            </a:r>
            <a:r>
              <a:rPr lang="en-US" sz="2000" b="1" dirty="0">
                <a:latin typeface="Courier New" pitchFamily="49" charset="0"/>
              </a:rPr>
              <a:t>): </a:t>
            </a:r>
            <a:r>
              <a:rPr lang="en-US" sz="2000" dirty="0"/>
              <a:t>Returns a hash code for the specified object</a:t>
            </a:r>
            <a:r>
              <a:rPr lang="en-US" dirty="0"/>
              <a:t>. </a:t>
            </a:r>
            <a:endParaRPr lang="en-US" b="1" dirty="0">
              <a:latin typeface="Courier New" pitchFamily="49" charset="0"/>
            </a:endParaRPr>
          </a:p>
        </p:txBody>
      </p:sp>
      <p:sp>
        <p:nvSpPr>
          <p:cNvPr id="2" name="Title 1"/>
          <p:cNvSpPr>
            <a:spLocks noGrp="1"/>
          </p:cNvSpPr>
          <p:nvPr>
            <p:ph type="title"/>
          </p:nvPr>
        </p:nvSpPr>
        <p:spPr/>
        <p:txBody>
          <a:bodyPr/>
          <a:lstStyle/>
          <a:p>
            <a:r>
              <a:rPr lang="en-US" dirty="0" err="1">
                <a:latin typeface="Courier New" pitchFamily="49" charset="0"/>
              </a:rPr>
              <a:t>IEqualityComparer</a:t>
            </a:r>
            <a:r>
              <a:rPr lang="en-US" dirty="0"/>
              <a:t> </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51</a:t>
            </a:fld>
            <a:endParaRPr lang="en-US"/>
          </a:p>
        </p:txBody>
      </p:sp>
    </p:spTree>
    <p:extLst>
      <p:ext uri="{BB962C8B-B14F-4D97-AF65-F5344CB8AC3E}">
        <p14:creationId xmlns:p14="http://schemas.microsoft.com/office/powerpoint/2010/main" val="3740877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IN" dirty="0"/>
              <a:t>The </a:t>
            </a:r>
            <a:r>
              <a:rPr lang="en-US" dirty="0"/>
              <a:t>key/value pair stored in a </a:t>
            </a:r>
            <a:r>
              <a:rPr lang="en-US" b="1" dirty="0">
                <a:latin typeface="Courier New" pitchFamily="49" charset="0"/>
              </a:rPr>
              <a:t>DictionaryEntry</a:t>
            </a:r>
            <a:r>
              <a:rPr lang="en-US" dirty="0"/>
              <a:t> object.</a:t>
            </a:r>
          </a:p>
          <a:p>
            <a:r>
              <a:rPr lang="en-US" dirty="0"/>
              <a:t>The </a:t>
            </a:r>
            <a:r>
              <a:rPr lang="en-US" b="1" dirty="0" err="1">
                <a:latin typeface="Courier New" pitchFamily="49" charset="0"/>
              </a:rPr>
              <a:t>foreach</a:t>
            </a:r>
            <a:r>
              <a:rPr lang="en-US" dirty="0"/>
              <a:t> statement returns the  </a:t>
            </a:r>
            <a:r>
              <a:rPr lang="en-US" b="1" dirty="0">
                <a:latin typeface="Courier New" pitchFamily="49" charset="0"/>
              </a:rPr>
              <a:t>DictionaryEntry</a:t>
            </a:r>
            <a:r>
              <a:rPr lang="en-US" dirty="0"/>
              <a:t>.</a:t>
            </a:r>
          </a:p>
          <a:p>
            <a:r>
              <a:rPr lang="en-US" dirty="0"/>
              <a:t>Properties</a:t>
            </a:r>
          </a:p>
          <a:p>
            <a:pPr lvl="1"/>
            <a:r>
              <a:rPr lang="en-US" sz="2000" b="1" dirty="0">
                <a:latin typeface="Courier New" pitchFamily="49" charset="0"/>
                <a:ea typeface="+mn-ea"/>
                <a:cs typeface="+mn-cs"/>
              </a:rPr>
              <a:t>Key</a:t>
            </a:r>
          </a:p>
          <a:p>
            <a:pPr lvl="1"/>
            <a:r>
              <a:rPr lang="en-US" sz="2000" b="1" dirty="0">
                <a:latin typeface="Courier New" pitchFamily="49" charset="0"/>
                <a:ea typeface="+mn-ea"/>
                <a:cs typeface="+mn-cs"/>
              </a:rPr>
              <a:t>Value</a:t>
            </a:r>
          </a:p>
          <a:p>
            <a:endParaRPr lang="en-US" dirty="0"/>
          </a:p>
        </p:txBody>
      </p:sp>
      <p:sp>
        <p:nvSpPr>
          <p:cNvPr id="2" name="Title 1"/>
          <p:cNvSpPr>
            <a:spLocks noGrp="1"/>
          </p:cNvSpPr>
          <p:nvPr>
            <p:ph type="title"/>
          </p:nvPr>
        </p:nvSpPr>
        <p:spPr/>
        <p:txBody>
          <a:bodyPr/>
          <a:lstStyle/>
          <a:p>
            <a:r>
              <a:rPr lang="en-US" dirty="0">
                <a:latin typeface="Courier New" pitchFamily="49" charset="0"/>
              </a:rPr>
              <a:t>DictionaryEntry</a:t>
            </a:r>
            <a:endParaRPr lang="en-US" dirty="0"/>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52</a:t>
            </a:fld>
            <a:endParaRPr lang="en-US"/>
          </a:p>
        </p:txBody>
      </p:sp>
    </p:spTree>
    <p:extLst>
      <p:ext uri="{BB962C8B-B14F-4D97-AF65-F5344CB8AC3E}">
        <p14:creationId xmlns:p14="http://schemas.microsoft.com/office/powerpoint/2010/main" val="3920846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a:t>
            </a:r>
            <a:r>
              <a:rPr lang="en-US" dirty="0" err="1">
                <a:latin typeface="Courier New" pitchFamily="49" charset="0"/>
              </a:rPr>
              <a:t>Hashtable</a:t>
            </a:r>
            <a:endParaRPr lang="en-US" dirty="0">
              <a:latin typeface="Courier New" pitchFamily="49" charset="0"/>
            </a:endParaRPr>
          </a:p>
        </p:txBody>
      </p:sp>
      <p:sp>
        <p:nvSpPr>
          <p:cNvPr id="2" name="Slide Number Placeholder 1"/>
          <p:cNvSpPr>
            <a:spLocks noGrp="1"/>
          </p:cNvSpPr>
          <p:nvPr>
            <p:ph type="sldNum" sz="quarter" idx="4"/>
          </p:nvPr>
        </p:nvSpPr>
        <p:spPr bwMode="auto">
          <a:xfrm>
            <a:off x="350520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53</a:t>
            </a:fld>
            <a:endParaRPr lang="en-US"/>
          </a:p>
        </p:txBody>
      </p:sp>
      <p:sp>
        <p:nvSpPr>
          <p:cNvPr id="22530" name="Rectangle 3"/>
          <p:cNvSpPr>
            <a:spLocks noGrp="1" noChangeArrowheads="1"/>
          </p:cNvSpPr>
          <p:nvPr>
            <p:ph type="body" idx="4294967295"/>
          </p:nvPr>
        </p:nvSpPr>
        <p:spPr>
          <a:xfrm>
            <a:off x="609600" y="1143000"/>
            <a:ext cx="8001000" cy="5334000"/>
          </a:xfrm>
        </p:spPr>
        <p:txBody>
          <a:bodyPr>
            <a:normAutofit fontScale="85000" lnSpcReduction="20000"/>
          </a:bodyPr>
          <a:lstStyle/>
          <a:p>
            <a:pPr>
              <a:lnSpc>
                <a:spcPct val="100000"/>
              </a:lnSpc>
              <a:buFontTx/>
              <a:buNone/>
            </a:pPr>
            <a:r>
              <a:rPr lang="en-IN" b="1" dirty="0">
                <a:solidFill>
                  <a:srgbClr val="000000"/>
                </a:solidFill>
                <a:latin typeface="Courier New" pitchFamily="49" charset="0"/>
              </a:rPr>
              <a:t>using System;</a:t>
            </a:r>
          </a:p>
          <a:p>
            <a:pPr>
              <a:lnSpc>
                <a:spcPct val="100000"/>
              </a:lnSpc>
              <a:buFontTx/>
              <a:buNone/>
            </a:pPr>
            <a:r>
              <a:rPr lang="en-IN" b="1" dirty="0">
                <a:solidFill>
                  <a:srgbClr val="000000"/>
                </a:solidFill>
                <a:latin typeface="Courier New" pitchFamily="49" charset="0"/>
              </a:rPr>
              <a:t>using </a:t>
            </a:r>
            <a:r>
              <a:rPr lang="en-IN" b="1" dirty="0" err="1">
                <a:solidFill>
                  <a:srgbClr val="000000"/>
                </a:solidFill>
                <a:latin typeface="Courier New" pitchFamily="49" charset="0"/>
              </a:rPr>
              <a:t>System.Collections</a:t>
            </a:r>
            <a:r>
              <a:rPr lang="en-IN" b="1" dirty="0">
                <a:solidFill>
                  <a:srgbClr val="000000"/>
                </a:solidFill>
                <a:latin typeface="Courier New" pitchFamily="49" charset="0"/>
              </a:rPr>
              <a:t>;</a:t>
            </a:r>
          </a:p>
          <a:p>
            <a:pPr>
              <a:lnSpc>
                <a:spcPct val="100000"/>
              </a:lnSpc>
              <a:buFontTx/>
              <a:buNone/>
            </a:pPr>
            <a:r>
              <a:rPr lang="en-IN" b="1" dirty="0">
                <a:solidFill>
                  <a:srgbClr val="000000"/>
                </a:solidFill>
                <a:latin typeface="Courier New" pitchFamily="49" charset="0"/>
              </a:rPr>
              <a:t>class </a:t>
            </a:r>
            <a:r>
              <a:rPr lang="en-IN" b="1" dirty="0" err="1">
                <a:solidFill>
                  <a:srgbClr val="000000"/>
                </a:solidFill>
                <a:latin typeface="Courier New" pitchFamily="49" charset="0"/>
              </a:rPr>
              <a:t>IDNameMap</a:t>
            </a:r>
            <a:r>
              <a:rPr lang="en-IN" b="1" dirty="0">
                <a:solidFill>
                  <a:srgbClr val="000000"/>
                </a:solidFill>
                <a:latin typeface="Courier New" pitchFamily="49" charset="0"/>
              </a:rPr>
              <a:t>{</a:t>
            </a:r>
          </a:p>
          <a:p>
            <a:pPr>
              <a:lnSpc>
                <a:spcPct val="100000"/>
              </a:lnSpc>
              <a:buFontTx/>
              <a:buNone/>
            </a:pPr>
            <a:r>
              <a:rPr lang="en-IN" b="1" dirty="0">
                <a:solidFill>
                  <a:srgbClr val="000000"/>
                </a:solidFill>
                <a:latin typeface="Courier New" pitchFamily="49" charset="0"/>
              </a:rPr>
              <a:t>    public static void Main(){</a:t>
            </a:r>
          </a:p>
          <a:p>
            <a:pPr>
              <a:lnSpc>
                <a:spcPct val="100000"/>
              </a:lnSpc>
              <a:buFontTx/>
              <a:buNone/>
            </a:pPr>
            <a:r>
              <a:rPr lang="en-IN" b="1" dirty="0">
                <a:solidFill>
                  <a:srgbClr val="000000"/>
                </a:solidFill>
                <a:latin typeface="Courier New" pitchFamily="49" charset="0"/>
              </a:rPr>
              <a:t>        </a:t>
            </a:r>
            <a:r>
              <a:rPr lang="en-IN" b="1" dirty="0" err="1">
                <a:solidFill>
                  <a:srgbClr val="000000"/>
                </a:solidFill>
                <a:latin typeface="Courier New" pitchFamily="49" charset="0"/>
              </a:rPr>
              <a:t>Hashtable</a:t>
            </a:r>
            <a:r>
              <a:rPr lang="en-IN" b="1" dirty="0">
                <a:solidFill>
                  <a:srgbClr val="000000"/>
                </a:solidFill>
                <a:latin typeface="Courier New" pitchFamily="49" charset="0"/>
              </a:rPr>
              <a:t> </a:t>
            </a:r>
            <a:r>
              <a:rPr lang="en-IN" b="1" dirty="0" err="1">
                <a:solidFill>
                  <a:srgbClr val="000000"/>
                </a:solidFill>
                <a:latin typeface="Courier New" pitchFamily="49" charset="0"/>
              </a:rPr>
              <a:t>nlist</a:t>
            </a:r>
            <a:r>
              <a:rPr lang="en-IN" b="1" dirty="0">
                <a:solidFill>
                  <a:srgbClr val="000000"/>
                </a:solidFill>
                <a:latin typeface="Courier New" pitchFamily="49" charset="0"/>
              </a:rPr>
              <a:t> = new </a:t>
            </a:r>
            <a:r>
              <a:rPr lang="en-IN" b="1" dirty="0" err="1">
                <a:solidFill>
                  <a:srgbClr val="000000"/>
                </a:solidFill>
                <a:latin typeface="Courier New" pitchFamily="49" charset="0"/>
              </a:rPr>
              <a:t>Hashtable</a:t>
            </a:r>
            <a:r>
              <a:rPr lang="en-IN" b="1" dirty="0">
                <a:solidFill>
                  <a:srgbClr val="000000"/>
                </a:solidFill>
                <a:latin typeface="Courier New" pitchFamily="49" charset="0"/>
              </a:rPr>
              <a:t>();</a:t>
            </a:r>
          </a:p>
          <a:p>
            <a:pPr>
              <a:lnSpc>
                <a:spcPct val="100000"/>
              </a:lnSpc>
              <a:buFontTx/>
              <a:buNone/>
            </a:pPr>
            <a:r>
              <a:rPr lang="en-IN" b="1" dirty="0">
                <a:solidFill>
                  <a:srgbClr val="000000"/>
                </a:solidFill>
                <a:latin typeface="Courier New" pitchFamily="49" charset="0"/>
              </a:rPr>
              <a:t>        </a:t>
            </a:r>
            <a:r>
              <a:rPr lang="en-IN" b="1" dirty="0" err="1">
                <a:solidFill>
                  <a:srgbClr val="000000"/>
                </a:solidFill>
                <a:latin typeface="Courier New" pitchFamily="49" charset="0"/>
              </a:rPr>
              <a:t>nlist.Add</a:t>
            </a:r>
            <a:r>
              <a:rPr lang="en-IN" b="1" dirty="0">
                <a:solidFill>
                  <a:srgbClr val="000000"/>
                </a:solidFill>
                <a:latin typeface="Courier New" pitchFamily="49" charset="0"/>
              </a:rPr>
              <a:t>(11, "Trisha");</a:t>
            </a:r>
          </a:p>
          <a:p>
            <a:pPr>
              <a:lnSpc>
                <a:spcPct val="100000"/>
              </a:lnSpc>
              <a:buFontTx/>
              <a:buNone/>
            </a:pPr>
            <a:r>
              <a:rPr lang="en-IN" b="1" dirty="0">
                <a:solidFill>
                  <a:srgbClr val="000000"/>
                </a:solidFill>
                <a:latin typeface="Courier New" pitchFamily="49" charset="0"/>
              </a:rPr>
              <a:t>        </a:t>
            </a:r>
            <a:r>
              <a:rPr lang="en-IN" b="1" dirty="0" err="1">
                <a:solidFill>
                  <a:srgbClr val="000000"/>
                </a:solidFill>
                <a:latin typeface="Courier New" pitchFamily="49" charset="0"/>
              </a:rPr>
              <a:t>nlist.Add</a:t>
            </a:r>
            <a:r>
              <a:rPr lang="en-IN" b="1" dirty="0">
                <a:solidFill>
                  <a:srgbClr val="000000"/>
                </a:solidFill>
                <a:latin typeface="Courier New" pitchFamily="49" charset="0"/>
              </a:rPr>
              <a:t>(12, "</a:t>
            </a:r>
            <a:r>
              <a:rPr lang="en-IN" b="1" dirty="0" err="1">
                <a:solidFill>
                  <a:srgbClr val="000000"/>
                </a:solidFill>
                <a:latin typeface="Courier New" pitchFamily="49" charset="0"/>
              </a:rPr>
              <a:t>Nisha</a:t>
            </a:r>
            <a:r>
              <a:rPr lang="en-IN" b="1" dirty="0">
                <a:solidFill>
                  <a:srgbClr val="000000"/>
                </a:solidFill>
                <a:latin typeface="Courier New" pitchFamily="49" charset="0"/>
              </a:rPr>
              <a:t>");</a:t>
            </a:r>
          </a:p>
          <a:p>
            <a:pPr>
              <a:lnSpc>
                <a:spcPct val="100000"/>
              </a:lnSpc>
              <a:buFontTx/>
              <a:buNone/>
            </a:pPr>
            <a:r>
              <a:rPr lang="en-IN" b="1" dirty="0">
                <a:solidFill>
                  <a:srgbClr val="000000"/>
                </a:solidFill>
                <a:latin typeface="Courier New" pitchFamily="49" charset="0"/>
              </a:rPr>
              <a:t>        </a:t>
            </a:r>
            <a:r>
              <a:rPr lang="en-IN" b="1" dirty="0" err="1">
                <a:solidFill>
                  <a:srgbClr val="000000"/>
                </a:solidFill>
                <a:latin typeface="Courier New" pitchFamily="49" charset="0"/>
              </a:rPr>
              <a:t>nlist.Add</a:t>
            </a:r>
            <a:r>
              <a:rPr lang="en-IN" b="1" dirty="0">
                <a:solidFill>
                  <a:srgbClr val="000000"/>
                </a:solidFill>
                <a:latin typeface="Courier New" pitchFamily="49" charset="0"/>
              </a:rPr>
              <a:t>(13, "</a:t>
            </a:r>
            <a:r>
              <a:rPr lang="en-IN" b="1" dirty="0" err="1">
                <a:solidFill>
                  <a:srgbClr val="000000"/>
                </a:solidFill>
                <a:latin typeface="Courier New" pitchFamily="49" charset="0"/>
              </a:rPr>
              <a:t>Nimisha</a:t>
            </a:r>
            <a:r>
              <a:rPr lang="en-IN" b="1" dirty="0">
                <a:solidFill>
                  <a:srgbClr val="000000"/>
                </a:solidFill>
                <a:latin typeface="Courier New" pitchFamily="49" charset="0"/>
              </a:rPr>
              <a:t>");</a:t>
            </a:r>
          </a:p>
          <a:p>
            <a:pPr>
              <a:lnSpc>
                <a:spcPct val="100000"/>
              </a:lnSpc>
              <a:buFontTx/>
              <a:buNone/>
            </a:pPr>
            <a:r>
              <a:rPr lang="en-IN" b="1" dirty="0">
                <a:solidFill>
                  <a:srgbClr val="000000"/>
                </a:solidFill>
                <a:latin typeface="Courier New" pitchFamily="49" charset="0"/>
              </a:rPr>
              <a:t>        </a:t>
            </a:r>
            <a:r>
              <a:rPr lang="en-IN" b="1" dirty="0" err="1">
                <a:solidFill>
                  <a:srgbClr val="000000"/>
                </a:solidFill>
                <a:latin typeface="Courier New" pitchFamily="49" charset="0"/>
              </a:rPr>
              <a:t>nlist.Add</a:t>
            </a:r>
            <a:r>
              <a:rPr lang="en-IN" b="1" dirty="0">
                <a:solidFill>
                  <a:srgbClr val="000000"/>
                </a:solidFill>
                <a:latin typeface="Courier New" pitchFamily="49" charset="0"/>
              </a:rPr>
              <a:t>(14, "</a:t>
            </a:r>
            <a:r>
              <a:rPr lang="en-IN" b="1" dirty="0" err="1">
                <a:solidFill>
                  <a:srgbClr val="000000"/>
                </a:solidFill>
                <a:latin typeface="Courier New" pitchFamily="49" charset="0"/>
              </a:rPr>
              <a:t>Varsha</a:t>
            </a:r>
            <a:r>
              <a:rPr lang="en-IN" b="1" dirty="0">
                <a:solidFill>
                  <a:srgbClr val="000000"/>
                </a:solidFill>
                <a:latin typeface="Courier New" pitchFamily="49" charset="0"/>
              </a:rPr>
              <a:t>");</a:t>
            </a:r>
          </a:p>
          <a:p>
            <a:pPr>
              <a:lnSpc>
                <a:spcPct val="100000"/>
              </a:lnSpc>
              <a:buFontTx/>
              <a:buNone/>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Console.WriteLine</a:t>
            </a:r>
            <a:r>
              <a:rPr lang="en-IN" sz="2000" b="1" dirty="0">
                <a:solidFill>
                  <a:srgbClr val="000000"/>
                </a:solidFill>
                <a:latin typeface="Courier New" pitchFamily="49" charset="0"/>
              </a:rPr>
              <a:t>(" all keys");</a:t>
            </a:r>
          </a:p>
          <a:p>
            <a:pPr>
              <a:lnSpc>
                <a:spcPct val="100000"/>
              </a:lnSpc>
              <a:buFontTx/>
              <a:buNone/>
            </a:pPr>
            <a:endParaRPr lang="en-IN" sz="2000" b="1" dirty="0">
              <a:solidFill>
                <a:srgbClr val="000000"/>
              </a:solidFill>
              <a:latin typeface="Courier New" pitchFamily="49" charset="0"/>
            </a:endParaRPr>
          </a:p>
          <a:p>
            <a:pPr>
              <a:lnSpc>
                <a:spcPct val="100000"/>
              </a:lnSpc>
              <a:buFontTx/>
              <a:buNone/>
            </a:pPr>
            <a:r>
              <a:rPr lang="en-IN" b="1" dirty="0">
                <a:solidFill>
                  <a:srgbClr val="000000"/>
                </a:solidFill>
                <a:latin typeface="Courier New" pitchFamily="49" charset="0"/>
              </a:rPr>
              <a:t>		  </a:t>
            </a:r>
            <a:r>
              <a:rPr lang="en-IN" sz="2000" b="1" dirty="0" err="1">
                <a:solidFill>
                  <a:srgbClr val="000000"/>
                </a:solidFill>
                <a:latin typeface="Courier New" pitchFamily="49" charset="0"/>
              </a:rPr>
              <a:t>foreach</a:t>
            </a:r>
            <a:r>
              <a:rPr lang="en-IN" sz="2000" b="1" dirty="0">
                <a:solidFill>
                  <a:srgbClr val="000000"/>
                </a:solidFill>
                <a:latin typeface="Courier New" pitchFamily="49" charset="0"/>
              </a:rPr>
              <a:t>( </a:t>
            </a:r>
            <a:r>
              <a:rPr lang="en-IN" sz="2000" b="1" dirty="0" err="1">
                <a:solidFill>
                  <a:srgbClr val="000000"/>
                </a:solidFill>
                <a:latin typeface="Courier New" pitchFamily="49" charset="0"/>
              </a:rPr>
              <a:t>int</a:t>
            </a:r>
            <a:r>
              <a:rPr lang="en-IN" sz="2000" b="1" dirty="0">
                <a:solidFill>
                  <a:srgbClr val="000000"/>
                </a:solidFill>
                <a:latin typeface="Courier New" pitchFamily="49" charset="0"/>
              </a:rPr>
              <a:t> i in </a:t>
            </a:r>
            <a:r>
              <a:rPr lang="en-IN" sz="2000" b="1" dirty="0" err="1">
                <a:solidFill>
                  <a:srgbClr val="000000"/>
                </a:solidFill>
                <a:latin typeface="Courier New" pitchFamily="49" charset="0"/>
              </a:rPr>
              <a:t>nlist.Keys</a:t>
            </a:r>
            <a:r>
              <a:rPr lang="en-IN" sz="2000" b="1" dirty="0">
                <a:solidFill>
                  <a:srgbClr val="000000"/>
                </a:solidFill>
                <a:latin typeface="Courier New" pitchFamily="49" charset="0"/>
              </a:rPr>
              <a:t> )</a:t>
            </a:r>
          </a:p>
          <a:p>
            <a:pPr lvl="3">
              <a:lnSpc>
                <a:spcPct val="100000"/>
              </a:lnSpc>
              <a:buFontTx/>
              <a:buNone/>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Console.Write</a:t>
            </a:r>
            <a:r>
              <a:rPr lang="en-IN" sz="2000" b="1" dirty="0">
                <a:solidFill>
                  <a:srgbClr val="000000"/>
                </a:solidFill>
                <a:latin typeface="Courier New" pitchFamily="49" charset="0"/>
              </a:rPr>
              <a:t>(i+ ", ");</a:t>
            </a:r>
          </a:p>
          <a:p>
            <a:pPr lvl="3">
              <a:lnSpc>
                <a:spcPct val="100000"/>
              </a:lnSpc>
              <a:spcBef>
                <a:spcPct val="0"/>
              </a:spcBef>
              <a:buClrTx/>
              <a:buFontTx/>
              <a:buNone/>
            </a:pPr>
            <a:endParaRPr lang="en-IN" sz="2000" b="1" dirty="0">
              <a:solidFill>
                <a:srgbClr val="000000"/>
              </a:solidFill>
              <a:latin typeface="Courier New" pitchFamily="49"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ChangeArrowheads="1"/>
          </p:cNvSpPr>
          <p:nvPr/>
        </p:nvSpPr>
        <p:spPr bwMode="auto">
          <a:xfrm>
            <a:off x="358206" y="152400"/>
            <a:ext cx="8135937" cy="661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lvl="3" indent="-342900" eaLnBrk="0" hangingPunct="0">
              <a:spcBef>
                <a:spcPct val="20000"/>
              </a:spcBef>
              <a:buClr>
                <a:schemeClr val="accent2"/>
              </a:buClr>
            </a:pPr>
            <a:r>
              <a:rPr lang="en-IN" sz="2000" b="1" dirty="0" err="1">
                <a:solidFill>
                  <a:srgbClr val="000000"/>
                </a:solidFill>
                <a:latin typeface="Courier New" pitchFamily="49" charset="0"/>
              </a:rPr>
              <a:t>Console.WriteLine</a:t>
            </a:r>
            <a:r>
              <a:rPr lang="en-IN" sz="2000" b="1" dirty="0">
                <a:solidFill>
                  <a:srgbClr val="000000"/>
                </a:solidFill>
                <a:latin typeface="Courier New" pitchFamily="49" charset="0"/>
              </a:rPr>
              <a:t>("\</a:t>
            </a:r>
            <a:r>
              <a:rPr lang="en-IN" sz="2000" b="1" dirty="0" err="1">
                <a:solidFill>
                  <a:srgbClr val="000000"/>
                </a:solidFill>
                <a:latin typeface="Courier New" pitchFamily="49" charset="0"/>
              </a:rPr>
              <a:t>nall</a:t>
            </a:r>
            <a:r>
              <a:rPr lang="en-IN" sz="2000" b="1" dirty="0">
                <a:solidFill>
                  <a:srgbClr val="000000"/>
                </a:solidFill>
                <a:latin typeface="Courier New" pitchFamily="49" charset="0"/>
              </a:rPr>
              <a:t> values");</a:t>
            </a:r>
          </a:p>
          <a:p>
            <a:pPr marL="342900" indent="-342900" eaLnBrk="0" hangingPunct="0">
              <a:spcBef>
                <a:spcPct val="20000"/>
              </a:spcBef>
              <a:buClr>
                <a:schemeClr val="accent2"/>
              </a:buClr>
            </a:pPr>
            <a:r>
              <a:rPr lang="en-IN" sz="2000" b="1" dirty="0" err="1">
                <a:solidFill>
                  <a:srgbClr val="000000"/>
                </a:solidFill>
                <a:latin typeface="Courier New" pitchFamily="49" charset="0"/>
              </a:rPr>
              <a:t>foreach</a:t>
            </a:r>
            <a:r>
              <a:rPr lang="en-IN" sz="2000" b="1" dirty="0">
                <a:solidFill>
                  <a:srgbClr val="000000"/>
                </a:solidFill>
                <a:latin typeface="Courier New" pitchFamily="49" charset="0"/>
              </a:rPr>
              <a:t>( string s in </a:t>
            </a:r>
            <a:r>
              <a:rPr lang="en-IN" sz="2000" b="1" dirty="0" err="1">
                <a:solidFill>
                  <a:srgbClr val="000000"/>
                </a:solidFill>
                <a:latin typeface="Courier New" pitchFamily="49" charset="0"/>
              </a:rPr>
              <a:t>nlist.Values</a:t>
            </a:r>
            <a:r>
              <a:rPr lang="en-IN" sz="2000" b="1" dirty="0">
                <a:solidFill>
                  <a:srgbClr val="000000"/>
                </a:solidFill>
                <a:latin typeface="Courier New" pitchFamily="49" charset="0"/>
              </a:rPr>
              <a:t> )</a:t>
            </a:r>
          </a:p>
          <a:p>
            <a:pPr marL="342900" indent="-342900" eaLnBrk="0" hangingPunct="0">
              <a:spcBef>
                <a:spcPct val="20000"/>
              </a:spcBef>
              <a:buClr>
                <a:schemeClr val="accent2"/>
              </a:buClr>
            </a:pPr>
            <a:r>
              <a:rPr lang="en-IN" sz="2000" b="1" dirty="0" err="1">
                <a:solidFill>
                  <a:srgbClr val="000000"/>
                </a:solidFill>
                <a:latin typeface="Courier New" pitchFamily="49" charset="0"/>
              </a:rPr>
              <a:t>Console.Write</a:t>
            </a:r>
            <a:r>
              <a:rPr lang="en-IN" sz="2000" b="1" dirty="0">
                <a:solidFill>
                  <a:srgbClr val="000000"/>
                </a:solidFill>
                <a:latin typeface="Courier New" pitchFamily="49" charset="0"/>
              </a:rPr>
              <a:t>(s+ ",");</a:t>
            </a:r>
          </a:p>
          <a:p>
            <a:pPr marL="342900" indent="-342900" eaLnBrk="0" hangingPunct="0">
              <a:spcBef>
                <a:spcPct val="20000"/>
              </a:spcBef>
              <a:buClr>
                <a:schemeClr val="accent2"/>
              </a:buClr>
            </a:pPr>
            <a:endParaRPr lang="en-IN" sz="2000" b="1" dirty="0">
              <a:solidFill>
                <a:srgbClr val="000000"/>
              </a:solidFill>
              <a:latin typeface="Courier New" pitchFamily="49" charset="0"/>
            </a:endParaRPr>
          </a:p>
          <a:p>
            <a:pPr marL="342900" indent="-342900" eaLnBrk="0" hangingPunct="0">
              <a:spcBef>
                <a:spcPct val="20000"/>
              </a:spcBef>
              <a:buClr>
                <a:schemeClr val="accent2"/>
              </a:buClr>
            </a:pPr>
            <a:r>
              <a:rPr lang="en-IN" sz="2000" b="1" dirty="0" err="1">
                <a:solidFill>
                  <a:srgbClr val="000000"/>
                </a:solidFill>
                <a:latin typeface="Courier New" pitchFamily="49" charset="0"/>
              </a:rPr>
              <a:t>Console.WriteLine</a:t>
            </a:r>
            <a:r>
              <a:rPr lang="en-IN" sz="2000" b="1" dirty="0">
                <a:solidFill>
                  <a:srgbClr val="000000"/>
                </a:solidFill>
                <a:latin typeface="Courier New" pitchFamily="49" charset="0"/>
              </a:rPr>
              <a:t>(</a:t>
            </a:r>
            <a:r>
              <a:rPr lang="en-IN" sz="2000" b="1" dirty="0" err="1">
                <a:solidFill>
                  <a:srgbClr val="000000"/>
                </a:solidFill>
                <a:latin typeface="Courier New" pitchFamily="49" charset="0"/>
              </a:rPr>
              <a:t>nlist</a:t>
            </a:r>
            <a:r>
              <a:rPr lang="en-IN" sz="2000" b="1" dirty="0">
                <a:solidFill>
                  <a:srgbClr val="000000"/>
                </a:solidFill>
                <a:latin typeface="Courier New" pitchFamily="49" charset="0"/>
              </a:rPr>
              <a:t>[13]);</a:t>
            </a:r>
          </a:p>
          <a:p>
            <a:pPr marL="342900" indent="-342900" eaLnBrk="0" hangingPunct="0">
              <a:spcBef>
                <a:spcPct val="20000"/>
              </a:spcBef>
              <a:buClr>
                <a:schemeClr val="accent2"/>
              </a:buClr>
            </a:pPr>
            <a:r>
              <a:rPr lang="en-IN" sz="2000" b="1" dirty="0" err="1">
                <a:solidFill>
                  <a:srgbClr val="000000"/>
                </a:solidFill>
                <a:latin typeface="Courier New" pitchFamily="49" charset="0"/>
              </a:rPr>
              <a:t>nlist</a:t>
            </a:r>
            <a:r>
              <a:rPr lang="en-IN" sz="2000" b="1" dirty="0">
                <a:solidFill>
                  <a:srgbClr val="000000"/>
                </a:solidFill>
                <a:latin typeface="Courier New" pitchFamily="49" charset="0"/>
              </a:rPr>
              <a:t>[13]="</a:t>
            </a:r>
            <a:r>
              <a:rPr lang="en-IN" sz="2000" b="1" dirty="0" err="1">
                <a:solidFill>
                  <a:srgbClr val="000000"/>
                </a:solidFill>
                <a:latin typeface="Courier New" pitchFamily="49" charset="0"/>
              </a:rPr>
              <a:t>Disha</a:t>
            </a:r>
            <a:r>
              <a:rPr lang="en-IN" sz="2000" b="1" dirty="0">
                <a:solidFill>
                  <a:srgbClr val="000000"/>
                </a:solidFill>
                <a:latin typeface="Courier New" pitchFamily="49" charset="0"/>
              </a:rPr>
              <a:t>";</a:t>
            </a:r>
          </a:p>
          <a:p>
            <a:pPr marL="342900" indent="-342900" eaLnBrk="0" hangingPunct="0">
              <a:spcBef>
                <a:spcPct val="20000"/>
              </a:spcBef>
              <a:buClr>
                <a:schemeClr val="accent2"/>
              </a:buClr>
            </a:pPr>
            <a:endParaRPr lang="en-IN" sz="2000" b="1" dirty="0">
              <a:solidFill>
                <a:srgbClr val="000000"/>
              </a:solidFill>
              <a:latin typeface="Courier New" pitchFamily="49" charset="0"/>
            </a:endParaRPr>
          </a:p>
          <a:p>
            <a:pPr marL="342900" indent="-342900" eaLnBrk="0" hangingPunct="0">
              <a:spcBef>
                <a:spcPct val="20000"/>
              </a:spcBef>
              <a:buClr>
                <a:schemeClr val="accent2"/>
              </a:buClr>
            </a:pPr>
            <a:r>
              <a:rPr lang="en-IN" sz="2000" b="1" dirty="0" err="1">
                <a:solidFill>
                  <a:srgbClr val="000000"/>
                </a:solidFill>
                <a:latin typeface="Courier New" pitchFamily="49" charset="0"/>
              </a:rPr>
              <a:t>foreach</a:t>
            </a:r>
            <a:r>
              <a:rPr lang="en-IN" sz="2000" b="1" dirty="0">
                <a:solidFill>
                  <a:srgbClr val="000000"/>
                </a:solidFill>
                <a:latin typeface="Courier New" pitchFamily="49" charset="0"/>
              </a:rPr>
              <a:t>(</a:t>
            </a:r>
            <a:r>
              <a:rPr lang="en-IN" sz="2000" b="1" dirty="0" err="1">
                <a:solidFill>
                  <a:srgbClr val="000000"/>
                </a:solidFill>
                <a:latin typeface="Courier New" pitchFamily="49" charset="0"/>
              </a:rPr>
              <a:t>DictionaryEntry</a:t>
            </a:r>
            <a:r>
              <a:rPr lang="en-IN" sz="2000" b="1" dirty="0">
                <a:solidFill>
                  <a:srgbClr val="000000"/>
                </a:solidFill>
                <a:latin typeface="Courier New" pitchFamily="49" charset="0"/>
              </a:rPr>
              <a:t> de in </a:t>
            </a:r>
            <a:r>
              <a:rPr lang="en-IN" sz="2000" b="1" dirty="0" err="1">
                <a:solidFill>
                  <a:srgbClr val="000000"/>
                </a:solidFill>
                <a:latin typeface="Courier New" pitchFamily="49" charset="0"/>
              </a:rPr>
              <a:t>nlist</a:t>
            </a:r>
            <a:r>
              <a:rPr lang="en-IN" sz="2000" b="1" dirty="0">
                <a:solidFill>
                  <a:srgbClr val="000000"/>
                </a:solidFill>
                <a:latin typeface="Courier New" pitchFamily="49" charset="0"/>
              </a:rPr>
              <a:t> ){</a:t>
            </a:r>
          </a:p>
          <a:p>
            <a:pPr marL="342900" indent="-342900" eaLnBrk="0" hangingPunct="0">
              <a:spcBef>
                <a:spcPct val="20000"/>
              </a:spcBef>
              <a:buClr>
                <a:schemeClr val="accent2"/>
              </a:buClr>
            </a:pPr>
            <a:r>
              <a:rPr lang="en-IN" sz="2000" b="1" dirty="0" err="1">
                <a:solidFill>
                  <a:srgbClr val="000000"/>
                </a:solidFill>
                <a:latin typeface="Courier New" pitchFamily="49" charset="0"/>
              </a:rPr>
              <a:t>Console.WriteLine</a:t>
            </a:r>
            <a:r>
              <a:rPr lang="en-IN" sz="2000" b="1" dirty="0">
                <a:solidFill>
                  <a:srgbClr val="000000"/>
                </a:solidFill>
                <a:latin typeface="Courier New" pitchFamily="49" charset="0"/>
              </a:rPr>
              <a:t>("Key = {0}, Value = {1}", </a:t>
            </a:r>
            <a:r>
              <a:rPr lang="en-IN" sz="2000" b="1" dirty="0" err="1">
                <a:solidFill>
                  <a:srgbClr val="000000"/>
                </a:solidFill>
                <a:latin typeface="Courier New" pitchFamily="49" charset="0"/>
              </a:rPr>
              <a:t>de.Key</a:t>
            </a:r>
            <a:r>
              <a:rPr lang="en-IN" sz="2000" b="1" dirty="0">
                <a:solidFill>
                  <a:srgbClr val="000000"/>
                </a:solidFill>
                <a:latin typeface="Courier New" pitchFamily="49" charset="0"/>
              </a:rPr>
              <a:t>, </a:t>
            </a:r>
            <a:r>
              <a:rPr lang="en-IN" sz="2000" b="1" dirty="0" err="1">
                <a:solidFill>
                  <a:srgbClr val="000000"/>
                </a:solidFill>
                <a:latin typeface="Courier New" pitchFamily="49" charset="0"/>
              </a:rPr>
              <a:t>de.Value</a:t>
            </a:r>
            <a:r>
              <a:rPr lang="en-IN" sz="2000" b="1" dirty="0">
                <a:solidFill>
                  <a:srgbClr val="000000"/>
                </a:solidFill>
                <a:latin typeface="Courier New" pitchFamily="49" charset="0"/>
              </a:rPr>
              <a:t>);</a:t>
            </a:r>
          </a:p>
          <a:p>
            <a:pPr marL="342900" indent="-342900" eaLnBrk="0" hangingPunct="0">
              <a:spcBef>
                <a:spcPct val="20000"/>
              </a:spcBef>
              <a:buClr>
                <a:schemeClr val="accent2"/>
              </a:buClr>
            </a:pPr>
            <a:r>
              <a:rPr lang="en-IN" sz="2000" b="1" dirty="0">
                <a:solidFill>
                  <a:srgbClr val="000000"/>
                </a:solidFill>
                <a:latin typeface="Courier New" pitchFamily="49" charset="0"/>
              </a:rPr>
              <a:t> }</a:t>
            </a:r>
          </a:p>
          <a:p>
            <a:pPr marL="342900" indent="-342900" eaLnBrk="0" hangingPunct="0">
              <a:spcBef>
                <a:spcPct val="20000"/>
              </a:spcBef>
              <a:buClr>
                <a:schemeClr val="accent2"/>
              </a:buClr>
            </a:pPr>
            <a:endParaRPr lang="en-IN" sz="2000" b="1" dirty="0">
              <a:solidFill>
                <a:srgbClr val="000000"/>
              </a:solidFill>
              <a:latin typeface="Courier New" pitchFamily="49" charset="0"/>
            </a:endParaRPr>
          </a:p>
          <a:p>
            <a:pPr marL="342900" indent="-342900" eaLnBrk="0" hangingPunct="0">
              <a:spcBef>
                <a:spcPct val="20000"/>
              </a:spcBef>
              <a:buClr>
                <a:schemeClr val="accent2"/>
              </a:buClr>
            </a:pPr>
            <a:r>
              <a:rPr lang="en-IN" sz="2000" b="1" dirty="0">
                <a:solidFill>
                  <a:srgbClr val="000000"/>
                </a:solidFill>
                <a:latin typeface="Courier New" pitchFamily="49" charset="0"/>
              </a:rPr>
              <a:t>//</a:t>
            </a:r>
            <a:r>
              <a:rPr lang="en-IN" sz="2000" b="1" dirty="0" err="1">
                <a:solidFill>
                  <a:srgbClr val="000000"/>
                </a:solidFill>
                <a:latin typeface="Courier New" pitchFamily="49" charset="0"/>
              </a:rPr>
              <a:t>nlist.Add</a:t>
            </a:r>
            <a:r>
              <a:rPr lang="en-IN" sz="2000" b="1" dirty="0">
                <a:solidFill>
                  <a:srgbClr val="000000"/>
                </a:solidFill>
                <a:latin typeface="Courier New" pitchFamily="49" charset="0"/>
              </a:rPr>
              <a:t>(14,"Varsha");</a:t>
            </a:r>
          </a:p>
          <a:p>
            <a:pPr marL="342900" indent="-342900" eaLnBrk="0" hangingPunct="0">
              <a:spcBef>
                <a:spcPct val="20000"/>
              </a:spcBef>
              <a:buClr>
                <a:schemeClr val="accent2"/>
              </a:buClr>
            </a:pPr>
            <a:endParaRPr lang="en-IN" sz="2000" b="1" dirty="0">
              <a:solidFill>
                <a:srgbClr val="000000"/>
              </a:solidFill>
              <a:latin typeface="Courier New" pitchFamily="49" charset="0"/>
            </a:endParaRPr>
          </a:p>
          <a:p>
            <a:pPr marL="342900" indent="-342900" eaLnBrk="0" hangingPunct="0">
              <a:spcBef>
                <a:spcPct val="20000"/>
              </a:spcBef>
              <a:buClr>
                <a:schemeClr val="accent2"/>
              </a:buClr>
            </a:pPr>
            <a:r>
              <a:rPr lang="en-IN" sz="2000" b="1" dirty="0" err="1">
                <a:solidFill>
                  <a:srgbClr val="000000"/>
                </a:solidFill>
                <a:latin typeface="Courier New" pitchFamily="49" charset="0"/>
              </a:rPr>
              <a:t>nlist.Remove</a:t>
            </a:r>
            <a:r>
              <a:rPr lang="en-IN" sz="2000" b="1" dirty="0">
                <a:solidFill>
                  <a:srgbClr val="000000"/>
                </a:solidFill>
                <a:latin typeface="Courier New" pitchFamily="49" charset="0"/>
              </a:rPr>
              <a:t>(14);</a:t>
            </a:r>
          </a:p>
          <a:p>
            <a:pPr marL="342900" indent="-342900" eaLnBrk="0" hangingPunct="0">
              <a:spcBef>
                <a:spcPct val="20000"/>
              </a:spcBef>
              <a:buClr>
                <a:schemeClr val="accent2"/>
              </a:buClr>
            </a:pPr>
            <a:r>
              <a:rPr lang="en-IN" sz="2000" b="1" dirty="0">
                <a:solidFill>
                  <a:srgbClr val="000000"/>
                </a:solidFill>
                <a:latin typeface="Courier New" pitchFamily="49" charset="0"/>
              </a:rPr>
              <a:t>if (!</a:t>
            </a:r>
            <a:r>
              <a:rPr lang="en-IN" sz="2000" b="1" dirty="0" err="1">
                <a:solidFill>
                  <a:srgbClr val="000000"/>
                </a:solidFill>
                <a:latin typeface="Courier New" pitchFamily="49" charset="0"/>
              </a:rPr>
              <a:t>nlist.ContainsKey</a:t>
            </a:r>
            <a:r>
              <a:rPr lang="en-IN" sz="2000" b="1" dirty="0">
                <a:solidFill>
                  <a:srgbClr val="000000"/>
                </a:solidFill>
                <a:latin typeface="Courier New" pitchFamily="49" charset="0"/>
              </a:rPr>
              <a:t>(14))     {</a:t>
            </a:r>
          </a:p>
          <a:p>
            <a:pPr marL="342900" indent="-342900" eaLnBrk="0" hangingPunct="0">
              <a:spcBef>
                <a:spcPct val="20000"/>
              </a:spcBef>
              <a:buClr>
                <a:schemeClr val="accent2"/>
              </a:buClr>
            </a:pPr>
            <a:r>
              <a:rPr lang="en-IN" sz="2000" b="1" dirty="0" err="1">
                <a:solidFill>
                  <a:srgbClr val="000000"/>
                </a:solidFill>
                <a:latin typeface="Courier New" pitchFamily="49" charset="0"/>
              </a:rPr>
              <a:t>Console.WriteLine</a:t>
            </a:r>
            <a:r>
              <a:rPr lang="en-IN" sz="2000" b="1" dirty="0">
                <a:solidFill>
                  <a:srgbClr val="000000"/>
                </a:solidFill>
                <a:latin typeface="Courier New" pitchFamily="49" charset="0"/>
              </a:rPr>
              <a:t>("Key 14 is not found.");</a:t>
            </a:r>
          </a:p>
          <a:p>
            <a:pPr marL="342900" indent="-342900" eaLnBrk="0" hangingPunct="0">
              <a:spcBef>
                <a:spcPct val="20000"/>
              </a:spcBef>
              <a:buClr>
                <a:schemeClr val="accent2"/>
              </a:buClr>
            </a:pPr>
            <a:r>
              <a:rPr lang="en-IN" sz="2000" b="1" dirty="0">
                <a:solidFill>
                  <a:srgbClr val="000000"/>
                </a:solidFill>
                <a:latin typeface="Courier New" pitchFamily="49" charset="0"/>
              </a:rPr>
              <a:t> }}}</a:t>
            </a:r>
          </a:p>
        </p:txBody>
      </p:sp>
      <p:sp>
        <p:nvSpPr>
          <p:cNvPr id="23555" name="Rectangle 5"/>
          <p:cNvSpPr>
            <a:spLocks noChangeArrowheads="1"/>
          </p:cNvSpPr>
          <p:nvPr/>
        </p:nvSpPr>
        <p:spPr bwMode="auto">
          <a:xfrm>
            <a:off x="4965130" y="4002792"/>
            <a:ext cx="395027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IN" dirty="0">
                <a:solidFill>
                  <a:srgbClr val="002060"/>
                </a:solidFill>
              </a:rPr>
              <a:t>Unhandled Exception: </a:t>
            </a:r>
            <a:r>
              <a:rPr lang="en-IN" dirty="0" err="1">
                <a:solidFill>
                  <a:srgbClr val="002060"/>
                </a:solidFill>
              </a:rPr>
              <a:t>System.ArgumentException</a:t>
            </a:r>
            <a:r>
              <a:rPr lang="en-IN" dirty="0">
                <a:solidFill>
                  <a:srgbClr val="002060"/>
                </a:solidFill>
              </a:rPr>
              <a:t>: Item has already been added. </a:t>
            </a:r>
            <a:r>
              <a:rPr lang="en-IN" dirty="0" err="1">
                <a:solidFill>
                  <a:srgbClr val="002060"/>
                </a:solidFill>
              </a:rPr>
              <a:t>Keyin</a:t>
            </a:r>
            <a:r>
              <a:rPr lang="en-IN" dirty="0">
                <a:solidFill>
                  <a:srgbClr val="002060"/>
                </a:solidFill>
              </a:rPr>
              <a:t> dictionary: '14'  Key being added: '14'</a:t>
            </a:r>
          </a:p>
        </p:txBody>
      </p:sp>
      <p:sp>
        <p:nvSpPr>
          <p:cNvPr id="2" name="Slide Number Placeholder 1"/>
          <p:cNvSpPr>
            <a:spLocks noGrp="1"/>
          </p:cNvSpPr>
          <p:nvPr>
            <p:ph type="sldNum" sz="quarter" idx="4"/>
          </p:nvPr>
        </p:nvSpPr>
        <p:spPr bwMode="auto">
          <a:xfrm>
            <a:off x="350520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54</a:t>
            </a:fld>
            <a:endParaRPr lang="en-US"/>
          </a:p>
        </p:txBody>
      </p:sp>
      <p:cxnSp>
        <p:nvCxnSpPr>
          <p:cNvPr id="4" name="Straight Arrow Connector 3"/>
          <p:cNvCxnSpPr/>
          <p:nvPr/>
        </p:nvCxnSpPr>
        <p:spPr>
          <a:xfrm flipV="1">
            <a:off x="4426174" y="4459992"/>
            <a:ext cx="538956" cy="15240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900113" y="1600200"/>
            <a:ext cx="7345362" cy="286232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IN" sz="2000" dirty="0">
                <a:latin typeface="Courier New" pitchFamily="49" charset="0"/>
                <a:cs typeface="Courier New" pitchFamily="49" charset="0"/>
              </a:rPr>
              <a:t> all keys</a:t>
            </a:r>
          </a:p>
          <a:p>
            <a:r>
              <a:rPr lang="en-IN" sz="2000" dirty="0">
                <a:latin typeface="Courier New" pitchFamily="49" charset="0"/>
                <a:cs typeface="Courier New" pitchFamily="49" charset="0"/>
              </a:rPr>
              <a:t>14, 13, 12, 11,</a:t>
            </a:r>
          </a:p>
          <a:p>
            <a:r>
              <a:rPr lang="en-IN" sz="2000" dirty="0">
                <a:latin typeface="Courier New" pitchFamily="49" charset="0"/>
                <a:cs typeface="Courier New" pitchFamily="49" charset="0"/>
              </a:rPr>
              <a:t>all values</a:t>
            </a:r>
          </a:p>
          <a:p>
            <a:r>
              <a:rPr lang="en-IN" sz="2000" dirty="0" err="1">
                <a:latin typeface="Courier New" pitchFamily="49" charset="0"/>
                <a:cs typeface="Courier New" pitchFamily="49" charset="0"/>
              </a:rPr>
              <a:t>Varsha,Nimisha,Nisha,Trisha,Nimisha</a:t>
            </a:r>
            <a:endParaRPr lang="en-IN" sz="2000" dirty="0">
              <a:latin typeface="Courier New" pitchFamily="49" charset="0"/>
              <a:cs typeface="Courier New" pitchFamily="49" charset="0"/>
            </a:endParaRPr>
          </a:p>
          <a:p>
            <a:r>
              <a:rPr lang="en-IN" sz="2000" dirty="0">
                <a:latin typeface="Courier New" pitchFamily="49" charset="0"/>
                <a:cs typeface="Courier New" pitchFamily="49" charset="0"/>
              </a:rPr>
              <a:t>Key = 14, Value = </a:t>
            </a:r>
            <a:r>
              <a:rPr lang="en-IN" sz="2000" dirty="0" err="1">
                <a:latin typeface="Courier New" pitchFamily="49" charset="0"/>
                <a:cs typeface="Courier New" pitchFamily="49" charset="0"/>
              </a:rPr>
              <a:t>Varsha</a:t>
            </a:r>
            <a:endParaRPr lang="en-IN" sz="2000" dirty="0">
              <a:latin typeface="Courier New" pitchFamily="49" charset="0"/>
              <a:cs typeface="Courier New" pitchFamily="49" charset="0"/>
            </a:endParaRPr>
          </a:p>
          <a:p>
            <a:r>
              <a:rPr lang="en-IN" sz="2000" dirty="0">
                <a:latin typeface="Courier New" pitchFamily="49" charset="0"/>
                <a:cs typeface="Courier New" pitchFamily="49" charset="0"/>
              </a:rPr>
              <a:t>Key = 13, Value = </a:t>
            </a:r>
            <a:r>
              <a:rPr lang="en-IN" sz="2000" dirty="0" err="1">
                <a:latin typeface="Courier New" pitchFamily="49" charset="0"/>
                <a:cs typeface="Courier New" pitchFamily="49" charset="0"/>
              </a:rPr>
              <a:t>Disha</a:t>
            </a:r>
            <a:endParaRPr lang="en-IN" sz="2000" dirty="0">
              <a:latin typeface="Courier New" pitchFamily="49" charset="0"/>
              <a:cs typeface="Courier New" pitchFamily="49" charset="0"/>
            </a:endParaRPr>
          </a:p>
          <a:p>
            <a:r>
              <a:rPr lang="en-IN" sz="2000" dirty="0">
                <a:latin typeface="Courier New" pitchFamily="49" charset="0"/>
                <a:cs typeface="Courier New" pitchFamily="49" charset="0"/>
              </a:rPr>
              <a:t>Key = 12, Value = </a:t>
            </a:r>
            <a:r>
              <a:rPr lang="en-IN" sz="2000" dirty="0" err="1">
                <a:latin typeface="Courier New" pitchFamily="49" charset="0"/>
                <a:cs typeface="Courier New" pitchFamily="49" charset="0"/>
              </a:rPr>
              <a:t>Nisha</a:t>
            </a:r>
            <a:endParaRPr lang="en-IN" sz="2000" dirty="0">
              <a:latin typeface="Courier New" pitchFamily="49" charset="0"/>
              <a:cs typeface="Courier New" pitchFamily="49" charset="0"/>
            </a:endParaRPr>
          </a:p>
          <a:p>
            <a:r>
              <a:rPr lang="en-IN" sz="2000" dirty="0">
                <a:latin typeface="Courier New" pitchFamily="49" charset="0"/>
                <a:cs typeface="Courier New" pitchFamily="49" charset="0"/>
              </a:rPr>
              <a:t>Key = 11, Value = Trisha</a:t>
            </a:r>
          </a:p>
          <a:p>
            <a:r>
              <a:rPr lang="en-IN" sz="2000" dirty="0">
                <a:latin typeface="Courier New" pitchFamily="49" charset="0"/>
                <a:cs typeface="Courier New" pitchFamily="49" charset="0"/>
              </a:rPr>
              <a:t>Key 14 is not found.</a:t>
            </a:r>
          </a:p>
        </p:txBody>
      </p:sp>
      <p:sp>
        <p:nvSpPr>
          <p:cNvPr id="24579" name="Text Box 5"/>
          <p:cNvSpPr txBox="1">
            <a:spLocks noChangeArrowheads="1"/>
          </p:cNvSpPr>
          <p:nvPr/>
        </p:nvSpPr>
        <p:spPr bwMode="auto">
          <a:xfrm>
            <a:off x="762000" y="461962"/>
            <a:ext cx="2364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u="sng" dirty="0">
                <a:solidFill>
                  <a:srgbClr val="A42700"/>
                </a:solidFill>
              </a:rPr>
              <a:t>Result of execution</a:t>
            </a:r>
            <a:endParaRPr lang="en-IN" sz="2000" u="sng" dirty="0">
              <a:solidFill>
                <a:srgbClr val="A42700"/>
              </a:solidFill>
            </a:endParaRPr>
          </a:p>
        </p:txBody>
      </p:sp>
      <p:sp>
        <p:nvSpPr>
          <p:cNvPr id="2" name="Slide Number Placeholder 1"/>
          <p:cNvSpPr>
            <a:spLocks noGrp="1"/>
          </p:cNvSpPr>
          <p:nvPr>
            <p:ph type="sldNum" sz="quarter" idx="4294967295"/>
          </p:nvPr>
        </p:nvSpPr>
        <p:spPr bwMode="auto">
          <a:xfrm>
            <a:off x="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dirty="0"/>
              <a:t>This example wraps the string names into a class and overrides </a:t>
            </a:r>
            <a:r>
              <a:rPr lang="en-US" b="1" dirty="0">
                <a:latin typeface="Courier New" pitchFamily="49" charset="0"/>
              </a:rPr>
              <a:t>GetHashCode </a:t>
            </a:r>
            <a:r>
              <a:rPr lang="en-US" dirty="0"/>
              <a:t>and</a:t>
            </a:r>
            <a:r>
              <a:rPr lang="en-US" b="1" dirty="0">
                <a:latin typeface="Courier New" pitchFamily="49" charset="0"/>
              </a:rPr>
              <a:t> equals </a:t>
            </a:r>
            <a:r>
              <a:rPr lang="en-US" dirty="0"/>
              <a:t>method</a:t>
            </a:r>
            <a:r>
              <a:rPr lang="en-US" b="1" dirty="0">
                <a:latin typeface="Courier New" pitchFamily="49" charset="0"/>
              </a:rPr>
              <a:t> </a:t>
            </a:r>
            <a:r>
              <a:rPr lang="en-US" dirty="0"/>
              <a:t>to effectively use </a:t>
            </a:r>
            <a:r>
              <a:rPr lang="en-US" b="1" dirty="0" err="1">
                <a:latin typeface="Courier New" pitchFamily="49" charset="0"/>
              </a:rPr>
              <a:t>Hashtable</a:t>
            </a:r>
            <a:r>
              <a:rPr lang="en-US" dirty="0"/>
              <a:t>.</a:t>
            </a:r>
          </a:p>
        </p:txBody>
      </p:sp>
      <p:sp>
        <p:nvSpPr>
          <p:cNvPr id="3" name="Title 2"/>
          <p:cNvSpPr>
            <a:spLocks noGrp="1"/>
          </p:cNvSpPr>
          <p:nvPr>
            <p:ph type="title"/>
          </p:nvPr>
        </p:nvSpPr>
        <p:spPr/>
        <p:txBody>
          <a:bodyPr/>
          <a:lstStyle/>
          <a:p>
            <a:r>
              <a:rPr lang="en-US" dirty="0"/>
              <a:t>Implementing hash code</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56</a:t>
            </a:fld>
            <a:endParaRPr lang="en-US"/>
          </a:p>
        </p:txBody>
      </p:sp>
      <p:sp>
        <p:nvSpPr>
          <p:cNvPr id="5" name="Rectangle 4"/>
          <p:cNvSpPr/>
          <p:nvPr/>
        </p:nvSpPr>
        <p:spPr>
          <a:xfrm>
            <a:off x="685800" y="2429774"/>
            <a:ext cx="8289985" cy="3539430"/>
          </a:xfrm>
          <a:prstGeom prst="rect">
            <a:avLst/>
          </a:prstGeom>
        </p:spPr>
        <p:txBody>
          <a:bodyPr wrap="square">
            <a:spAutoFit/>
          </a:bodyPr>
          <a:lstStyle/>
          <a:p>
            <a:pPr>
              <a:lnSpc>
                <a:spcPct val="140000"/>
              </a:lnSpc>
            </a:pPr>
            <a:r>
              <a:rPr lang="en-US" sz="2000" b="1" dirty="0">
                <a:solidFill>
                  <a:srgbClr val="5F5F5F"/>
                </a:solidFill>
                <a:latin typeface="Courier New" pitchFamily="49" charset="0"/>
              </a:rPr>
              <a:t>using System;</a:t>
            </a:r>
          </a:p>
          <a:p>
            <a:pPr>
              <a:lnSpc>
                <a:spcPct val="140000"/>
              </a:lnSpc>
            </a:pPr>
            <a:r>
              <a:rPr lang="en-US" sz="2000" b="1" dirty="0">
                <a:solidFill>
                  <a:srgbClr val="5F5F5F"/>
                </a:solidFill>
                <a:latin typeface="Courier New" pitchFamily="49" charset="0"/>
              </a:rPr>
              <a:t>using </a:t>
            </a:r>
            <a:r>
              <a:rPr lang="en-US" sz="2000" b="1" dirty="0" err="1">
                <a:solidFill>
                  <a:srgbClr val="5F5F5F"/>
                </a:solidFill>
                <a:latin typeface="Courier New" pitchFamily="49" charset="0"/>
              </a:rPr>
              <a:t>System.Collections</a:t>
            </a:r>
            <a:r>
              <a:rPr lang="en-US" sz="2000" b="1" dirty="0">
                <a:solidFill>
                  <a:srgbClr val="5F5F5F"/>
                </a:solidFill>
                <a:latin typeface="Courier New" pitchFamily="49" charset="0"/>
              </a:rPr>
              <a:t>;</a:t>
            </a:r>
          </a:p>
          <a:p>
            <a:pPr>
              <a:lnSpc>
                <a:spcPct val="140000"/>
              </a:lnSpc>
            </a:pPr>
            <a:endParaRPr lang="en-US" sz="2000" b="1" dirty="0">
              <a:solidFill>
                <a:srgbClr val="5F5F5F"/>
              </a:solidFill>
              <a:latin typeface="Courier New" pitchFamily="49" charset="0"/>
            </a:endParaRPr>
          </a:p>
          <a:p>
            <a:pPr>
              <a:lnSpc>
                <a:spcPct val="140000"/>
              </a:lnSpc>
            </a:pPr>
            <a:r>
              <a:rPr lang="en-US" sz="2000" b="1" dirty="0">
                <a:solidFill>
                  <a:srgbClr val="5F5F5F"/>
                </a:solidFill>
                <a:latin typeface="Courier New" pitchFamily="49" charset="0"/>
              </a:rPr>
              <a:t>class Name{</a:t>
            </a:r>
          </a:p>
          <a:p>
            <a:pPr>
              <a:lnSpc>
                <a:spcPct val="140000"/>
              </a:lnSpc>
            </a:pPr>
            <a:r>
              <a:rPr lang="en-US" sz="2000" b="1" dirty="0">
                <a:solidFill>
                  <a:srgbClr val="5F5F5F"/>
                </a:solidFill>
                <a:latin typeface="Courier New" pitchFamily="49" charset="0"/>
              </a:rPr>
              <a:t> public  String name;</a:t>
            </a:r>
          </a:p>
          <a:p>
            <a:pPr>
              <a:lnSpc>
                <a:spcPct val="140000"/>
              </a:lnSpc>
            </a:pPr>
            <a:r>
              <a:rPr lang="en-US" sz="2000" b="1" dirty="0">
                <a:solidFill>
                  <a:srgbClr val="5F5F5F"/>
                </a:solidFill>
                <a:latin typeface="Courier New" pitchFamily="49" charset="0"/>
              </a:rPr>
              <a:t> public Name(string nm) { this.name = nm; }</a:t>
            </a:r>
          </a:p>
          <a:p>
            <a:pPr>
              <a:lnSpc>
                <a:spcPct val="140000"/>
              </a:lnSpc>
            </a:pPr>
            <a:r>
              <a:rPr lang="en-US" sz="2000" b="1" dirty="0">
                <a:solidFill>
                  <a:srgbClr val="5F5F5F"/>
                </a:solidFill>
                <a:latin typeface="Courier New" pitchFamily="49" charset="0"/>
              </a:rPr>
              <a:t> public override </a:t>
            </a:r>
            <a:r>
              <a:rPr lang="en-US" sz="2000" b="1" dirty="0" err="1">
                <a:solidFill>
                  <a:srgbClr val="5F5F5F"/>
                </a:solidFill>
                <a:latin typeface="Courier New" pitchFamily="49" charset="0"/>
              </a:rPr>
              <a:t>int</a:t>
            </a:r>
            <a:r>
              <a:rPr lang="en-US" sz="2000" b="1" dirty="0">
                <a:solidFill>
                  <a:srgbClr val="5F5F5F"/>
                </a:solidFill>
                <a:latin typeface="Courier New" pitchFamily="49" charset="0"/>
              </a:rPr>
              <a:t> GetHashCode() {</a:t>
            </a:r>
          </a:p>
          <a:p>
            <a:pPr>
              <a:lnSpc>
                <a:spcPct val="140000"/>
              </a:lnSpc>
            </a:pPr>
            <a:r>
              <a:rPr lang="en-US" sz="2000" b="1" dirty="0">
                <a:solidFill>
                  <a:srgbClr val="5F5F5F"/>
                </a:solidFill>
                <a:latin typeface="Courier New" pitchFamily="49" charset="0"/>
              </a:rPr>
              <a:t>    return  (</a:t>
            </a:r>
            <a:r>
              <a:rPr lang="en-US" sz="2000" b="1" dirty="0" err="1">
                <a:solidFill>
                  <a:srgbClr val="5F5F5F"/>
                </a:solidFill>
                <a:latin typeface="Courier New" pitchFamily="49" charset="0"/>
              </a:rPr>
              <a:t>name.ToCharArray</a:t>
            </a:r>
            <a:r>
              <a:rPr lang="en-US" sz="2000" b="1" dirty="0">
                <a:solidFill>
                  <a:srgbClr val="5F5F5F"/>
                </a:solidFill>
                <a:latin typeface="Courier New" pitchFamily="49" charset="0"/>
              </a:rPr>
              <a:t>())[0];  }</a:t>
            </a:r>
          </a:p>
        </p:txBody>
      </p:sp>
    </p:spTree>
    <p:extLst>
      <p:ext uri="{BB962C8B-B14F-4D97-AF65-F5344CB8AC3E}">
        <p14:creationId xmlns:p14="http://schemas.microsoft.com/office/powerpoint/2010/main" val="1815856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bwMode="auto">
          <a:xfrm>
            <a:off x="350520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57</a:t>
            </a:fld>
            <a:endParaRPr lang="en-US"/>
          </a:p>
        </p:txBody>
      </p:sp>
      <p:sp>
        <p:nvSpPr>
          <p:cNvPr id="5" name="Rectangle 4"/>
          <p:cNvSpPr/>
          <p:nvPr/>
        </p:nvSpPr>
        <p:spPr>
          <a:xfrm>
            <a:off x="152400" y="228600"/>
            <a:ext cx="8610600" cy="5816977"/>
          </a:xfrm>
          <a:prstGeom prst="rect">
            <a:avLst/>
          </a:prstGeom>
        </p:spPr>
        <p:txBody>
          <a:bodyPr wrap="square">
            <a:spAutoFit/>
          </a:bodyPr>
          <a:lstStyle/>
          <a:p>
            <a:pPr>
              <a:lnSpc>
                <a:spcPct val="140000"/>
              </a:lnSpc>
            </a:pPr>
            <a:r>
              <a:rPr lang="en-US" sz="2000" b="1" dirty="0">
                <a:solidFill>
                  <a:srgbClr val="5F5F5F"/>
                </a:solidFill>
                <a:latin typeface="Courier New" pitchFamily="49" charset="0"/>
              </a:rPr>
              <a:t> public override </a:t>
            </a:r>
            <a:r>
              <a:rPr lang="en-US" sz="2000" b="1" dirty="0" err="1">
                <a:solidFill>
                  <a:srgbClr val="5F5F5F"/>
                </a:solidFill>
                <a:latin typeface="Courier New" pitchFamily="49" charset="0"/>
              </a:rPr>
              <a:t>bool</a:t>
            </a:r>
            <a:r>
              <a:rPr lang="en-US" sz="2000" b="1" dirty="0">
                <a:solidFill>
                  <a:srgbClr val="5F5F5F"/>
                </a:solidFill>
                <a:latin typeface="Courier New" pitchFamily="49" charset="0"/>
              </a:rPr>
              <a:t> Equals(object </a:t>
            </a:r>
            <a:r>
              <a:rPr lang="en-US" sz="2000" b="1" dirty="0" err="1">
                <a:solidFill>
                  <a:srgbClr val="5F5F5F"/>
                </a:solidFill>
                <a:latin typeface="Courier New" pitchFamily="49" charset="0"/>
              </a:rPr>
              <a:t>obj</a:t>
            </a:r>
            <a:r>
              <a:rPr lang="en-US" sz="2000" b="1" dirty="0">
                <a:solidFill>
                  <a:srgbClr val="5F5F5F"/>
                </a:solidFill>
                <a:latin typeface="Courier New" pitchFamily="49" charset="0"/>
              </a:rPr>
              <a:t>) {</a:t>
            </a:r>
          </a:p>
          <a:p>
            <a:r>
              <a:rPr lang="en-US" sz="2000" b="1" dirty="0">
                <a:solidFill>
                  <a:srgbClr val="5F5F5F"/>
                </a:solidFill>
                <a:latin typeface="Courier New" pitchFamily="49" charset="0"/>
              </a:rPr>
              <a:t> Name s = (Name)</a:t>
            </a:r>
            <a:r>
              <a:rPr lang="en-US" sz="2000" b="1" dirty="0" err="1">
                <a:solidFill>
                  <a:srgbClr val="5F5F5F"/>
                </a:solidFill>
                <a:latin typeface="Courier New" pitchFamily="49" charset="0"/>
              </a:rPr>
              <a:t>obj</a:t>
            </a:r>
            <a:r>
              <a:rPr lang="en-US" sz="2000" b="1" dirty="0">
                <a:solidFill>
                  <a:srgbClr val="5F5F5F"/>
                </a:solidFill>
                <a:latin typeface="Courier New" pitchFamily="49" charset="0"/>
              </a:rPr>
              <a:t>;</a:t>
            </a:r>
          </a:p>
          <a:p>
            <a:r>
              <a:rPr lang="en-US" sz="2000" b="1" dirty="0">
                <a:solidFill>
                  <a:srgbClr val="5F5F5F"/>
                </a:solidFill>
                <a:latin typeface="Courier New" pitchFamily="49" charset="0"/>
              </a:rPr>
              <a:t> return </a:t>
            </a:r>
            <a:r>
              <a:rPr lang="en-US" sz="2000" b="1" dirty="0" err="1">
                <a:solidFill>
                  <a:srgbClr val="5F5F5F"/>
                </a:solidFill>
                <a:latin typeface="Courier New" pitchFamily="49" charset="0"/>
              </a:rPr>
              <a:t>name.Equals</a:t>
            </a:r>
            <a:r>
              <a:rPr lang="en-US" sz="2000" b="1" dirty="0">
                <a:solidFill>
                  <a:srgbClr val="5F5F5F"/>
                </a:solidFill>
                <a:latin typeface="Courier New" pitchFamily="49" charset="0"/>
              </a:rPr>
              <a:t>(s.name); }</a:t>
            </a:r>
          </a:p>
          <a:p>
            <a:pPr>
              <a:lnSpc>
                <a:spcPct val="140000"/>
              </a:lnSpc>
            </a:pPr>
            <a:r>
              <a:rPr lang="en-US" sz="2000" b="1" dirty="0">
                <a:solidFill>
                  <a:srgbClr val="5F5F5F"/>
                </a:solidFill>
                <a:latin typeface="Courier New" pitchFamily="49" charset="0"/>
              </a:rPr>
              <a:t> public override string </a:t>
            </a:r>
            <a:r>
              <a:rPr lang="en-US" sz="2000" b="1" dirty="0" err="1">
                <a:solidFill>
                  <a:srgbClr val="5F5F5F"/>
                </a:solidFill>
                <a:latin typeface="Courier New" pitchFamily="49" charset="0"/>
              </a:rPr>
              <a:t>ToString</a:t>
            </a:r>
            <a:r>
              <a:rPr lang="en-US" sz="2000" b="1" dirty="0">
                <a:solidFill>
                  <a:srgbClr val="5F5F5F"/>
                </a:solidFill>
                <a:latin typeface="Courier New" pitchFamily="49" charset="0"/>
              </a:rPr>
              <a:t>() {</a:t>
            </a:r>
          </a:p>
          <a:p>
            <a:pPr>
              <a:lnSpc>
                <a:spcPct val="140000"/>
              </a:lnSpc>
            </a:pPr>
            <a:r>
              <a:rPr lang="en-US" sz="2000" b="1" dirty="0">
                <a:solidFill>
                  <a:srgbClr val="5F5F5F"/>
                </a:solidFill>
                <a:latin typeface="Courier New" pitchFamily="49" charset="0"/>
              </a:rPr>
              <a:t>     return name; }</a:t>
            </a:r>
          </a:p>
          <a:p>
            <a:pPr>
              <a:lnSpc>
                <a:spcPct val="140000"/>
              </a:lnSpc>
            </a:pPr>
            <a:r>
              <a:rPr lang="en-US" sz="2000" b="1" dirty="0">
                <a:solidFill>
                  <a:srgbClr val="5F5F5F"/>
                </a:solidFill>
                <a:latin typeface="Courier New" pitchFamily="49" charset="0"/>
              </a:rPr>
              <a:t>}</a:t>
            </a:r>
          </a:p>
          <a:p>
            <a:r>
              <a:rPr lang="en-US" sz="2000" b="1" dirty="0">
                <a:solidFill>
                  <a:srgbClr val="5F5F5F"/>
                </a:solidFill>
                <a:latin typeface="Courier New" pitchFamily="49" charset="0"/>
              </a:rPr>
              <a:t>class </a:t>
            </a:r>
            <a:r>
              <a:rPr lang="en-US" sz="2000" b="1" dirty="0" err="1">
                <a:solidFill>
                  <a:srgbClr val="5F5F5F"/>
                </a:solidFill>
                <a:latin typeface="Courier New" pitchFamily="49" charset="0"/>
              </a:rPr>
              <a:t>HashtableEx</a:t>
            </a:r>
            <a:r>
              <a:rPr lang="en-US" sz="2000" b="1" dirty="0">
                <a:solidFill>
                  <a:srgbClr val="5F5F5F"/>
                </a:solidFill>
                <a:latin typeface="Courier New" pitchFamily="49" charset="0"/>
              </a:rPr>
              <a:t>{</a:t>
            </a:r>
          </a:p>
          <a:p>
            <a:r>
              <a:rPr lang="en-US" sz="2000" b="1" dirty="0">
                <a:solidFill>
                  <a:srgbClr val="5F5F5F"/>
                </a:solidFill>
                <a:latin typeface="Courier New" pitchFamily="49" charset="0"/>
              </a:rPr>
              <a:t>        public static void Main(){</a:t>
            </a:r>
          </a:p>
          <a:p>
            <a:r>
              <a:rPr lang="en-US" sz="2000" b="1" dirty="0">
                <a:solidFill>
                  <a:srgbClr val="5F5F5F"/>
                </a:solidFill>
                <a:latin typeface="Courier New" pitchFamily="49" charset="0"/>
              </a:rPr>
              <a:t>            </a:t>
            </a:r>
            <a:r>
              <a:rPr lang="en-US" sz="2000" b="1" dirty="0" err="1">
                <a:solidFill>
                  <a:srgbClr val="5F5F5F"/>
                </a:solidFill>
                <a:latin typeface="Courier New" pitchFamily="49" charset="0"/>
              </a:rPr>
              <a:t>Hashtable</a:t>
            </a:r>
            <a:r>
              <a:rPr lang="en-US" sz="2000" b="1" dirty="0">
                <a:solidFill>
                  <a:srgbClr val="5F5F5F"/>
                </a:solidFill>
                <a:latin typeface="Courier New" pitchFamily="49" charset="0"/>
              </a:rPr>
              <a:t> </a:t>
            </a:r>
            <a:r>
              <a:rPr lang="en-US" sz="2000" b="1" dirty="0" err="1">
                <a:solidFill>
                  <a:srgbClr val="5F5F5F"/>
                </a:solidFill>
                <a:latin typeface="Courier New" pitchFamily="49" charset="0"/>
              </a:rPr>
              <a:t>nlist</a:t>
            </a:r>
            <a:r>
              <a:rPr lang="en-US" sz="2000" b="1" dirty="0">
                <a:solidFill>
                  <a:srgbClr val="5F5F5F"/>
                </a:solidFill>
                <a:latin typeface="Courier New" pitchFamily="49" charset="0"/>
              </a:rPr>
              <a:t> = new </a:t>
            </a:r>
            <a:r>
              <a:rPr lang="en-US" sz="2000" b="1" dirty="0" err="1">
                <a:solidFill>
                  <a:srgbClr val="5F5F5F"/>
                </a:solidFill>
                <a:latin typeface="Courier New" pitchFamily="49" charset="0"/>
              </a:rPr>
              <a:t>Hashtable</a:t>
            </a:r>
            <a:r>
              <a:rPr lang="en-US" sz="2000" b="1" dirty="0">
                <a:solidFill>
                  <a:srgbClr val="5F5F5F"/>
                </a:solidFill>
                <a:latin typeface="Courier New" pitchFamily="49" charset="0"/>
              </a:rPr>
              <a:t>();</a:t>
            </a:r>
          </a:p>
          <a:p>
            <a:r>
              <a:rPr lang="en-US" sz="2000" b="1" dirty="0">
                <a:solidFill>
                  <a:srgbClr val="5F5F5F"/>
                </a:solidFill>
                <a:latin typeface="Courier New" pitchFamily="49" charset="0"/>
              </a:rPr>
              <a:t>               </a:t>
            </a:r>
            <a:r>
              <a:rPr lang="en-US" sz="2000" b="1" dirty="0" err="1">
                <a:solidFill>
                  <a:srgbClr val="5F5F5F"/>
                </a:solidFill>
                <a:latin typeface="Courier New" pitchFamily="49" charset="0"/>
              </a:rPr>
              <a:t>nlist.Add</a:t>
            </a:r>
            <a:r>
              <a:rPr lang="en-US" sz="2000" b="1" dirty="0">
                <a:solidFill>
                  <a:srgbClr val="5F5F5F"/>
                </a:solidFill>
                <a:latin typeface="Courier New" pitchFamily="49" charset="0"/>
              </a:rPr>
              <a:t>(new Name("Trisha"),"V");</a:t>
            </a:r>
          </a:p>
          <a:p>
            <a:r>
              <a:rPr lang="en-US" sz="2000" b="1" dirty="0">
                <a:solidFill>
                  <a:srgbClr val="5F5F5F"/>
                </a:solidFill>
                <a:latin typeface="Courier New" pitchFamily="49" charset="0"/>
              </a:rPr>
              <a:t>               </a:t>
            </a:r>
            <a:r>
              <a:rPr lang="en-US" sz="2000" b="1" dirty="0" err="1">
                <a:solidFill>
                  <a:srgbClr val="5F5F5F"/>
                </a:solidFill>
                <a:latin typeface="Courier New" pitchFamily="49" charset="0"/>
              </a:rPr>
              <a:t>nlist.Add</a:t>
            </a:r>
            <a:r>
              <a:rPr lang="en-US" sz="2000" b="1" dirty="0">
                <a:solidFill>
                  <a:srgbClr val="5F5F5F"/>
                </a:solidFill>
                <a:latin typeface="Courier New" pitchFamily="49" charset="0"/>
              </a:rPr>
              <a:t>( new Name("</a:t>
            </a:r>
            <a:r>
              <a:rPr lang="en-US" sz="2000" b="1" dirty="0" err="1">
                <a:solidFill>
                  <a:srgbClr val="5F5F5F"/>
                </a:solidFill>
                <a:latin typeface="Courier New" pitchFamily="49" charset="0"/>
              </a:rPr>
              <a:t>Nisha</a:t>
            </a:r>
            <a:r>
              <a:rPr lang="en-US" sz="2000" b="1" dirty="0">
                <a:solidFill>
                  <a:srgbClr val="5F5F5F"/>
                </a:solidFill>
                <a:latin typeface="Courier New" pitchFamily="49" charset="0"/>
              </a:rPr>
              <a:t>"),"VI");</a:t>
            </a:r>
          </a:p>
          <a:p>
            <a:r>
              <a:rPr lang="en-US" sz="2000" b="1" dirty="0">
                <a:solidFill>
                  <a:srgbClr val="5F5F5F"/>
                </a:solidFill>
                <a:latin typeface="Courier New" pitchFamily="49" charset="0"/>
              </a:rPr>
              <a:t>               </a:t>
            </a:r>
            <a:r>
              <a:rPr lang="en-US" sz="2000" b="1" dirty="0" err="1">
                <a:solidFill>
                  <a:srgbClr val="5F5F5F"/>
                </a:solidFill>
                <a:latin typeface="Courier New" pitchFamily="49" charset="0"/>
              </a:rPr>
              <a:t>nlist.Add</a:t>
            </a:r>
            <a:r>
              <a:rPr lang="en-US" sz="2000" b="1" dirty="0">
                <a:solidFill>
                  <a:srgbClr val="5F5F5F"/>
                </a:solidFill>
                <a:latin typeface="Courier New" pitchFamily="49" charset="0"/>
              </a:rPr>
              <a:t>(new Name("</a:t>
            </a:r>
            <a:r>
              <a:rPr lang="en-US" sz="2000" b="1" dirty="0" err="1">
                <a:solidFill>
                  <a:srgbClr val="5F5F5F"/>
                </a:solidFill>
                <a:latin typeface="Courier New" pitchFamily="49" charset="0"/>
              </a:rPr>
              <a:t>Nimisha</a:t>
            </a:r>
            <a:r>
              <a:rPr lang="en-US" sz="2000" b="1" dirty="0">
                <a:solidFill>
                  <a:srgbClr val="5F5F5F"/>
                </a:solidFill>
                <a:latin typeface="Courier New" pitchFamily="49" charset="0"/>
              </a:rPr>
              <a:t>"), "X");</a:t>
            </a:r>
          </a:p>
          <a:p>
            <a:r>
              <a:rPr lang="en-US" sz="2000" b="1" dirty="0">
                <a:solidFill>
                  <a:srgbClr val="5F5F5F"/>
                </a:solidFill>
                <a:latin typeface="Courier New" pitchFamily="49" charset="0"/>
              </a:rPr>
              <a:t>               </a:t>
            </a:r>
            <a:r>
              <a:rPr lang="en-US" sz="2000" b="1" dirty="0" err="1">
                <a:solidFill>
                  <a:srgbClr val="5F5F5F"/>
                </a:solidFill>
                <a:latin typeface="Courier New" pitchFamily="49" charset="0"/>
              </a:rPr>
              <a:t>nlist.Add</a:t>
            </a:r>
            <a:r>
              <a:rPr lang="en-US" sz="2000" b="1" dirty="0">
                <a:solidFill>
                  <a:srgbClr val="5F5F5F"/>
                </a:solidFill>
                <a:latin typeface="Courier New" pitchFamily="49" charset="0"/>
              </a:rPr>
              <a:t>(new Name("</a:t>
            </a:r>
            <a:r>
              <a:rPr lang="en-US" sz="2000" b="1" dirty="0" err="1">
                <a:solidFill>
                  <a:srgbClr val="5F5F5F"/>
                </a:solidFill>
                <a:latin typeface="Courier New" pitchFamily="49" charset="0"/>
              </a:rPr>
              <a:t>Varsha</a:t>
            </a:r>
            <a:r>
              <a:rPr lang="en-US" sz="2000" b="1" dirty="0">
                <a:solidFill>
                  <a:srgbClr val="5F5F5F"/>
                </a:solidFill>
                <a:latin typeface="Courier New" pitchFamily="49" charset="0"/>
              </a:rPr>
              <a:t>"),"IV");</a:t>
            </a:r>
          </a:p>
          <a:p>
            <a:r>
              <a:rPr lang="en-US" sz="2000" b="1" dirty="0">
                <a:solidFill>
                  <a:srgbClr val="5F5F5F"/>
                </a:solidFill>
                <a:latin typeface="Courier New" pitchFamily="49" charset="0"/>
              </a:rPr>
              <a:t>               </a:t>
            </a:r>
            <a:r>
              <a:rPr lang="en-US" sz="2000" b="1" dirty="0" err="1">
                <a:solidFill>
                  <a:srgbClr val="5F5F5F"/>
                </a:solidFill>
                <a:latin typeface="Courier New" pitchFamily="49" charset="0"/>
              </a:rPr>
              <a:t>nlist.Add</a:t>
            </a:r>
            <a:r>
              <a:rPr lang="en-US" sz="2000" b="1" dirty="0">
                <a:solidFill>
                  <a:srgbClr val="5F5F5F"/>
                </a:solidFill>
                <a:latin typeface="Courier New" pitchFamily="49" charset="0"/>
              </a:rPr>
              <a:t>(new Name( "</a:t>
            </a:r>
            <a:r>
              <a:rPr lang="en-US" sz="2000" b="1" dirty="0" err="1">
                <a:solidFill>
                  <a:srgbClr val="5F5F5F"/>
                </a:solidFill>
                <a:latin typeface="Courier New" pitchFamily="49" charset="0"/>
              </a:rPr>
              <a:t>Treena</a:t>
            </a:r>
            <a:r>
              <a:rPr lang="en-US" sz="2000" b="1" dirty="0">
                <a:solidFill>
                  <a:srgbClr val="5F5F5F"/>
                </a:solidFill>
                <a:latin typeface="Courier New" pitchFamily="49" charset="0"/>
              </a:rPr>
              <a:t>"),"II");</a:t>
            </a:r>
          </a:p>
          <a:p>
            <a:r>
              <a:rPr lang="en-US" sz="2000" b="1" dirty="0">
                <a:solidFill>
                  <a:srgbClr val="5F5F5F"/>
                </a:solidFill>
                <a:latin typeface="Courier New" pitchFamily="49" charset="0"/>
              </a:rPr>
              <a:t>		</a:t>
            </a:r>
            <a:r>
              <a:rPr lang="en-US" sz="2000" b="1" dirty="0" err="1">
                <a:solidFill>
                  <a:srgbClr val="5F5F5F"/>
                </a:solidFill>
                <a:latin typeface="Courier New" pitchFamily="49" charset="0"/>
              </a:rPr>
              <a:t>Console.WriteLine</a:t>
            </a:r>
            <a:r>
              <a:rPr lang="en-US" sz="2000" b="1" dirty="0">
                <a:solidFill>
                  <a:srgbClr val="5F5F5F"/>
                </a:solidFill>
                <a:latin typeface="Courier New" pitchFamily="49" charset="0"/>
              </a:rPr>
              <a:t>(</a:t>
            </a:r>
          </a:p>
          <a:p>
            <a:r>
              <a:rPr lang="en-US" sz="2000" b="1" dirty="0">
                <a:solidFill>
                  <a:srgbClr val="5F5F5F"/>
                </a:solidFill>
                <a:latin typeface="Courier New" pitchFamily="49" charset="0"/>
              </a:rPr>
              <a:t>				</a:t>
            </a:r>
            <a:r>
              <a:rPr lang="en-US" sz="2000" b="1" dirty="0" err="1">
                <a:solidFill>
                  <a:srgbClr val="5F5F5F"/>
                </a:solidFill>
                <a:latin typeface="Courier New" pitchFamily="49" charset="0"/>
              </a:rPr>
              <a:t>nlist</a:t>
            </a:r>
            <a:r>
              <a:rPr lang="en-US" sz="2000" b="1" dirty="0">
                <a:solidFill>
                  <a:srgbClr val="5F5F5F"/>
                </a:solidFill>
                <a:latin typeface="Courier New" pitchFamily="49" charset="0"/>
              </a:rPr>
              <a:t>[new Name("</a:t>
            </a:r>
            <a:r>
              <a:rPr lang="en-US" sz="2000" b="1" dirty="0" err="1">
                <a:solidFill>
                  <a:srgbClr val="5F5F5F"/>
                </a:solidFill>
                <a:latin typeface="Courier New" pitchFamily="49" charset="0"/>
              </a:rPr>
              <a:t>Nimisha</a:t>
            </a:r>
            <a:r>
              <a:rPr lang="en-US" sz="2000" b="1" dirty="0">
                <a:solidFill>
                  <a:srgbClr val="5F5F5F"/>
                </a:solidFill>
                <a:latin typeface="Courier New" pitchFamily="49" charset="0"/>
              </a:rPr>
              <a:t>")]); </a:t>
            </a:r>
          </a:p>
          <a:p>
            <a:r>
              <a:rPr lang="en-US" sz="2000" b="1" dirty="0">
                <a:solidFill>
                  <a:srgbClr val="5F5F5F"/>
                </a:solidFill>
                <a:latin typeface="Courier New" pitchFamily="49" charset="0"/>
              </a:rPr>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5791200"/>
            <a:ext cx="3448583" cy="889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27813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sz="quarter" idx="12"/>
          </p:nvPr>
        </p:nvSpPr>
        <p:spPr/>
        <p:txBody>
          <a:bodyPr>
            <a:normAutofit fontScale="92500"/>
          </a:bodyPr>
          <a:lstStyle/>
          <a:p>
            <a:r>
              <a:rPr lang="en-IN" dirty="0"/>
              <a:t>Represents a collection of key/value pairs that are sorted by the keys and are accessible by key and by index. </a:t>
            </a:r>
          </a:p>
          <a:p>
            <a:r>
              <a:rPr lang="en-US" dirty="0"/>
              <a:t>Implements </a:t>
            </a:r>
            <a:r>
              <a:rPr lang="en-IN" b="1" dirty="0" err="1">
                <a:solidFill>
                  <a:srgbClr val="000000"/>
                </a:solidFill>
                <a:latin typeface="Courier New" pitchFamily="49" charset="0"/>
              </a:rPr>
              <a:t>IDictionary</a:t>
            </a:r>
            <a:r>
              <a:rPr lang="en-IN" b="1" dirty="0">
                <a:solidFill>
                  <a:srgbClr val="000000"/>
                </a:solidFill>
                <a:latin typeface="Courier New" pitchFamily="49" charset="0"/>
              </a:rPr>
              <a:t>, </a:t>
            </a:r>
            <a:r>
              <a:rPr lang="en-IN" b="1" dirty="0" err="1">
                <a:solidFill>
                  <a:srgbClr val="000000"/>
                </a:solidFill>
                <a:latin typeface="Courier New" pitchFamily="49" charset="0"/>
              </a:rPr>
              <a:t>ICollection</a:t>
            </a:r>
            <a:r>
              <a:rPr lang="en-IN" b="1" dirty="0">
                <a:solidFill>
                  <a:srgbClr val="000000"/>
                </a:solidFill>
                <a:latin typeface="Courier New" pitchFamily="49" charset="0"/>
              </a:rPr>
              <a:t>, </a:t>
            </a:r>
            <a:r>
              <a:rPr lang="en-IN" b="1" dirty="0" err="1">
                <a:solidFill>
                  <a:srgbClr val="000000"/>
                </a:solidFill>
                <a:latin typeface="Courier New" pitchFamily="49" charset="0"/>
              </a:rPr>
              <a:t>Ienumerable</a:t>
            </a:r>
            <a:endParaRPr lang="en-IN" b="1" dirty="0">
              <a:solidFill>
                <a:srgbClr val="000000"/>
              </a:solidFill>
              <a:latin typeface="Courier New" pitchFamily="49" charset="0"/>
            </a:endParaRPr>
          </a:p>
          <a:p>
            <a:r>
              <a:rPr lang="en-IN" dirty="0"/>
              <a:t>This class also relies on </a:t>
            </a:r>
            <a:r>
              <a:rPr lang="en-US" b="1" dirty="0" err="1">
                <a:latin typeface="Courier New" pitchFamily="49" charset="0"/>
              </a:rPr>
              <a:t>IComparable</a:t>
            </a:r>
            <a:r>
              <a:rPr lang="en-US" dirty="0"/>
              <a:t> and </a:t>
            </a:r>
            <a:r>
              <a:rPr lang="en-IN" b="1" dirty="0" err="1">
                <a:latin typeface="Courier New" pitchFamily="49" charset="0"/>
              </a:rPr>
              <a:t>IComparer</a:t>
            </a:r>
            <a:r>
              <a:rPr lang="en-IN" dirty="0"/>
              <a:t> for comparison of keys during the sorts.</a:t>
            </a:r>
          </a:p>
          <a:p>
            <a:r>
              <a:rPr lang="en-US" dirty="0"/>
              <a:t>That is the elements of a </a:t>
            </a:r>
            <a:r>
              <a:rPr lang="en-US" b="1" dirty="0">
                <a:latin typeface="Courier New" pitchFamily="49" charset="0"/>
              </a:rPr>
              <a:t>SortedList</a:t>
            </a:r>
            <a:r>
              <a:rPr lang="en-US" dirty="0"/>
              <a:t> are sorted by the keys either according to a specific </a:t>
            </a:r>
            <a:r>
              <a:rPr lang="en-US" b="1" dirty="0">
                <a:latin typeface="Courier New" pitchFamily="49" charset="0"/>
              </a:rPr>
              <a:t>IComparer</a:t>
            </a:r>
            <a:r>
              <a:rPr lang="en-US" dirty="0"/>
              <a:t> or according to the </a:t>
            </a:r>
            <a:r>
              <a:rPr lang="en-US" b="1" dirty="0" err="1">
                <a:latin typeface="Courier New" pitchFamily="49" charset="0"/>
              </a:rPr>
              <a:t>IComparable</a:t>
            </a:r>
            <a:r>
              <a:rPr lang="en-US" dirty="0"/>
              <a:t> implementation provided. </a:t>
            </a:r>
          </a:p>
          <a:p>
            <a:r>
              <a:rPr lang="en-US" dirty="0"/>
              <a:t>A </a:t>
            </a:r>
            <a:r>
              <a:rPr lang="en-US" b="1" dirty="0">
                <a:latin typeface="Courier New" pitchFamily="49" charset="0"/>
              </a:rPr>
              <a:t>SortedList</a:t>
            </a:r>
            <a:r>
              <a:rPr lang="en-US" dirty="0"/>
              <a:t> does not allow duplicate keys.</a:t>
            </a:r>
          </a:p>
          <a:p>
            <a:endParaRPr lang="en-IN" dirty="0"/>
          </a:p>
        </p:txBody>
      </p:sp>
      <p:sp>
        <p:nvSpPr>
          <p:cNvPr id="25602" name="Rectangle 2"/>
          <p:cNvSpPr>
            <a:spLocks noGrp="1" noChangeArrowheads="1"/>
          </p:cNvSpPr>
          <p:nvPr>
            <p:ph type="title"/>
          </p:nvPr>
        </p:nvSpPr>
        <p:spPr/>
        <p:txBody>
          <a:bodyPr/>
          <a:lstStyle/>
          <a:p>
            <a:r>
              <a:rPr lang="en-IN" dirty="0" err="1">
                <a:latin typeface="Courier New" pitchFamily="49" charset="0"/>
              </a:rPr>
              <a:t>SortedList</a:t>
            </a:r>
            <a:r>
              <a:rPr lang="en-IN" dirty="0"/>
              <a:t> class</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77500" lnSpcReduction="20000"/>
          </a:bodyPr>
          <a:lstStyle/>
          <a:p>
            <a:pPr>
              <a:lnSpc>
                <a:spcPct val="120000"/>
              </a:lnSpc>
            </a:pPr>
            <a:r>
              <a:rPr lang="en-US" b="1" dirty="0">
                <a:latin typeface="Courier New" pitchFamily="49" charset="0"/>
              </a:rPr>
              <a:t>SortedList(): </a:t>
            </a:r>
            <a:r>
              <a:rPr lang="en-US" dirty="0"/>
              <a:t>has the default initial capacity, and is sorted according to the </a:t>
            </a:r>
            <a:r>
              <a:rPr lang="en-US" b="1" dirty="0" err="1">
                <a:latin typeface="Courier New" pitchFamily="49" charset="0"/>
              </a:rPr>
              <a:t>IComparable</a:t>
            </a:r>
            <a:r>
              <a:rPr lang="en-US" dirty="0"/>
              <a:t> interface implemented by each key added to the SortedList object. </a:t>
            </a:r>
          </a:p>
          <a:p>
            <a:pPr>
              <a:lnSpc>
                <a:spcPct val="120000"/>
              </a:lnSpc>
            </a:pPr>
            <a:r>
              <a:rPr lang="en-US" b="1" dirty="0" err="1">
                <a:latin typeface="Courier New" pitchFamily="49" charset="0"/>
              </a:rPr>
              <a:t>SortedList</a:t>
            </a:r>
            <a:r>
              <a:rPr lang="en-US" b="1" dirty="0">
                <a:latin typeface="Courier New" pitchFamily="49" charset="0"/>
              </a:rPr>
              <a:t>(IComparer c): </a:t>
            </a:r>
            <a:r>
              <a:rPr lang="en-US" dirty="0"/>
              <a:t>has the default initial capacity, and is sorted according to the specified </a:t>
            </a:r>
            <a:r>
              <a:rPr lang="en-US" b="1" dirty="0">
                <a:latin typeface="Courier New" pitchFamily="49" charset="0"/>
              </a:rPr>
              <a:t>IComparer</a:t>
            </a:r>
            <a:r>
              <a:rPr lang="en-US" dirty="0"/>
              <a:t> interface. </a:t>
            </a:r>
          </a:p>
          <a:p>
            <a:pPr>
              <a:lnSpc>
                <a:spcPct val="120000"/>
              </a:lnSpc>
            </a:pPr>
            <a:r>
              <a:rPr lang="en-US" b="1" dirty="0">
                <a:latin typeface="Courier New" pitchFamily="49" charset="0"/>
              </a:rPr>
              <a:t>SortedList(Int32):</a:t>
            </a:r>
            <a:r>
              <a:rPr lang="en-US" dirty="0"/>
              <a:t>has the specified initial capacity, and is sorted according to the </a:t>
            </a:r>
            <a:r>
              <a:rPr lang="en-US" b="1" dirty="0" err="1">
                <a:latin typeface="Courier New" pitchFamily="49" charset="0"/>
              </a:rPr>
              <a:t>IComparable</a:t>
            </a:r>
            <a:r>
              <a:rPr lang="en-US" dirty="0"/>
              <a:t> interface implemented by each key added to the </a:t>
            </a:r>
            <a:r>
              <a:rPr lang="en-US" b="1" dirty="0">
                <a:latin typeface="Courier New" pitchFamily="49" charset="0"/>
              </a:rPr>
              <a:t>SortedList</a:t>
            </a:r>
            <a:r>
              <a:rPr lang="en-US" dirty="0"/>
              <a:t> object. </a:t>
            </a:r>
          </a:p>
          <a:p>
            <a:pPr>
              <a:lnSpc>
                <a:spcPct val="120000"/>
              </a:lnSpc>
            </a:pPr>
            <a:r>
              <a:rPr lang="en-US" b="1" dirty="0" err="1">
                <a:latin typeface="Courier New" pitchFamily="49" charset="0"/>
              </a:rPr>
              <a:t>SortedList</a:t>
            </a:r>
            <a:r>
              <a:rPr lang="en-US" b="1" dirty="0">
                <a:latin typeface="Courier New" pitchFamily="49" charset="0"/>
              </a:rPr>
              <a:t>(IComparer, Int32) : </a:t>
            </a:r>
            <a:r>
              <a:rPr lang="en-US" dirty="0"/>
              <a:t>has the specified initial capacity, and is sorted according to the specified </a:t>
            </a:r>
            <a:r>
              <a:rPr lang="en-US" b="1" dirty="0">
                <a:latin typeface="Courier New" pitchFamily="49" charset="0"/>
              </a:rPr>
              <a:t>IComparer</a:t>
            </a:r>
            <a:r>
              <a:rPr lang="en-US" dirty="0"/>
              <a:t> interface</a:t>
            </a:r>
          </a:p>
          <a:p>
            <a:pPr>
              <a:lnSpc>
                <a:spcPct val="120000"/>
              </a:lnSpc>
            </a:pPr>
            <a:r>
              <a:rPr lang="en-US" b="1" dirty="0">
                <a:latin typeface="Courier New" pitchFamily="49" charset="0"/>
              </a:rPr>
              <a:t>SortedList(</a:t>
            </a:r>
            <a:r>
              <a:rPr lang="en-US" b="1" dirty="0" err="1">
                <a:latin typeface="Courier New" pitchFamily="49" charset="0"/>
              </a:rPr>
              <a:t>IDictionary</a:t>
            </a:r>
            <a:r>
              <a:rPr lang="en-US" b="1" dirty="0">
                <a:latin typeface="Courier New" pitchFamily="49" charset="0"/>
              </a:rPr>
              <a:t>): </a:t>
            </a:r>
            <a:r>
              <a:rPr lang="en-US" dirty="0"/>
              <a:t>copied from the specified dictionary and is sorted according to the </a:t>
            </a:r>
            <a:r>
              <a:rPr lang="en-US" b="1" dirty="0" err="1">
                <a:latin typeface="Courier New" pitchFamily="49" charset="0"/>
              </a:rPr>
              <a:t>IComparable</a:t>
            </a:r>
            <a:r>
              <a:rPr lang="en-US" dirty="0"/>
              <a:t> interface implemented by each key added to the </a:t>
            </a:r>
            <a:r>
              <a:rPr lang="en-US" b="1" dirty="0">
                <a:latin typeface="Courier New" pitchFamily="49" charset="0"/>
              </a:rPr>
              <a:t>SortedList</a:t>
            </a:r>
            <a:r>
              <a:rPr lang="en-US" dirty="0"/>
              <a:t> object. </a:t>
            </a:r>
          </a:p>
          <a:p>
            <a:pPr>
              <a:lnSpc>
                <a:spcPct val="100000"/>
              </a:lnSpc>
            </a:pPr>
            <a:endParaRPr lang="en-US" dirty="0"/>
          </a:p>
          <a:p>
            <a:endParaRPr lang="en-US" dirty="0"/>
          </a:p>
          <a:p>
            <a:endParaRPr lang="en-US" dirty="0"/>
          </a:p>
        </p:txBody>
      </p:sp>
      <p:sp>
        <p:nvSpPr>
          <p:cNvPr id="2" name="Title 1"/>
          <p:cNvSpPr>
            <a:spLocks noGrp="1"/>
          </p:cNvSpPr>
          <p:nvPr>
            <p:ph type="title"/>
          </p:nvPr>
        </p:nvSpPr>
        <p:spPr/>
        <p:txBody>
          <a:bodyPr/>
          <a:lstStyle/>
          <a:p>
            <a:r>
              <a:rPr lang="en-US" dirty="0"/>
              <a:t>Constructors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59</a:t>
            </a:fld>
            <a:endParaRPr lang="en-US"/>
          </a:p>
        </p:txBody>
      </p:sp>
    </p:spTree>
    <p:extLst>
      <p:ext uri="{BB962C8B-B14F-4D97-AF65-F5344CB8AC3E}">
        <p14:creationId xmlns:p14="http://schemas.microsoft.com/office/powerpoint/2010/main" val="2124776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23351E-F69A-B346-EA70-044AE3EAA545}"/>
              </a:ext>
            </a:extLst>
          </p:cNvPr>
          <p:cNvSpPr>
            <a:spLocks noGrp="1"/>
          </p:cNvSpPr>
          <p:nvPr>
            <p:ph type="title"/>
          </p:nvPr>
        </p:nvSpPr>
        <p:spPr/>
        <p:txBody>
          <a:bodyPr/>
          <a:lstStyle/>
          <a:p>
            <a:r>
              <a:rPr lang="en-IN" dirty="0"/>
              <a:t>Collection Framework</a:t>
            </a:r>
          </a:p>
        </p:txBody>
      </p:sp>
      <p:sp>
        <p:nvSpPr>
          <p:cNvPr id="4" name="AutoShape 2" descr="Collection Framework">
            <a:extLst>
              <a:ext uri="{FF2B5EF4-FFF2-40B4-BE49-F238E27FC236}">
                <a16:creationId xmlns:a16="http://schemas.microsoft.com/office/drawing/2014/main" id="{9F29386A-5CD8-A20B-4468-60FEBEEF7C7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3618A971-7A75-A53F-250E-2F7667151212}"/>
              </a:ext>
            </a:extLst>
          </p:cNvPr>
          <p:cNvPicPr>
            <a:picLocks noChangeAspect="1"/>
          </p:cNvPicPr>
          <p:nvPr/>
        </p:nvPicPr>
        <p:blipFill>
          <a:blip r:embed="rId2"/>
          <a:stretch>
            <a:fillRect/>
          </a:stretch>
        </p:blipFill>
        <p:spPr>
          <a:xfrm>
            <a:off x="685800" y="1315664"/>
            <a:ext cx="7391400" cy="5372214"/>
          </a:xfrm>
          <a:prstGeom prst="rect">
            <a:avLst/>
          </a:prstGeom>
        </p:spPr>
      </p:pic>
    </p:spTree>
    <p:extLst>
      <p:ext uri="{BB962C8B-B14F-4D97-AF65-F5344CB8AC3E}">
        <p14:creationId xmlns:p14="http://schemas.microsoft.com/office/powerpoint/2010/main" val="17879847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dirty="0"/>
              <a:t>The members here also same as that of the </a:t>
            </a:r>
            <a:r>
              <a:rPr lang="en-US" dirty="0" err="1">
                <a:latin typeface="Courier New" pitchFamily="49" charset="0"/>
              </a:rPr>
              <a:t>Hashtable</a:t>
            </a:r>
            <a:endParaRPr lang="en-US" dirty="0">
              <a:latin typeface="Courier New" pitchFamily="49" charset="0"/>
            </a:endParaRPr>
          </a:p>
          <a:p>
            <a:r>
              <a:rPr lang="en-US" dirty="0" err="1">
                <a:latin typeface="Courier New" pitchFamily="49" charset="0"/>
              </a:rPr>
              <a:t>DictionaryEntry</a:t>
            </a:r>
            <a:r>
              <a:rPr lang="en-US" dirty="0"/>
              <a:t> is used for iteration in the same way as it was used with </a:t>
            </a:r>
            <a:r>
              <a:rPr lang="en-US" dirty="0" err="1">
                <a:latin typeface="Courier New" pitchFamily="49" charset="0"/>
              </a:rPr>
              <a:t>Hashtable</a:t>
            </a:r>
            <a:r>
              <a:rPr lang="en-US" dirty="0"/>
              <a:t>. </a:t>
            </a:r>
          </a:p>
        </p:txBody>
      </p:sp>
      <p:sp>
        <p:nvSpPr>
          <p:cNvPr id="2" name="Title 1"/>
          <p:cNvSpPr>
            <a:spLocks noGrp="1"/>
          </p:cNvSpPr>
          <p:nvPr>
            <p:ph type="title"/>
          </p:nvPr>
        </p:nvSpPr>
        <p:spPr/>
        <p:txBody>
          <a:bodyPr/>
          <a:lstStyle/>
          <a:p>
            <a:r>
              <a:rPr lang="en-US" dirty="0"/>
              <a:t>Members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60</a:t>
            </a:fld>
            <a:endParaRPr lang="en-US"/>
          </a:p>
        </p:txBody>
      </p:sp>
    </p:spTree>
    <p:extLst>
      <p:ext uri="{BB962C8B-B14F-4D97-AF65-F5344CB8AC3E}">
        <p14:creationId xmlns:p14="http://schemas.microsoft.com/office/powerpoint/2010/main" val="277156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sz="quarter" idx="12"/>
          </p:nvPr>
        </p:nvSpPr>
        <p:spPr/>
        <p:txBody>
          <a:bodyPr>
            <a:normAutofit fontScale="92500" lnSpcReduction="10000"/>
          </a:bodyPr>
          <a:lstStyle/>
          <a:p>
            <a:r>
              <a:rPr lang="en-US" dirty="0"/>
              <a:t>All the collection interfaces have that ‘generic’ counter-part also.</a:t>
            </a:r>
          </a:p>
          <a:p>
            <a:r>
              <a:rPr lang="en-US" dirty="0"/>
              <a:t>They are defined in </a:t>
            </a:r>
            <a:r>
              <a:rPr lang="en-IN" b="1" dirty="0" err="1">
                <a:solidFill>
                  <a:srgbClr val="000000"/>
                </a:solidFill>
                <a:latin typeface="Courier New" pitchFamily="49" charset="0"/>
              </a:rPr>
              <a:t>System.Collections.Generic</a:t>
            </a:r>
            <a:r>
              <a:rPr lang="en-IN" b="1" dirty="0">
                <a:solidFill>
                  <a:srgbClr val="000000"/>
                </a:solidFill>
                <a:latin typeface="Courier New" pitchFamily="49" charset="0"/>
              </a:rPr>
              <a:t> Namespace</a:t>
            </a:r>
          </a:p>
          <a:p>
            <a:r>
              <a:rPr lang="en-IN" dirty="0"/>
              <a:t>The generic </a:t>
            </a:r>
            <a:r>
              <a:rPr lang="en-US" dirty="0"/>
              <a:t>collection classes are</a:t>
            </a:r>
            <a:r>
              <a:rPr lang="en-IN" dirty="0"/>
              <a:t> type-safe</a:t>
            </a:r>
            <a:r>
              <a:rPr lang="en-IN" b="1" dirty="0">
                <a:solidFill>
                  <a:srgbClr val="000000"/>
                </a:solidFill>
                <a:latin typeface="Courier New" pitchFamily="49" charset="0"/>
              </a:rPr>
              <a:t>.</a:t>
            </a:r>
          </a:p>
          <a:p>
            <a:r>
              <a:rPr lang="en-US" dirty="0"/>
              <a:t>Some other generic classes are</a:t>
            </a:r>
          </a:p>
          <a:p>
            <a:pPr lvl="1"/>
            <a:r>
              <a:rPr lang="en-IN" sz="2000" b="1" dirty="0">
                <a:solidFill>
                  <a:srgbClr val="000000"/>
                </a:solidFill>
                <a:latin typeface="Courier New" pitchFamily="49" charset="0"/>
              </a:rPr>
              <a:t>Stack&lt;T&gt; :</a:t>
            </a:r>
            <a:r>
              <a:rPr lang="en-US" sz="2000" dirty="0"/>
              <a:t> generic equivalent of the </a:t>
            </a:r>
            <a:r>
              <a:rPr lang="en-IN" sz="2000" b="1" dirty="0">
                <a:solidFill>
                  <a:srgbClr val="000000"/>
                </a:solidFill>
                <a:latin typeface="Courier New" pitchFamily="49" charset="0"/>
              </a:rPr>
              <a:t>Stack</a:t>
            </a:r>
          </a:p>
          <a:p>
            <a:pPr lvl="1"/>
            <a:r>
              <a:rPr lang="en-IN" sz="2000" b="1" dirty="0">
                <a:solidFill>
                  <a:srgbClr val="000000"/>
                </a:solidFill>
                <a:latin typeface="Courier New" pitchFamily="49" charset="0"/>
              </a:rPr>
              <a:t>Queue&lt;T&gt; :</a:t>
            </a:r>
            <a:r>
              <a:rPr lang="en-US" sz="2000" dirty="0"/>
              <a:t> generic equivalent of the </a:t>
            </a:r>
            <a:r>
              <a:rPr lang="en-IN" sz="2000" b="1" dirty="0">
                <a:solidFill>
                  <a:srgbClr val="000000"/>
                </a:solidFill>
                <a:latin typeface="Courier New" pitchFamily="49" charset="0"/>
              </a:rPr>
              <a:t>Queue</a:t>
            </a:r>
          </a:p>
          <a:p>
            <a:pPr lvl="1"/>
            <a:r>
              <a:rPr lang="en-US" sz="2000" b="1" dirty="0">
                <a:solidFill>
                  <a:srgbClr val="000000"/>
                </a:solidFill>
                <a:latin typeface="Courier New" pitchFamily="49" charset="0"/>
              </a:rPr>
              <a:t>List&lt;T&gt;   </a:t>
            </a:r>
            <a:r>
              <a:rPr lang="en-US" sz="2000" dirty="0"/>
              <a:t>: generic equivalent of the </a:t>
            </a:r>
            <a:r>
              <a:rPr lang="en-US" sz="2000" b="1" dirty="0" err="1">
                <a:solidFill>
                  <a:srgbClr val="000000"/>
                </a:solidFill>
                <a:latin typeface="Courier New" pitchFamily="49" charset="0"/>
              </a:rPr>
              <a:t>ArrayList</a:t>
            </a:r>
            <a:endParaRPr lang="en-US" sz="2000" b="1" dirty="0">
              <a:solidFill>
                <a:srgbClr val="000000"/>
              </a:solidFill>
              <a:latin typeface="Courier New" pitchFamily="49" charset="0"/>
            </a:endParaRPr>
          </a:p>
          <a:p>
            <a:pPr lvl="1"/>
            <a:r>
              <a:rPr lang="en-IN" sz="2000" b="1" dirty="0">
                <a:solidFill>
                  <a:srgbClr val="000000"/>
                </a:solidFill>
                <a:latin typeface="Courier New" pitchFamily="49" charset="0"/>
              </a:rPr>
              <a:t>Dictionary &lt;</a:t>
            </a:r>
            <a:r>
              <a:rPr lang="en-IN" sz="2000" b="1" dirty="0" err="1">
                <a:solidFill>
                  <a:srgbClr val="000000"/>
                </a:solidFill>
                <a:latin typeface="Courier New" pitchFamily="49" charset="0"/>
              </a:rPr>
              <a:t>TKey,KValue</a:t>
            </a:r>
            <a:r>
              <a:rPr lang="en-IN" sz="2000" b="1" dirty="0">
                <a:solidFill>
                  <a:srgbClr val="000000"/>
                </a:solidFill>
                <a:latin typeface="Courier New" pitchFamily="49" charset="0"/>
              </a:rPr>
              <a:t>&gt;: </a:t>
            </a:r>
            <a:r>
              <a:rPr lang="en-US" sz="2000" dirty="0"/>
              <a:t>generic equivalent of the </a:t>
            </a:r>
            <a:r>
              <a:rPr lang="en-US" sz="2000" b="1" dirty="0" err="1">
                <a:solidFill>
                  <a:srgbClr val="000000"/>
                </a:solidFill>
                <a:latin typeface="Courier New" pitchFamily="49" charset="0"/>
              </a:rPr>
              <a:t>Hashtable</a:t>
            </a:r>
            <a:r>
              <a:rPr lang="en-US" sz="2000" b="1" dirty="0">
                <a:solidFill>
                  <a:srgbClr val="000000"/>
                </a:solidFill>
                <a:latin typeface="Courier New" pitchFamily="49" charset="0"/>
              </a:rPr>
              <a:t> </a:t>
            </a:r>
            <a:r>
              <a:rPr lang="en-US" sz="2000" dirty="0"/>
              <a:t>(</a:t>
            </a:r>
            <a:r>
              <a:rPr lang="en-US" sz="2000" b="1" dirty="0">
                <a:solidFill>
                  <a:srgbClr val="000000"/>
                </a:solidFill>
                <a:latin typeface="Courier New" pitchFamily="49" charset="0"/>
              </a:rPr>
              <a:t>Dictionary</a:t>
            </a:r>
            <a:r>
              <a:rPr lang="en-US" sz="2000" dirty="0"/>
              <a:t> will throw an exception if you try to reference a key that doesn't exist. </a:t>
            </a:r>
            <a:r>
              <a:rPr lang="en-US" sz="2000" b="1" dirty="0" err="1">
                <a:solidFill>
                  <a:srgbClr val="000000"/>
                </a:solidFill>
                <a:latin typeface="Courier New" pitchFamily="49" charset="0"/>
              </a:rPr>
              <a:t>Hashtable</a:t>
            </a:r>
            <a:r>
              <a:rPr lang="en-US" sz="2000" dirty="0"/>
              <a:t> will just return </a:t>
            </a:r>
            <a:r>
              <a:rPr lang="en-US" sz="2000" b="1" dirty="0">
                <a:solidFill>
                  <a:srgbClr val="000000"/>
                </a:solidFill>
                <a:latin typeface="Courier New" pitchFamily="49" charset="0"/>
              </a:rPr>
              <a:t>null</a:t>
            </a:r>
            <a:r>
              <a:rPr lang="en-US" sz="2000" dirty="0"/>
              <a:t>.)</a:t>
            </a:r>
            <a:endParaRPr lang="en-US" sz="2000" b="1" dirty="0">
              <a:solidFill>
                <a:srgbClr val="000000"/>
              </a:solidFill>
              <a:latin typeface="Courier New" pitchFamily="49" charset="0"/>
            </a:endParaRPr>
          </a:p>
          <a:p>
            <a:pPr lvl="1"/>
            <a:r>
              <a:rPr lang="en-IN" sz="2000" b="1" dirty="0" err="1">
                <a:solidFill>
                  <a:srgbClr val="000000"/>
                </a:solidFill>
                <a:latin typeface="Courier New" pitchFamily="49" charset="0"/>
              </a:rPr>
              <a:t>SortedList</a:t>
            </a:r>
            <a:r>
              <a:rPr lang="en-IN" sz="2000" b="1" dirty="0">
                <a:solidFill>
                  <a:srgbClr val="000000"/>
                </a:solidFill>
                <a:latin typeface="Courier New" pitchFamily="49" charset="0"/>
              </a:rPr>
              <a:t>&lt;</a:t>
            </a:r>
            <a:r>
              <a:rPr lang="en-IN" sz="2000" b="1" dirty="0" err="1">
                <a:solidFill>
                  <a:srgbClr val="000000"/>
                </a:solidFill>
                <a:latin typeface="Courier New" pitchFamily="49" charset="0"/>
              </a:rPr>
              <a:t>TKey,KValue</a:t>
            </a:r>
            <a:r>
              <a:rPr lang="en-IN" sz="2000" b="1" dirty="0">
                <a:solidFill>
                  <a:srgbClr val="000000"/>
                </a:solidFill>
                <a:latin typeface="Courier New" pitchFamily="49" charset="0"/>
              </a:rPr>
              <a:t>&gt;:</a:t>
            </a:r>
            <a:r>
              <a:rPr lang="en-US" sz="2000" dirty="0"/>
              <a:t> generic equivalent of the </a:t>
            </a:r>
            <a:r>
              <a:rPr lang="en-IN" sz="2000" b="1" dirty="0" err="1">
                <a:solidFill>
                  <a:srgbClr val="000000"/>
                </a:solidFill>
                <a:latin typeface="Courier New" pitchFamily="49" charset="0"/>
              </a:rPr>
              <a:t>SortedList</a:t>
            </a:r>
            <a:endParaRPr lang="en-US" sz="2000" b="1" dirty="0">
              <a:solidFill>
                <a:srgbClr val="000000"/>
              </a:solidFill>
              <a:latin typeface="Courier New" pitchFamily="49" charset="0"/>
            </a:endParaRPr>
          </a:p>
        </p:txBody>
      </p:sp>
      <p:sp>
        <p:nvSpPr>
          <p:cNvPr id="28674" name="Rectangle 2"/>
          <p:cNvSpPr>
            <a:spLocks noGrp="1" noChangeArrowheads="1"/>
          </p:cNvSpPr>
          <p:nvPr>
            <p:ph type="title"/>
          </p:nvPr>
        </p:nvSpPr>
        <p:spPr/>
        <p:txBody>
          <a:bodyPr/>
          <a:lstStyle/>
          <a:p>
            <a:r>
              <a:rPr lang="en-US"/>
              <a:t>Collection with generics</a:t>
            </a:r>
            <a:endParaRPr lang="en-IN"/>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sz="quarter" idx="12"/>
          </p:nvPr>
        </p:nvSpPr>
        <p:spPr/>
        <p:txBody>
          <a:bodyPr>
            <a:normAutofit fontScale="62500" lnSpcReduction="20000"/>
          </a:bodyPr>
          <a:lstStyle/>
          <a:p>
            <a:pPr marL="0" indent="0">
              <a:lnSpc>
                <a:spcPct val="130000"/>
              </a:lnSpc>
              <a:buNone/>
            </a:pPr>
            <a:r>
              <a:rPr lang="en-US" dirty="0"/>
              <a:t>The example demonstrates the way the generic types (Compare it with non-generic types)</a:t>
            </a:r>
          </a:p>
          <a:p>
            <a:pPr>
              <a:lnSpc>
                <a:spcPct val="130000"/>
              </a:lnSpc>
              <a:buFontTx/>
              <a:buNone/>
            </a:pPr>
            <a:r>
              <a:rPr lang="en-IN" b="1" dirty="0">
                <a:solidFill>
                  <a:srgbClr val="000000"/>
                </a:solidFill>
                <a:latin typeface="Courier New" pitchFamily="49" charset="0"/>
              </a:rPr>
              <a:t>using System;</a:t>
            </a:r>
          </a:p>
          <a:p>
            <a:pPr>
              <a:lnSpc>
                <a:spcPct val="130000"/>
              </a:lnSpc>
              <a:buFontTx/>
              <a:buNone/>
            </a:pPr>
            <a:r>
              <a:rPr lang="en-IN" b="1" dirty="0">
                <a:solidFill>
                  <a:srgbClr val="000000"/>
                </a:solidFill>
                <a:latin typeface="Courier New" pitchFamily="49" charset="0"/>
              </a:rPr>
              <a:t>using </a:t>
            </a:r>
            <a:r>
              <a:rPr lang="en-IN" b="1" dirty="0" err="1">
                <a:solidFill>
                  <a:srgbClr val="000000"/>
                </a:solidFill>
                <a:latin typeface="Courier New" pitchFamily="49" charset="0"/>
              </a:rPr>
              <a:t>System.Collections</a:t>
            </a:r>
            <a:r>
              <a:rPr lang="en-IN" b="1" dirty="0">
                <a:solidFill>
                  <a:srgbClr val="000000"/>
                </a:solidFill>
                <a:latin typeface="Courier New" pitchFamily="49" charset="0"/>
              </a:rPr>
              <a:t>;</a:t>
            </a:r>
          </a:p>
          <a:p>
            <a:pPr>
              <a:lnSpc>
                <a:spcPct val="130000"/>
              </a:lnSpc>
              <a:buFontTx/>
              <a:buNone/>
            </a:pPr>
            <a:r>
              <a:rPr lang="en-IN" b="1" dirty="0">
                <a:solidFill>
                  <a:srgbClr val="000000"/>
                </a:solidFill>
                <a:latin typeface="Courier New" pitchFamily="49" charset="0"/>
              </a:rPr>
              <a:t>using </a:t>
            </a:r>
            <a:r>
              <a:rPr lang="en-IN" b="1" dirty="0" err="1">
                <a:solidFill>
                  <a:srgbClr val="000000"/>
                </a:solidFill>
                <a:latin typeface="Courier New" pitchFamily="49" charset="0"/>
              </a:rPr>
              <a:t>System.Collections.Generic</a:t>
            </a:r>
            <a:r>
              <a:rPr lang="en-IN" b="1" dirty="0">
                <a:solidFill>
                  <a:srgbClr val="000000"/>
                </a:solidFill>
                <a:latin typeface="Courier New" pitchFamily="49" charset="0"/>
              </a:rPr>
              <a:t>;</a:t>
            </a:r>
          </a:p>
          <a:p>
            <a:pPr>
              <a:lnSpc>
                <a:spcPct val="130000"/>
              </a:lnSpc>
              <a:buFontTx/>
              <a:buNone/>
            </a:pPr>
            <a:r>
              <a:rPr lang="en-IN" b="1" dirty="0">
                <a:solidFill>
                  <a:srgbClr val="000000"/>
                </a:solidFill>
                <a:latin typeface="Courier New" pitchFamily="49" charset="0"/>
              </a:rPr>
              <a:t>public class </a:t>
            </a:r>
            <a:r>
              <a:rPr lang="en-IN" b="1" dirty="0" err="1">
                <a:solidFill>
                  <a:srgbClr val="000000"/>
                </a:solidFill>
                <a:latin typeface="Courier New" pitchFamily="49" charset="0"/>
              </a:rPr>
              <a:t>TypeSafe</a:t>
            </a:r>
            <a:r>
              <a:rPr lang="en-IN" b="1" dirty="0">
                <a:solidFill>
                  <a:srgbClr val="000000"/>
                </a:solidFill>
                <a:latin typeface="Courier New" pitchFamily="49" charset="0"/>
              </a:rPr>
              <a:t>{</a:t>
            </a:r>
          </a:p>
          <a:p>
            <a:pPr>
              <a:lnSpc>
                <a:spcPct val="130000"/>
              </a:lnSpc>
              <a:buFontTx/>
              <a:buNone/>
            </a:pPr>
            <a:r>
              <a:rPr lang="en-IN" b="1" dirty="0">
                <a:solidFill>
                  <a:srgbClr val="000000"/>
                </a:solidFill>
                <a:latin typeface="Courier New" pitchFamily="49" charset="0"/>
              </a:rPr>
              <a:t> public static void Main()    {</a:t>
            </a:r>
          </a:p>
          <a:p>
            <a:pPr>
              <a:lnSpc>
                <a:spcPct val="130000"/>
              </a:lnSpc>
              <a:buFontTx/>
              <a:buNone/>
            </a:pPr>
            <a:r>
              <a:rPr lang="en-IN" b="1" dirty="0">
                <a:solidFill>
                  <a:srgbClr val="000000"/>
                </a:solidFill>
                <a:latin typeface="Courier New" pitchFamily="49" charset="0"/>
              </a:rPr>
              <a:t> List&lt;string&gt; numbers = new List&lt;string&gt;();</a:t>
            </a:r>
          </a:p>
          <a:p>
            <a:pPr>
              <a:lnSpc>
                <a:spcPct val="130000"/>
              </a:lnSpc>
              <a:buFontTx/>
              <a:buNone/>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numbers.Add</a:t>
            </a:r>
            <a:r>
              <a:rPr lang="en-IN" sz="2000" b="1" dirty="0">
                <a:solidFill>
                  <a:srgbClr val="000000"/>
                </a:solidFill>
                <a:latin typeface="Courier New" pitchFamily="49" charset="0"/>
              </a:rPr>
              <a:t>("One");</a:t>
            </a:r>
          </a:p>
          <a:p>
            <a:pPr>
              <a:lnSpc>
                <a:spcPct val="130000"/>
              </a:lnSpc>
              <a:buFontTx/>
              <a:buNone/>
            </a:pPr>
            <a:r>
              <a:rPr lang="en-IN" b="1" dirty="0">
                <a:solidFill>
                  <a:srgbClr val="000000"/>
                </a:solidFill>
                <a:latin typeface="Courier New" pitchFamily="49" charset="0"/>
              </a:rPr>
              <a:t>	</a:t>
            </a:r>
            <a:r>
              <a:rPr lang="en-IN" b="1" dirty="0" err="1">
                <a:solidFill>
                  <a:srgbClr val="000000"/>
                </a:solidFill>
                <a:latin typeface="Courier New" pitchFamily="49" charset="0"/>
              </a:rPr>
              <a:t>numbers.Add</a:t>
            </a:r>
            <a:r>
              <a:rPr lang="en-IN" b="1" dirty="0">
                <a:solidFill>
                  <a:srgbClr val="000000"/>
                </a:solidFill>
                <a:latin typeface="Courier New" pitchFamily="49" charset="0"/>
              </a:rPr>
              <a:t>("Two");</a:t>
            </a:r>
          </a:p>
          <a:p>
            <a:pPr>
              <a:lnSpc>
                <a:spcPct val="130000"/>
              </a:lnSpc>
              <a:buNone/>
            </a:pPr>
            <a:r>
              <a:rPr lang="en-IN" b="1" dirty="0">
                <a:solidFill>
                  <a:srgbClr val="000000"/>
                </a:solidFill>
                <a:latin typeface="Courier New" pitchFamily="49" charset="0"/>
              </a:rPr>
              <a:t>	</a:t>
            </a:r>
            <a:r>
              <a:rPr lang="en-IN" b="1" dirty="0" err="1">
                <a:solidFill>
                  <a:srgbClr val="000000"/>
                </a:solidFill>
                <a:latin typeface="Courier New" pitchFamily="49" charset="0"/>
              </a:rPr>
              <a:t>numbers.Add</a:t>
            </a:r>
            <a:r>
              <a:rPr lang="en-IN" b="1" dirty="0">
                <a:solidFill>
                  <a:srgbClr val="000000"/>
                </a:solidFill>
                <a:latin typeface="Courier New" pitchFamily="49" charset="0"/>
              </a:rPr>
              <a:t>(3</a:t>
            </a:r>
            <a:r>
              <a:rPr lang="en-IN" dirty="0">
                <a:solidFill>
                  <a:srgbClr val="002060"/>
                </a:solidFill>
              </a:rPr>
              <a:t>); </a:t>
            </a:r>
            <a:r>
              <a:rPr lang="en-IN" b="1" dirty="0">
                <a:solidFill>
                  <a:srgbClr val="006600"/>
                </a:solidFill>
                <a:latin typeface="Courier New" pitchFamily="49" charset="0"/>
              </a:rPr>
              <a:t>// error-cannot convert from '</a:t>
            </a:r>
            <a:r>
              <a:rPr lang="en-IN" b="1" dirty="0" err="1">
                <a:solidFill>
                  <a:srgbClr val="006600"/>
                </a:solidFill>
                <a:latin typeface="Courier New" pitchFamily="49" charset="0"/>
              </a:rPr>
              <a:t>int</a:t>
            </a:r>
            <a:r>
              <a:rPr lang="en-IN" b="1" dirty="0">
                <a:solidFill>
                  <a:srgbClr val="006600"/>
                </a:solidFill>
                <a:latin typeface="Courier New" pitchFamily="49" charset="0"/>
              </a:rPr>
              <a:t>' to 'string'</a:t>
            </a:r>
          </a:p>
          <a:p>
            <a:pPr>
              <a:lnSpc>
                <a:spcPct val="130000"/>
              </a:lnSpc>
              <a:buFontTx/>
              <a:buNone/>
            </a:pPr>
            <a:r>
              <a:rPr lang="en-IN" b="1" dirty="0">
                <a:solidFill>
                  <a:srgbClr val="000000"/>
                </a:solidFill>
                <a:latin typeface="Courier New" pitchFamily="49" charset="0"/>
              </a:rPr>
              <a:t>}}</a:t>
            </a:r>
          </a:p>
        </p:txBody>
      </p:sp>
      <p:sp>
        <p:nvSpPr>
          <p:cNvPr id="29698" name="Rectangle 2"/>
          <p:cNvSpPr>
            <a:spLocks noGrp="1" noChangeArrowheads="1"/>
          </p:cNvSpPr>
          <p:nvPr>
            <p:ph type="title"/>
          </p:nvPr>
        </p:nvSpPr>
        <p:spPr/>
        <p:txBody>
          <a:bodyPr/>
          <a:lstStyle/>
          <a:p>
            <a:r>
              <a:rPr lang="en-US" dirty="0"/>
              <a:t>Understanding type-safe collection</a:t>
            </a:r>
            <a:endParaRPr lang="en-IN" dirty="0"/>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pPr marL="0" indent="0">
              <a:buNone/>
            </a:pPr>
            <a:r>
              <a:rPr lang="en-US" b="1" dirty="0">
                <a:solidFill>
                  <a:srgbClr val="000000"/>
                </a:solidFill>
                <a:latin typeface="Courier New" pitchFamily="49" charset="0"/>
              </a:rPr>
              <a:t> public static void Main() {</a:t>
            </a:r>
          </a:p>
          <a:p>
            <a:pPr marL="400050" lvl="1" indent="0">
              <a:buNone/>
            </a:pPr>
            <a:r>
              <a:rPr lang="en-US" sz="2000" b="1" dirty="0" err="1">
                <a:solidFill>
                  <a:srgbClr val="000000"/>
                </a:solidFill>
                <a:latin typeface="Courier New" pitchFamily="49" charset="0"/>
              </a:rPr>
              <a:t>SortedList</a:t>
            </a:r>
            <a:r>
              <a:rPr lang="en-US" sz="2000" b="1" dirty="0">
                <a:solidFill>
                  <a:srgbClr val="000000"/>
                </a:solidFill>
                <a:latin typeface="Courier New" pitchFamily="49" charset="0"/>
              </a:rPr>
              <a:t>&lt;String,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&gt; </a:t>
            </a:r>
            <a:r>
              <a:rPr lang="en-US" sz="2000" b="1" dirty="0" err="1">
                <a:solidFill>
                  <a:srgbClr val="000000"/>
                </a:solidFill>
                <a:latin typeface="Courier New" pitchFamily="49" charset="0"/>
              </a:rPr>
              <a:t>nlist</a:t>
            </a:r>
            <a:r>
              <a:rPr lang="en-US" sz="2000" b="1" dirty="0">
                <a:solidFill>
                  <a:srgbClr val="000000"/>
                </a:solidFill>
                <a:latin typeface="Courier New" pitchFamily="49" charset="0"/>
              </a:rPr>
              <a:t> = new </a:t>
            </a:r>
            <a:r>
              <a:rPr lang="en-US" sz="2000" b="1" dirty="0" err="1">
                <a:solidFill>
                  <a:srgbClr val="000000"/>
                </a:solidFill>
                <a:latin typeface="Courier New" pitchFamily="49" charset="0"/>
              </a:rPr>
              <a:t>SortedList</a:t>
            </a:r>
            <a:r>
              <a:rPr lang="en-US" sz="2000" b="1" dirty="0">
                <a:solidFill>
                  <a:srgbClr val="000000"/>
                </a:solidFill>
                <a:latin typeface="Courier New" pitchFamily="49" charset="0"/>
              </a:rPr>
              <a:t>&lt;String,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&gt;();</a:t>
            </a:r>
          </a:p>
          <a:p>
            <a:pPr marL="400050" lvl="1" indent="0">
              <a:buNone/>
            </a:pPr>
            <a:r>
              <a:rPr lang="en-US" sz="2000" b="1" dirty="0" err="1">
                <a:solidFill>
                  <a:srgbClr val="000000"/>
                </a:solidFill>
                <a:latin typeface="Courier New" pitchFamily="49" charset="0"/>
              </a:rPr>
              <a:t>nlist.Add</a:t>
            </a:r>
            <a:r>
              <a:rPr lang="en-US" sz="2000" b="1" dirty="0">
                <a:solidFill>
                  <a:srgbClr val="000000"/>
                </a:solidFill>
                <a:latin typeface="Courier New" pitchFamily="49" charset="0"/>
              </a:rPr>
              <a:t>("Trisha",100);</a:t>
            </a:r>
          </a:p>
          <a:p>
            <a:pPr marL="400050" lvl="1" indent="0">
              <a:buNone/>
            </a:pPr>
            <a:r>
              <a:rPr lang="en-US" sz="2000" b="1" dirty="0" err="1">
                <a:solidFill>
                  <a:srgbClr val="000000"/>
                </a:solidFill>
                <a:latin typeface="Courier New" pitchFamily="49" charset="0"/>
              </a:rPr>
              <a:t>nlist.Add</a:t>
            </a:r>
            <a:r>
              <a:rPr lang="en-US" sz="2000" b="1" dirty="0">
                <a:solidFill>
                  <a:srgbClr val="000000"/>
                </a:solidFill>
                <a:latin typeface="Courier New" pitchFamily="49" charset="0"/>
              </a:rPr>
              <a:t>( "Nisha",200);</a:t>
            </a:r>
          </a:p>
          <a:p>
            <a:pPr marL="400050" lvl="1" indent="0">
              <a:buNone/>
            </a:pPr>
            <a:r>
              <a:rPr lang="en-US" sz="2000" b="1" dirty="0" err="1">
                <a:solidFill>
                  <a:srgbClr val="000000"/>
                </a:solidFill>
                <a:latin typeface="Courier New" pitchFamily="49" charset="0"/>
              </a:rPr>
              <a:t>nlist.Add</a:t>
            </a:r>
            <a:r>
              <a:rPr lang="en-US" sz="2000" b="1" dirty="0">
                <a:solidFill>
                  <a:srgbClr val="000000"/>
                </a:solidFill>
                <a:latin typeface="Courier New" pitchFamily="49" charset="0"/>
              </a:rPr>
              <a:t>("</a:t>
            </a:r>
            <a:r>
              <a:rPr lang="en-US" sz="2000" b="1" dirty="0" err="1">
                <a:solidFill>
                  <a:srgbClr val="000000"/>
                </a:solidFill>
                <a:latin typeface="Courier New" pitchFamily="49" charset="0"/>
              </a:rPr>
              <a:t>Nimisha</a:t>
            </a:r>
            <a:r>
              <a:rPr lang="en-US" sz="2000" b="1" dirty="0">
                <a:solidFill>
                  <a:srgbClr val="000000"/>
                </a:solidFill>
                <a:latin typeface="Courier New" pitchFamily="49" charset="0"/>
              </a:rPr>
              <a:t>", 100);</a:t>
            </a:r>
          </a:p>
          <a:p>
            <a:pPr marL="400050" lvl="1" indent="0">
              <a:buNone/>
            </a:pPr>
            <a:r>
              <a:rPr lang="en-US" sz="2000" b="1" dirty="0" err="1">
                <a:solidFill>
                  <a:srgbClr val="000000"/>
                </a:solidFill>
                <a:latin typeface="Courier New" pitchFamily="49" charset="0"/>
              </a:rPr>
              <a:t>nlist.Add</a:t>
            </a:r>
            <a:r>
              <a:rPr lang="en-US" sz="2000" b="1" dirty="0">
                <a:solidFill>
                  <a:srgbClr val="000000"/>
                </a:solidFill>
                <a:latin typeface="Courier New" pitchFamily="49" charset="0"/>
              </a:rPr>
              <a:t>("Varsha",100);</a:t>
            </a:r>
          </a:p>
          <a:p>
            <a:pPr marL="400050" lvl="1" indent="0">
              <a:buNone/>
            </a:pPr>
            <a:r>
              <a:rPr lang="en-US" sz="2000" b="1" dirty="0" err="1">
                <a:solidFill>
                  <a:srgbClr val="000000"/>
                </a:solidFill>
                <a:latin typeface="Courier New" pitchFamily="49" charset="0"/>
              </a:rPr>
              <a:t>nlist.Add</a:t>
            </a:r>
            <a:r>
              <a:rPr lang="en-US" sz="2000" b="1" dirty="0">
                <a:solidFill>
                  <a:srgbClr val="000000"/>
                </a:solidFill>
                <a:latin typeface="Courier New" pitchFamily="49" charset="0"/>
              </a:rPr>
              <a:t>("Treena",200);</a:t>
            </a:r>
          </a:p>
          <a:p>
            <a:pPr marL="400050" lvl="1" indent="0">
              <a:buNone/>
            </a:pPr>
            <a:r>
              <a:rPr lang="en-US" sz="2000" b="1" dirty="0" err="1">
                <a:solidFill>
                  <a:srgbClr val="000000"/>
                </a:solidFill>
                <a:latin typeface="Courier New" pitchFamily="49" charset="0"/>
              </a:rPr>
              <a:t>foreach</a:t>
            </a:r>
            <a:r>
              <a:rPr lang="en-US" sz="2000" b="1" dirty="0">
                <a:solidFill>
                  <a:srgbClr val="000000"/>
                </a:solidFill>
                <a:latin typeface="Courier New" pitchFamily="49" charset="0"/>
              </a:rPr>
              <a:t> (</a:t>
            </a:r>
            <a:r>
              <a:rPr lang="en-US" sz="2000" b="1" dirty="0" err="1">
                <a:solidFill>
                  <a:srgbClr val="000000"/>
                </a:solidFill>
                <a:latin typeface="Courier New" pitchFamily="49" charset="0"/>
              </a:rPr>
              <a:t>KeyValuePair</a:t>
            </a:r>
            <a:r>
              <a:rPr lang="en-US" sz="2000" b="1" dirty="0">
                <a:solidFill>
                  <a:srgbClr val="000000"/>
                </a:solidFill>
                <a:latin typeface="Courier New" pitchFamily="49" charset="0"/>
              </a:rPr>
              <a:t>&lt;</a:t>
            </a:r>
            <a:r>
              <a:rPr lang="en-US" sz="2000" b="1" dirty="0" err="1">
                <a:solidFill>
                  <a:srgbClr val="000000"/>
                </a:solidFill>
                <a:latin typeface="Courier New" pitchFamily="49" charset="0"/>
              </a:rPr>
              <a:t>string,int</a:t>
            </a:r>
            <a:r>
              <a:rPr lang="en-US" sz="2000" b="1" dirty="0">
                <a:solidFill>
                  <a:srgbClr val="000000"/>
                </a:solidFill>
                <a:latin typeface="Courier New" pitchFamily="49" charset="0"/>
              </a:rPr>
              <a:t>&gt; </a:t>
            </a:r>
            <a:r>
              <a:rPr lang="en-US" sz="2000" b="1" dirty="0" err="1">
                <a:solidFill>
                  <a:srgbClr val="000000"/>
                </a:solidFill>
                <a:latin typeface="Courier New" pitchFamily="49" charset="0"/>
              </a:rPr>
              <a:t>kvp</a:t>
            </a:r>
            <a:r>
              <a:rPr lang="en-US" sz="2000" b="1" dirty="0">
                <a:solidFill>
                  <a:srgbClr val="000000"/>
                </a:solidFill>
                <a:latin typeface="Courier New" pitchFamily="49" charset="0"/>
              </a:rPr>
              <a:t> in </a:t>
            </a:r>
            <a:r>
              <a:rPr lang="en-US" sz="2000" b="1" dirty="0" err="1">
                <a:solidFill>
                  <a:srgbClr val="000000"/>
                </a:solidFill>
                <a:latin typeface="Courier New" pitchFamily="49" charset="0"/>
              </a:rPr>
              <a:t>nlist</a:t>
            </a:r>
            <a:r>
              <a:rPr lang="en-US" sz="2000" b="1" dirty="0">
                <a:solidFill>
                  <a:srgbClr val="000000"/>
                </a:solidFill>
                <a:latin typeface="Courier New" pitchFamily="49" charset="0"/>
              </a:rPr>
              <a:t>){</a:t>
            </a:r>
          </a:p>
          <a:p>
            <a:pPr marL="400050" lvl="1" indent="0">
              <a:buNone/>
            </a:pPr>
            <a:r>
              <a:rPr lang="en-US" sz="2000" b="1" dirty="0" err="1">
                <a:solidFill>
                  <a:srgbClr val="000000"/>
                </a:solidFill>
                <a:latin typeface="Courier New" pitchFamily="49" charset="0"/>
              </a:rPr>
              <a:t>Console.WriteLine</a:t>
            </a:r>
            <a:r>
              <a:rPr lang="en-US" sz="2000" b="1" dirty="0">
                <a:solidFill>
                  <a:srgbClr val="000000"/>
                </a:solidFill>
                <a:latin typeface="Courier New" pitchFamily="49" charset="0"/>
              </a:rPr>
              <a:t>("Key = {0}, Value = {1}",</a:t>
            </a:r>
            <a:r>
              <a:rPr lang="en-US" sz="2000" b="1" dirty="0" err="1">
                <a:solidFill>
                  <a:srgbClr val="000000"/>
                </a:solidFill>
                <a:latin typeface="Courier New" pitchFamily="49" charset="0"/>
              </a:rPr>
              <a:t>kvp.Key</a:t>
            </a:r>
            <a:r>
              <a:rPr lang="en-US" sz="2000" b="1" dirty="0">
                <a:solidFill>
                  <a:srgbClr val="000000"/>
                </a:solidFill>
                <a:latin typeface="Courier New" pitchFamily="49" charset="0"/>
              </a:rPr>
              <a:t>, </a:t>
            </a:r>
            <a:r>
              <a:rPr lang="en-US" sz="2000" b="1" dirty="0" err="1">
                <a:solidFill>
                  <a:srgbClr val="000000"/>
                </a:solidFill>
                <a:latin typeface="Courier New" pitchFamily="49" charset="0"/>
              </a:rPr>
              <a:t>kvp.Value</a:t>
            </a:r>
            <a:r>
              <a:rPr lang="en-US" sz="2000" b="1" dirty="0">
                <a:solidFill>
                  <a:srgbClr val="000000"/>
                </a:solidFill>
                <a:latin typeface="Courier New" pitchFamily="49" charset="0"/>
              </a:rPr>
              <a:t>);</a:t>
            </a:r>
          </a:p>
          <a:p>
            <a:pPr marL="0" indent="0">
              <a:buNone/>
            </a:pPr>
            <a:r>
              <a:rPr lang="en-US" b="1" dirty="0">
                <a:solidFill>
                  <a:srgbClr val="000000"/>
                </a:solidFill>
                <a:latin typeface="Courier New" pitchFamily="49" charset="0"/>
              </a:rPr>
              <a:t>} } }</a:t>
            </a:r>
          </a:p>
        </p:txBody>
      </p:sp>
      <p:sp>
        <p:nvSpPr>
          <p:cNvPr id="2" name="Title 1"/>
          <p:cNvSpPr>
            <a:spLocks noGrp="1"/>
          </p:cNvSpPr>
          <p:nvPr>
            <p:ph type="title"/>
          </p:nvPr>
        </p:nvSpPr>
        <p:spPr/>
        <p:txBody>
          <a:bodyPr/>
          <a:lstStyle/>
          <a:p>
            <a:r>
              <a:rPr lang="en-US" dirty="0"/>
              <a:t>Example: </a:t>
            </a:r>
            <a:r>
              <a:rPr lang="en-US" dirty="0" err="1">
                <a:latin typeface="Courier New" pitchFamily="49" charset="0"/>
                <a:cs typeface="Courier New" pitchFamily="49" charset="0"/>
              </a:rPr>
              <a:t>SortedList</a:t>
            </a:r>
            <a:r>
              <a:rPr lang="en-US" dirty="0">
                <a:latin typeface="Courier New" pitchFamily="49" charset="0"/>
                <a:cs typeface="Courier New" pitchFamily="49" charset="0"/>
              </a:rPr>
              <a:t> , </a:t>
            </a:r>
            <a:r>
              <a:rPr lang="en-US" dirty="0" err="1">
                <a:latin typeface="Courier New" pitchFamily="49" charset="0"/>
                <a:cs typeface="Courier New" pitchFamily="49" charset="0"/>
              </a:rPr>
              <a:t>KeyValuePair</a:t>
            </a:r>
            <a:endParaRPr lang="en-US" dirty="0">
              <a:latin typeface="Courier New" pitchFamily="49" charset="0"/>
              <a:cs typeface="Courier New" pitchFamily="49" charset="0"/>
            </a:endParaRP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63</a:t>
            </a:fld>
            <a:endParaRPr lang="en-US"/>
          </a:p>
        </p:txBody>
      </p:sp>
      <p:sp>
        <p:nvSpPr>
          <p:cNvPr id="7" name="Rectangle 6"/>
          <p:cNvSpPr/>
          <p:nvPr/>
        </p:nvSpPr>
        <p:spPr>
          <a:xfrm>
            <a:off x="5475435" y="2236857"/>
            <a:ext cx="3505200" cy="707886"/>
          </a:xfrm>
          <a:prstGeom prst="rect">
            <a:avLst/>
          </a:prstGeom>
        </p:spPr>
        <p:txBody>
          <a:bodyPr wrap="square">
            <a:spAutoFit/>
          </a:bodyPr>
          <a:lstStyle/>
          <a:p>
            <a:r>
              <a:rPr lang="en-US" sz="2000" dirty="0">
                <a:solidFill>
                  <a:srgbClr val="5F5F5F"/>
                </a:solidFill>
                <a:latin typeface="+mn-lt"/>
              </a:rPr>
              <a:t>Similarly </a:t>
            </a:r>
            <a:r>
              <a:rPr lang="en-US" sz="2000" b="1" dirty="0">
                <a:solidFill>
                  <a:srgbClr val="000000"/>
                </a:solidFill>
                <a:latin typeface="Courier New" pitchFamily="49" charset="0"/>
              </a:rPr>
              <a:t>Dictionary</a:t>
            </a:r>
            <a:r>
              <a:rPr lang="en-US" sz="2000" dirty="0">
                <a:solidFill>
                  <a:srgbClr val="5F5F5F"/>
                </a:solidFill>
                <a:latin typeface="+mn-lt"/>
              </a:rPr>
              <a:t> also uses </a:t>
            </a:r>
            <a:r>
              <a:rPr lang="en-US" sz="2000" b="1" dirty="0" err="1">
                <a:solidFill>
                  <a:srgbClr val="000000"/>
                </a:solidFill>
                <a:latin typeface="Courier New" pitchFamily="49" charset="0"/>
              </a:rPr>
              <a:t>KeyValuePair</a:t>
            </a:r>
            <a:endParaRPr lang="en-US" sz="2000" b="1" dirty="0">
              <a:solidFill>
                <a:srgbClr val="000000"/>
              </a:solidFill>
              <a:latin typeface="Courier New" pitchFamily="49"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785" y="3352800"/>
            <a:ext cx="4408227"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70953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IN" dirty="0" err="1">
                <a:latin typeface="Courier New" pitchFamily="49" charset="0"/>
              </a:rPr>
              <a:t>LinkedList</a:t>
            </a:r>
            <a:r>
              <a:rPr lang="en-IN" dirty="0">
                <a:latin typeface="Courier New" pitchFamily="49" charset="0"/>
              </a:rPr>
              <a:t>&lt;T&gt;</a:t>
            </a:r>
            <a:r>
              <a:rPr lang="en-IN" dirty="0"/>
              <a:t> class</a:t>
            </a:r>
          </a:p>
        </p:txBody>
      </p:sp>
      <p:sp>
        <p:nvSpPr>
          <p:cNvPr id="30723" name="Rectangle 3"/>
          <p:cNvSpPr>
            <a:spLocks noGrp="1" noChangeArrowheads="1"/>
          </p:cNvSpPr>
          <p:nvPr>
            <p:ph type="body" idx="1"/>
          </p:nvPr>
        </p:nvSpPr>
        <p:spPr>
          <a:xfrm>
            <a:off x="228600" y="914400"/>
            <a:ext cx="8534400" cy="5791200"/>
          </a:xfrm>
        </p:spPr>
        <p:txBody>
          <a:bodyPr>
            <a:normAutofit lnSpcReduction="10000"/>
          </a:bodyPr>
          <a:lstStyle/>
          <a:p>
            <a:r>
              <a:rPr lang="en-IN" dirty="0"/>
              <a:t>Represents a doubly linked list. </a:t>
            </a:r>
          </a:p>
          <a:p>
            <a:r>
              <a:rPr lang="en-US" dirty="0"/>
              <a:t>Important interfaces that this implements are </a:t>
            </a:r>
            <a:r>
              <a:rPr lang="en-IN" b="1" dirty="0" err="1">
                <a:solidFill>
                  <a:srgbClr val="000000"/>
                </a:solidFill>
                <a:latin typeface="Courier New" pitchFamily="49" charset="0"/>
              </a:rPr>
              <a:t>ICollection</a:t>
            </a:r>
            <a:r>
              <a:rPr lang="en-IN" b="1" dirty="0">
                <a:solidFill>
                  <a:srgbClr val="000000"/>
                </a:solidFill>
                <a:latin typeface="Courier New" pitchFamily="49" charset="0"/>
              </a:rPr>
              <a:t>, </a:t>
            </a:r>
            <a:r>
              <a:rPr lang="en-IN" b="1" dirty="0" err="1">
                <a:solidFill>
                  <a:srgbClr val="000000"/>
                </a:solidFill>
                <a:latin typeface="Courier New" pitchFamily="49" charset="0"/>
              </a:rPr>
              <a:t>IEnumerable</a:t>
            </a:r>
            <a:r>
              <a:rPr lang="en-IN" b="1" dirty="0">
                <a:solidFill>
                  <a:srgbClr val="000000"/>
                </a:solidFill>
                <a:latin typeface="Courier New" pitchFamily="49" charset="0"/>
              </a:rPr>
              <a:t>&lt;T&gt;, </a:t>
            </a:r>
            <a:r>
              <a:rPr lang="en-IN" b="1" dirty="0" err="1">
                <a:solidFill>
                  <a:srgbClr val="000000"/>
                </a:solidFill>
                <a:latin typeface="Courier New" pitchFamily="49" charset="0"/>
              </a:rPr>
              <a:t>ICollection</a:t>
            </a:r>
            <a:r>
              <a:rPr lang="en-IN" b="1" dirty="0">
                <a:solidFill>
                  <a:srgbClr val="000000"/>
                </a:solidFill>
                <a:latin typeface="Courier New" pitchFamily="49" charset="0"/>
              </a:rPr>
              <a:t>, </a:t>
            </a:r>
            <a:r>
              <a:rPr lang="en-IN" b="1" dirty="0" err="1">
                <a:solidFill>
                  <a:srgbClr val="000000"/>
                </a:solidFill>
                <a:latin typeface="Courier New" pitchFamily="49" charset="0"/>
              </a:rPr>
              <a:t>IEnumerable</a:t>
            </a:r>
            <a:r>
              <a:rPr lang="en-IN" b="1" dirty="0">
                <a:solidFill>
                  <a:srgbClr val="000000"/>
                </a:solidFill>
                <a:latin typeface="Courier New" pitchFamily="49" charset="0"/>
              </a:rPr>
              <a:t>, </a:t>
            </a:r>
            <a:r>
              <a:rPr lang="en-IN" b="1" dirty="0" err="1">
                <a:solidFill>
                  <a:srgbClr val="000000"/>
                </a:solidFill>
                <a:latin typeface="Courier New" pitchFamily="49" charset="0"/>
              </a:rPr>
              <a:t>ISerializable</a:t>
            </a:r>
            <a:r>
              <a:rPr lang="en-IN" b="1" dirty="0">
                <a:solidFill>
                  <a:srgbClr val="000000"/>
                </a:solidFill>
                <a:latin typeface="Courier New" pitchFamily="49" charset="0"/>
              </a:rPr>
              <a:t>, </a:t>
            </a:r>
            <a:r>
              <a:rPr lang="en-IN" b="1" dirty="0" err="1">
                <a:solidFill>
                  <a:srgbClr val="000000"/>
                </a:solidFill>
                <a:latin typeface="Courier New" pitchFamily="49" charset="0"/>
              </a:rPr>
              <a:t>IDeserializationCallback</a:t>
            </a:r>
            <a:endParaRPr lang="en-IN" b="1" dirty="0">
              <a:solidFill>
                <a:srgbClr val="000000"/>
              </a:solidFill>
              <a:latin typeface="Courier New" pitchFamily="49" charset="0"/>
            </a:endParaRPr>
          </a:p>
          <a:p>
            <a:r>
              <a:rPr lang="en-IN" dirty="0"/>
              <a:t>Constructors:</a:t>
            </a:r>
          </a:p>
          <a:p>
            <a:pPr lvl="1"/>
            <a:r>
              <a:rPr lang="en-US" sz="2000" b="1" dirty="0" err="1">
                <a:solidFill>
                  <a:srgbClr val="000000"/>
                </a:solidFill>
                <a:latin typeface="Courier New" pitchFamily="49" charset="0"/>
                <a:ea typeface="+mn-ea"/>
                <a:cs typeface="+mn-cs"/>
              </a:rPr>
              <a:t>LinkedList</a:t>
            </a:r>
            <a:endParaRPr lang="en-US" sz="2000" b="1" dirty="0">
              <a:solidFill>
                <a:srgbClr val="000000"/>
              </a:solidFill>
              <a:latin typeface="Courier New" pitchFamily="49" charset="0"/>
              <a:ea typeface="+mn-ea"/>
              <a:cs typeface="+mn-cs"/>
            </a:endParaRPr>
          </a:p>
          <a:p>
            <a:pPr lvl="1"/>
            <a:r>
              <a:rPr lang="en-US" sz="2000" b="1" dirty="0" err="1">
                <a:solidFill>
                  <a:srgbClr val="000000"/>
                </a:solidFill>
                <a:latin typeface="Courier New" pitchFamily="49" charset="0"/>
                <a:ea typeface="+mn-ea"/>
                <a:cs typeface="+mn-cs"/>
              </a:rPr>
              <a:t>LinkedList</a:t>
            </a:r>
            <a:r>
              <a:rPr lang="en-US" sz="2000" b="1" dirty="0">
                <a:solidFill>
                  <a:srgbClr val="000000"/>
                </a:solidFill>
                <a:latin typeface="Courier New" pitchFamily="49" charset="0"/>
                <a:ea typeface="+mn-ea"/>
                <a:cs typeface="+mn-cs"/>
              </a:rPr>
              <a:t>( </a:t>
            </a:r>
            <a:r>
              <a:rPr lang="en-US" sz="2000" b="1" dirty="0" err="1">
                <a:solidFill>
                  <a:srgbClr val="000000"/>
                </a:solidFill>
                <a:latin typeface="Courier New" pitchFamily="49" charset="0"/>
                <a:ea typeface="+mn-ea"/>
                <a:cs typeface="+mn-cs"/>
              </a:rPr>
              <a:t>IEnumerable</a:t>
            </a:r>
            <a:r>
              <a:rPr lang="en-US" sz="2000" b="1" dirty="0">
                <a:solidFill>
                  <a:srgbClr val="000000"/>
                </a:solidFill>
                <a:latin typeface="Courier New" pitchFamily="49" charset="0"/>
                <a:ea typeface="+mn-ea"/>
                <a:cs typeface="+mn-cs"/>
              </a:rPr>
              <a:t>&lt;T&gt; collection ) </a:t>
            </a:r>
            <a:endParaRPr lang="en-IN" b="1" dirty="0">
              <a:solidFill>
                <a:srgbClr val="000000"/>
              </a:solidFill>
              <a:latin typeface="Courier New" pitchFamily="49" charset="0"/>
            </a:endParaRPr>
          </a:p>
          <a:p>
            <a:r>
              <a:rPr lang="en-IN" dirty="0"/>
              <a:t>Important members are :</a:t>
            </a:r>
          </a:p>
          <a:p>
            <a:pPr marL="800100" lvl="1" indent="-342900">
              <a:lnSpc>
                <a:spcPct val="120000"/>
              </a:lnSpc>
              <a:spcBef>
                <a:spcPct val="0"/>
              </a:spcBef>
            </a:pPr>
            <a:r>
              <a:rPr lang="en-IN" sz="2000" b="1" kern="1200" dirty="0">
                <a:solidFill>
                  <a:srgbClr val="000000"/>
                </a:solidFill>
                <a:latin typeface="Courier New" pitchFamily="49" charset="0"/>
                <a:ea typeface="+mn-ea"/>
                <a:cs typeface="+mn-cs"/>
              </a:rPr>
              <a:t>AddAfter 	</a:t>
            </a:r>
          </a:p>
          <a:p>
            <a:pPr marL="800100" lvl="1" indent="-342900">
              <a:lnSpc>
                <a:spcPct val="120000"/>
              </a:lnSpc>
              <a:spcBef>
                <a:spcPct val="0"/>
              </a:spcBef>
            </a:pPr>
            <a:r>
              <a:rPr lang="en-IN" sz="2000" b="1" kern="1200" dirty="0" err="1">
                <a:solidFill>
                  <a:srgbClr val="000000"/>
                </a:solidFill>
                <a:latin typeface="Courier New" pitchFamily="49" charset="0"/>
                <a:ea typeface="+mn-ea"/>
                <a:cs typeface="+mn-cs"/>
              </a:rPr>
              <a:t>AddBefore</a:t>
            </a:r>
            <a:r>
              <a:rPr lang="en-IN" sz="2000" b="1" kern="1200" dirty="0">
                <a:solidFill>
                  <a:srgbClr val="000000"/>
                </a:solidFill>
                <a:latin typeface="Courier New" pitchFamily="49" charset="0"/>
                <a:ea typeface="+mn-ea"/>
                <a:cs typeface="+mn-cs"/>
              </a:rPr>
              <a:t> </a:t>
            </a:r>
          </a:p>
          <a:p>
            <a:pPr marL="800100" lvl="1" indent="-342900">
              <a:lnSpc>
                <a:spcPct val="120000"/>
              </a:lnSpc>
              <a:spcBef>
                <a:spcPct val="0"/>
              </a:spcBef>
            </a:pPr>
            <a:r>
              <a:rPr lang="en-IN" sz="2000" b="1" kern="1200" dirty="0" err="1">
                <a:solidFill>
                  <a:srgbClr val="000000"/>
                </a:solidFill>
                <a:latin typeface="Courier New" pitchFamily="49" charset="0"/>
                <a:ea typeface="+mn-ea"/>
                <a:cs typeface="+mn-cs"/>
              </a:rPr>
              <a:t>AddFirst</a:t>
            </a:r>
            <a:r>
              <a:rPr lang="en-IN" sz="2000" b="1" kern="1200" dirty="0">
                <a:solidFill>
                  <a:srgbClr val="000000"/>
                </a:solidFill>
                <a:latin typeface="Courier New" pitchFamily="49" charset="0"/>
                <a:ea typeface="+mn-ea"/>
                <a:cs typeface="+mn-cs"/>
              </a:rPr>
              <a:t>  </a:t>
            </a:r>
          </a:p>
          <a:p>
            <a:pPr marL="800100" lvl="1" indent="-342900">
              <a:lnSpc>
                <a:spcPct val="120000"/>
              </a:lnSpc>
              <a:spcBef>
                <a:spcPct val="0"/>
              </a:spcBef>
            </a:pPr>
            <a:r>
              <a:rPr lang="en-IN" sz="2000" b="1" kern="1200" dirty="0" err="1">
                <a:solidFill>
                  <a:srgbClr val="000000"/>
                </a:solidFill>
                <a:latin typeface="Courier New" pitchFamily="49" charset="0"/>
                <a:ea typeface="+mn-ea"/>
                <a:cs typeface="+mn-cs"/>
              </a:rPr>
              <a:t>AddLast</a:t>
            </a:r>
            <a:r>
              <a:rPr lang="en-IN" sz="2000" b="1" kern="1200" dirty="0">
                <a:solidFill>
                  <a:srgbClr val="000000"/>
                </a:solidFill>
                <a:latin typeface="Courier New" pitchFamily="49" charset="0"/>
                <a:ea typeface="+mn-ea"/>
                <a:cs typeface="+mn-cs"/>
              </a:rPr>
              <a:t> </a:t>
            </a:r>
          </a:p>
          <a:p>
            <a:pPr marL="800100" lvl="1" indent="-342900">
              <a:lnSpc>
                <a:spcPct val="120000"/>
              </a:lnSpc>
              <a:spcBef>
                <a:spcPct val="0"/>
              </a:spcBef>
            </a:pPr>
            <a:r>
              <a:rPr lang="en-US" sz="2000" b="1" kern="1200" dirty="0">
                <a:solidFill>
                  <a:srgbClr val="000000"/>
                </a:solidFill>
                <a:latin typeface="Courier New" pitchFamily="49" charset="0"/>
                <a:ea typeface="+mn-ea"/>
                <a:cs typeface="+mn-cs"/>
              </a:rPr>
              <a:t>Find</a:t>
            </a:r>
          </a:p>
          <a:p>
            <a:pPr lvl="1"/>
            <a:endParaRPr lang="en-IN" sz="2000" dirty="0"/>
          </a:p>
          <a:p>
            <a:pPr>
              <a:lnSpc>
                <a:spcPct val="80000"/>
              </a:lnSpc>
            </a:pPr>
            <a:endParaRPr lang="en-IN" dirty="0"/>
          </a:p>
          <a:p>
            <a:pPr marL="0" indent="0">
              <a:lnSpc>
                <a:spcPct val="80000"/>
              </a:lnSpc>
              <a:buNone/>
            </a:pPr>
            <a:endParaRPr lang="en-IN" dirty="0"/>
          </a:p>
        </p:txBody>
      </p:sp>
      <p:sp>
        <p:nvSpPr>
          <p:cNvPr id="2" name="Slide Number Placeholder 1"/>
          <p:cNvSpPr>
            <a:spLocks noGrp="1"/>
          </p:cNvSpPr>
          <p:nvPr>
            <p:ph type="sldNum" sz="quarter" idx="4"/>
          </p:nvPr>
        </p:nvSpPr>
        <p:spPr/>
        <p:txBody>
          <a:bodyPr/>
          <a:lstStyle/>
          <a:p>
            <a:pPr>
              <a:defRPr/>
            </a:pPr>
            <a:fld id="{845DED79-DDB7-4659-87B0-D2B31CB8E235}" type="slidenum">
              <a:rPr lang="en-US" smtClean="0"/>
              <a:pPr>
                <a:defRPr/>
              </a:pPr>
              <a:t>64</a:t>
            </a:fld>
            <a:endParaRPr lang="en-US"/>
          </a:p>
        </p:txBody>
      </p:sp>
      <p:sp>
        <p:nvSpPr>
          <p:cNvPr id="3" name="Rectangle 2"/>
          <p:cNvSpPr/>
          <p:nvPr/>
        </p:nvSpPr>
        <p:spPr>
          <a:xfrm>
            <a:off x="2819400" y="4608731"/>
            <a:ext cx="2819400" cy="1569660"/>
          </a:xfrm>
          <a:prstGeom prst="rect">
            <a:avLst/>
          </a:prstGeom>
        </p:spPr>
        <p:txBody>
          <a:bodyPr wrap="square">
            <a:spAutoFit/>
          </a:bodyPr>
          <a:lstStyle/>
          <a:p>
            <a:pPr marL="800100" lvl="1" indent="-342900">
              <a:lnSpc>
                <a:spcPct val="120000"/>
              </a:lnSpc>
              <a:buClr>
                <a:schemeClr val="accent2"/>
              </a:buClr>
              <a:buFont typeface="Wingdings" pitchFamily="2" charset="2"/>
              <a:buChar char="§"/>
            </a:pPr>
            <a:r>
              <a:rPr lang="en-US" sz="2000" b="1" dirty="0">
                <a:solidFill>
                  <a:srgbClr val="000000"/>
                </a:solidFill>
                <a:latin typeface="Courier New" pitchFamily="49" charset="0"/>
              </a:rPr>
              <a:t>FindLast</a:t>
            </a:r>
          </a:p>
          <a:p>
            <a:pPr marL="800100" lvl="1" indent="-342900">
              <a:lnSpc>
                <a:spcPct val="120000"/>
              </a:lnSpc>
              <a:buClr>
                <a:schemeClr val="accent2"/>
              </a:buClr>
              <a:buFont typeface="Wingdings" pitchFamily="2" charset="2"/>
              <a:buChar char="§"/>
            </a:pPr>
            <a:r>
              <a:rPr lang="en-US" sz="2000" b="1" dirty="0">
                <a:solidFill>
                  <a:srgbClr val="000000"/>
                </a:solidFill>
                <a:latin typeface="Courier New" pitchFamily="49" charset="0"/>
              </a:rPr>
              <a:t>Remove</a:t>
            </a:r>
          </a:p>
          <a:p>
            <a:pPr marL="800100" lvl="1" indent="-342900">
              <a:lnSpc>
                <a:spcPct val="120000"/>
              </a:lnSpc>
              <a:buClr>
                <a:schemeClr val="accent2"/>
              </a:buClr>
              <a:buFont typeface="Wingdings" pitchFamily="2" charset="2"/>
              <a:buChar char="§"/>
            </a:pPr>
            <a:r>
              <a:rPr lang="en-US" sz="2000" b="1" dirty="0" err="1">
                <a:solidFill>
                  <a:srgbClr val="000000"/>
                </a:solidFill>
                <a:latin typeface="Courier New" pitchFamily="49" charset="0"/>
              </a:rPr>
              <a:t>RemoveFirst</a:t>
            </a:r>
            <a:endParaRPr lang="en-US" sz="2000" b="1" dirty="0">
              <a:solidFill>
                <a:srgbClr val="000000"/>
              </a:solidFill>
              <a:latin typeface="Courier New" pitchFamily="49" charset="0"/>
            </a:endParaRPr>
          </a:p>
          <a:p>
            <a:pPr marL="800100" lvl="1" indent="-342900">
              <a:lnSpc>
                <a:spcPct val="120000"/>
              </a:lnSpc>
              <a:buClr>
                <a:schemeClr val="accent2"/>
              </a:buClr>
              <a:buFont typeface="Wingdings" pitchFamily="2" charset="2"/>
              <a:buChar char="§"/>
            </a:pPr>
            <a:r>
              <a:rPr lang="en-US" sz="2000" b="1" dirty="0" err="1">
                <a:solidFill>
                  <a:srgbClr val="000000"/>
                </a:solidFill>
                <a:latin typeface="Courier New" pitchFamily="49" charset="0"/>
              </a:rPr>
              <a:t>RemoveLast</a:t>
            </a:r>
            <a:endParaRPr lang="en-IN" sz="2000" b="1" dirty="0">
              <a:solidFill>
                <a:srgbClr val="000000"/>
              </a:solidFill>
              <a:latin typeface="Courier New" pitchFamily="49" charset="0"/>
            </a:endParaRPr>
          </a:p>
        </p:txBody>
      </p:sp>
      <p:sp>
        <p:nvSpPr>
          <p:cNvPr id="4" name="TextBox 3"/>
          <p:cNvSpPr txBox="1"/>
          <p:nvPr/>
        </p:nvSpPr>
        <p:spPr>
          <a:xfrm>
            <a:off x="5791200" y="5029200"/>
            <a:ext cx="3124200" cy="646331"/>
          </a:xfrm>
          <a:prstGeom prst="rect">
            <a:avLst/>
          </a:prstGeom>
          <a:noFill/>
        </p:spPr>
        <p:txBody>
          <a:bodyPr wrap="square" rtlCol="0">
            <a:spAutoFit/>
          </a:bodyPr>
          <a:lstStyle/>
          <a:p>
            <a:r>
              <a:rPr lang="en-US" dirty="0"/>
              <a:t>What these methods  do are evident from their names.</a:t>
            </a:r>
          </a:p>
        </p:txBody>
      </p:sp>
    </p:spTree>
    <p:extLst>
      <p:ext uri="{BB962C8B-B14F-4D97-AF65-F5344CB8AC3E}">
        <p14:creationId xmlns:p14="http://schemas.microsoft.com/office/powerpoint/2010/main" val="19255320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ChangeArrowheads="1"/>
          </p:cNvSpPr>
          <p:nvPr/>
        </p:nvSpPr>
        <p:spPr bwMode="auto">
          <a:xfrm>
            <a:off x="228600" y="1066800"/>
            <a:ext cx="874871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40000"/>
              </a:lnSpc>
            </a:pPr>
            <a:r>
              <a:rPr lang="en-IN" sz="2000" b="1" dirty="0">
                <a:solidFill>
                  <a:srgbClr val="000000"/>
                </a:solidFill>
                <a:latin typeface="Courier New" pitchFamily="49" charset="0"/>
              </a:rPr>
              <a:t>using System;</a:t>
            </a:r>
          </a:p>
          <a:p>
            <a:pPr>
              <a:lnSpc>
                <a:spcPct val="140000"/>
              </a:lnSpc>
            </a:pPr>
            <a:r>
              <a:rPr lang="en-IN" sz="2000" b="1" dirty="0">
                <a:solidFill>
                  <a:srgbClr val="000000"/>
                </a:solidFill>
                <a:latin typeface="Courier New" pitchFamily="49" charset="0"/>
              </a:rPr>
              <a:t>using </a:t>
            </a:r>
            <a:r>
              <a:rPr lang="en-IN" sz="2000" b="1" dirty="0" err="1">
                <a:solidFill>
                  <a:srgbClr val="000000"/>
                </a:solidFill>
                <a:latin typeface="Courier New" pitchFamily="49" charset="0"/>
              </a:rPr>
              <a:t>System.Collections.Generic</a:t>
            </a:r>
            <a:r>
              <a:rPr lang="en-IN" sz="2000" b="1" dirty="0">
                <a:solidFill>
                  <a:srgbClr val="000000"/>
                </a:solidFill>
                <a:latin typeface="Courier New" pitchFamily="49" charset="0"/>
              </a:rPr>
              <a:t>;</a:t>
            </a:r>
          </a:p>
          <a:p>
            <a:pPr>
              <a:lnSpc>
                <a:spcPct val="140000"/>
              </a:lnSpc>
            </a:pPr>
            <a:r>
              <a:rPr lang="en-IN" sz="2000" b="1" dirty="0">
                <a:solidFill>
                  <a:srgbClr val="000000"/>
                </a:solidFill>
                <a:latin typeface="Courier New" pitchFamily="49" charset="0"/>
              </a:rPr>
              <a:t>public class </a:t>
            </a:r>
            <a:r>
              <a:rPr lang="en-IN" sz="2000" b="1" dirty="0" err="1">
                <a:solidFill>
                  <a:srgbClr val="000000"/>
                </a:solidFill>
                <a:latin typeface="Courier New" pitchFamily="49" charset="0"/>
              </a:rPr>
              <a:t>LLEx</a:t>
            </a:r>
            <a:r>
              <a:rPr lang="en-IN" sz="2000" b="1" dirty="0">
                <a:solidFill>
                  <a:srgbClr val="000000"/>
                </a:solidFill>
                <a:latin typeface="Courier New" pitchFamily="49" charset="0"/>
              </a:rPr>
              <a:t>{</a:t>
            </a:r>
          </a:p>
          <a:p>
            <a:pPr>
              <a:lnSpc>
                <a:spcPct val="140000"/>
              </a:lnSpc>
            </a:pPr>
            <a:r>
              <a:rPr lang="en-IN" sz="2000" b="1" dirty="0">
                <a:solidFill>
                  <a:srgbClr val="000000"/>
                </a:solidFill>
                <a:latin typeface="Courier New" pitchFamily="49" charset="0"/>
              </a:rPr>
              <a:t>    public static void Main()    {</a:t>
            </a:r>
          </a:p>
          <a:p>
            <a:pPr>
              <a:lnSpc>
                <a:spcPct val="140000"/>
              </a:lnSpc>
            </a:pPr>
            <a:r>
              <a:rPr lang="en-US" sz="2000" b="1" dirty="0">
                <a:solidFill>
                  <a:srgbClr val="000000"/>
                </a:solidFill>
                <a:latin typeface="Courier New" pitchFamily="49" charset="0"/>
              </a:rPr>
              <a:t>	string[] action = { "sing", "dance", "play" };</a:t>
            </a:r>
          </a:p>
          <a:p>
            <a:pPr>
              <a:lnSpc>
                <a:spcPct val="140000"/>
              </a:lnSpc>
            </a:pPr>
            <a:r>
              <a:rPr lang="en-US" sz="2000" b="1" dirty="0">
                <a:solidFill>
                  <a:srgbClr val="000000"/>
                </a:solidFill>
                <a:latin typeface="Courier New" pitchFamily="49" charset="0"/>
              </a:rPr>
              <a:t>	</a:t>
            </a:r>
            <a:r>
              <a:rPr lang="en-US" sz="2000" b="1" dirty="0" err="1">
                <a:solidFill>
                  <a:srgbClr val="000000"/>
                </a:solidFill>
                <a:latin typeface="Courier New" pitchFamily="49" charset="0"/>
              </a:rPr>
              <a:t>LinkedList</a:t>
            </a:r>
            <a:r>
              <a:rPr lang="en-US" sz="2000" b="1" dirty="0">
                <a:solidFill>
                  <a:srgbClr val="000000"/>
                </a:solidFill>
                <a:latin typeface="Courier New" pitchFamily="49" charset="0"/>
              </a:rPr>
              <a:t>&lt;string&gt; activity =  </a:t>
            </a:r>
          </a:p>
          <a:p>
            <a:pPr>
              <a:lnSpc>
                <a:spcPct val="140000"/>
              </a:lnSpc>
            </a:pPr>
            <a:r>
              <a:rPr lang="en-US" sz="2000" b="1" dirty="0">
                <a:solidFill>
                  <a:srgbClr val="000000"/>
                </a:solidFill>
                <a:latin typeface="Courier New" pitchFamily="49" charset="0"/>
              </a:rPr>
              <a:t>			new 	</a:t>
            </a:r>
            <a:r>
              <a:rPr lang="en-US" sz="2000" b="1" dirty="0" err="1">
                <a:solidFill>
                  <a:srgbClr val="000000"/>
                </a:solidFill>
                <a:latin typeface="Courier New" pitchFamily="49" charset="0"/>
              </a:rPr>
              <a:t>LinkedList</a:t>
            </a:r>
            <a:r>
              <a:rPr lang="en-US" sz="2000" b="1" dirty="0">
                <a:solidFill>
                  <a:srgbClr val="000000"/>
                </a:solidFill>
                <a:latin typeface="Courier New" pitchFamily="49" charset="0"/>
              </a:rPr>
              <a:t>&lt;string&gt;(action);</a:t>
            </a:r>
          </a:p>
          <a:p>
            <a:pPr>
              <a:lnSpc>
                <a:spcPct val="140000"/>
              </a:lnSpc>
            </a:pPr>
            <a:r>
              <a:rPr lang="en-US" sz="2000" b="1" dirty="0">
                <a:solidFill>
                  <a:srgbClr val="000000"/>
                </a:solidFill>
                <a:latin typeface="Courier New" pitchFamily="49" charset="0"/>
              </a:rPr>
              <a:t>   	</a:t>
            </a:r>
            <a:r>
              <a:rPr lang="en-US" sz="2000" b="1" dirty="0" err="1">
                <a:solidFill>
                  <a:srgbClr val="000000"/>
                </a:solidFill>
                <a:latin typeface="Courier New" pitchFamily="49" charset="0"/>
              </a:rPr>
              <a:t>foreach</a:t>
            </a:r>
            <a:r>
              <a:rPr lang="en-US" sz="2000" b="1" dirty="0">
                <a:solidFill>
                  <a:srgbClr val="000000"/>
                </a:solidFill>
                <a:latin typeface="Courier New" pitchFamily="49" charset="0"/>
              </a:rPr>
              <a:t> (string word in activity)        </a:t>
            </a:r>
          </a:p>
          <a:p>
            <a:pPr>
              <a:lnSpc>
                <a:spcPct val="140000"/>
              </a:lnSpc>
            </a:pPr>
            <a:r>
              <a:rPr lang="en-US" sz="2000" b="1" dirty="0">
                <a:solidFill>
                  <a:srgbClr val="000000"/>
                </a:solidFill>
                <a:latin typeface="Courier New" pitchFamily="49" charset="0"/>
              </a:rPr>
              <a:t>	</a:t>
            </a:r>
            <a:r>
              <a:rPr lang="en-US" sz="2000" b="1" dirty="0" err="1">
                <a:solidFill>
                  <a:srgbClr val="000000"/>
                </a:solidFill>
                <a:latin typeface="Courier New" pitchFamily="49" charset="0"/>
              </a:rPr>
              <a:t>Console.Write</a:t>
            </a:r>
            <a:r>
              <a:rPr lang="en-US" sz="2000" b="1" dirty="0">
                <a:solidFill>
                  <a:srgbClr val="000000"/>
                </a:solidFill>
                <a:latin typeface="Courier New" pitchFamily="49" charset="0"/>
              </a:rPr>
              <a:t>(word + " ");</a:t>
            </a:r>
          </a:p>
          <a:p>
            <a:pPr>
              <a:lnSpc>
                <a:spcPct val="140000"/>
              </a:lnSpc>
            </a:pPr>
            <a:endParaRPr lang="en-US" sz="2000" b="1" dirty="0">
              <a:solidFill>
                <a:srgbClr val="000000"/>
              </a:solidFill>
              <a:latin typeface="Courier New" pitchFamily="49" charset="0"/>
            </a:endParaRPr>
          </a:p>
          <a:p>
            <a:pPr>
              <a:lnSpc>
                <a:spcPct val="140000"/>
              </a:lnSpc>
            </a:pPr>
            <a:r>
              <a:rPr lang="en-US" sz="2000" b="1" dirty="0">
                <a:solidFill>
                  <a:srgbClr val="000000"/>
                </a:solidFill>
                <a:latin typeface="Courier New" pitchFamily="49" charset="0"/>
              </a:rPr>
              <a:t>	</a:t>
            </a:r>
            <a:r>
              <a:rPr lang="en-US" sz="2000" b="1" dirty="0" err="1">
                <a:solidFill>
                  <a:srgbClr val="000000"/>
                </a:solidFill>
                <a:latin typeface="Courier New" pitchFamily="49" charset="0"/>
              </a:rPr>
              <a:t>Console.WriteLine</a:t>
            </a:r>
            <a:r>
              <a:rPr lang="en-US" sz="2000" b="1" dirty="0">
                <a:solidFill>
                  <a:srgbClr val="000000"/>
                </a:solidFill>
                <a:latin typeface="Courier New" pitchFamily="49" charset="0"/>
              </a:rPr>
              <a:t>();</a:t>
            </a:r>
          </a:p>
          <a:p>
            <a:pPr>
              <a:lnSpc>
                <a:spcPct val="140000"/>
              </a:lnSpc>
            </a:pPr>
            <a:r>
              <a:rPr lang="en-US" sz="2000" b="1" dirty="0">
                <a:solidFill>
                  <a:srgbClr val="000000"/>
                </a:solidFill>
                <a:latin typeface="Courier New" pitchFamily="49" charset="0"/>
              </a:rPr>
              <a:t>	</a:t>
            </a:r>
            <a:r>
              <a:rPr lang="en-US" sz="2000" b="1" dirty="0" err="1">
                <a:solidFill>
                  <a:srgbClr val="000000"/>
                </a:solidFill>
                <a:latin typeface="Courier New" pitchFamily="49" charset="0"/>
              </a:rPr>
              <a:t>activity.AddFirst</a:t>
            </a:r>
            <a:r>
              <a:rPr lang="en-US" sz="2000" b="1" dirty="0">
                <a:solidFill>
                  <a:srgbClr val="000000"/>
                </a:solidFill>
                <a:latin typeface="Courier New" pitchFamily="49" charset="0"/>
              </a:rPr>
              <a:t>("read");</a:t>
            </a:r>
            <a:endParaRPr lang="en-IN" sz="2000" b="1" dirty="0">
              <a:solidFill>
                <a:srgbClr val="000000"/>
              </a:solidFill>
              <a:latin typeface="Courier New" pitchFamily="49" charset="0"/>
            </a:endParaRPr>
          </a:p>
        </p:txBody>
      </p:sp>
      <p:sp>
        <p:nvSpPr>
          <p:cNvPr id="3" name="Title 2"/>
          <p:cNvSpPr>
            <a:spLocks noGrp="1"/>
          </p:cNvSpPr>
          <p:nvPr>
            <p:ph type="title"/>
          </p:nvPr>
        </p:nvSpPr>
        <p:spPr/>
        <p:txBody>
          <a:bodyPr/>
          <a:lstStyle/>
          <a:p>
            <a:r>
              <a:rPr lang="en-US" dirty="0"/>
              <a:t>Example: </a:t>
            </a:r>
            <a:r>
              <a:rPr lang="en-US" dirty="0" err="1">
                <a:latin typeface="Courier New" pitchFamily="49" charset="0"/>
              </a:rPr>
              <a:t>LinkedList</a:t>
            </a:r>
            <a:endParaRPr lang="en-US" dirty="0">
              <a:latin typeface="Courier New" pitchFamily="49" charset="0"/>
            </a:endParaRPr>
          </a:p>
        </p:txBody>
      </p:sp>
      <p:sp>
        <p:nvSpPr>
          <p:cNvPr id="2" name="Slide Number Placeholder 1"/>
          <p:cNvSpPr>
            <a:spLocks noGrp="1"/>
          </p:cNvSpPr>
          <p:nvPr>
            <p:ph type="sldNum" sz="quarter" idx="4"/>
          </p:nvPr>
        </p:nvSpPr>
        <p:spPr bwMode="auto">
          <a:xfrm>
            <a:off x="350520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65</a:t>
            </a:fld>
            <a:endParaRPr lang="en-US"/>
          </a:p>
        </p:txBody>
      </p:sp>
    </p:spTree>
    <p:extLst>
      <p:ext uri="{BB962C8B-B14F-4D97-AF65-F5344CB8AC3E}">
        <p14:creationId xmlns:p14="http://schemas.microsoft.com/office/powerpoint/2010/main" val="17600419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ChangeArrowheads="1"/>
          </p:cNvSpPr>
          <p:nvPr/>
        </p:nvSpPr>
        <p:spPr bwMode="auto">
          <a:xfrm>
            <a:off x="179388" y="115888"/>
            <a:ext cx="8353425"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40000"/>
              </a:lnSpc>
            </a:pPr>
            <a:r>
              <a:rPr lang="en-US" sz="2000" b="1" dirty="0" err="1">
                <a:solidFill>
                  <a:srgbClr val="000000"/>
                </a:solidFill>
                <a:latin typeface="Courier New" pitchFamily="49" charset="0"/>
              </a:rPr>
              <a:t>LinkedListNode</a:t>
            </a:r>
            <a:r>
              <a:rPr lang="en-US" sz="2000" b="1" dirty="0">
                <a:solidFill>
                  <a:srgbClr val="000000"/>
                </a:solidFill>
                <a:latin typeface="Courier New" pitchFamily="49" charset="0"/>
              </a:rPr>
              <a:t>&lt;string&gt; play = </a:t>
            </a:r>
            <a:r>
              <a:rPr lang="en-US" sz="2000" b="1" dirty="0" err="1">
                <a:solidFill>
                  <a:srgbClr val="000000"/>
                </a:solidFill>
                <a:latin typeface="Courier New" pitchFamily="49" charset="0"/>
              </a:rPr>
              <a:t>activity.Last</a:t>
            </a:r>
            <a:r>
              <a:rPr lang="en-US" sz="2000" b="1" dirty="0">
                <a:solidFill>
                  <a:srgbClr val="000000"/>
                </a:solidFill>
                <a:latin typeface="Courier New" pitchFamily="49" charset="0"/>
              </a:rPr>
              <a:t>;</a:t>
            </a:r>
          </a:p>
          <a:p>
            <a:pPr>
              <a:lnSpc>
                <a:spcPct val="140000"/>
              </a:lnSpc>
            </a:pPr>
            <a:r>
              <a:rPr lang="en-US" sz="2000" b="1" dirty="0">
                <a:solidFill>
                  <a:srgbClr val="000000"/>
                </a:solidFill>
                <a:latin typeface="Courier New" pitchFamily="49" charset="0"/>
              </a:rPr>
              <a:t>               </a:t>
            </a:r>
            <a:r>
              <a:rPr lang="en-US" sz="2000" b="1" dirty="0" err="1">
                <a:solidFill>
                  <a:srgbClr val="000000"/>
                </a:solidFill>
                <a:latin typeface="Courier New" pitchFamily="49" charset="0"/>
              </a:rPr>
              <a:t>activity.RemoveLast</a:t>
            </a:r>
            <a:r>
              <a:rPr lang="en-US" sz="2000" b="1" dirty="0">
                <a:solidFill>
                  <a:srgbClr val="000000"/>
                </a:solidFill>
                <a:latin typeface="Courier New" pitchFamily="49" charset="0"/>
              </a:rPr>
              <a:t>();</a:t>
            </a:r>
          </a:p>
          <a:p>
            <a:pPr>
              <a:lnSpc>
                <a:spcPct val="140000"/>
              </a:lnSpc>
            </a:pPr>
            <a:r>
              <a:rPr lang="en-US" sz="2000" b="1" dirty="0">
                <a:solidFill>
                  <a:srgbClr val="000000"/>
                </a:solidFill>
                <a:latin typeface="Courier New" pitchFamily="49" charset="0"/>
              </a:rPr>
              <a:t>               </a:t>
            </a:r>
            <a:r>
              <a:rPr lang="en-US" sz="2000" b="1" dirty="0" err="1">
                <a:solidFill>
                  <a:srgbClr val="000000"/>
                </a:solidFill>
                <a:latin typeface="Courier New" pitchFamily="49" charset="0"/>
              </a:rPr>
              <a:t>activity.AddFirst</a:t>
            </a:r>
            <a:r>
              <a:rPr lang="en-US" sz="2000" b="1" dirty="0">
                <a:solidFill>
                  <a:srgbClr val="000000"/>
                </a:solidFill>
                <a:latin typeface="Courier New" pitchFamily="49" charset="0"/>
              </a:rPr>
              <a:t>(play);</a:t>
            </a:r>
          </a:p>
          <a:p>
            <a:pPr>
              <a:lnSpc>
                <a:spcPct val="140000"/>
              </a:lnSpc>
            </a:pPr>
            <a:endParaRPr lang="en-US" sz="2000" b="1" dirty="0">
              <a:solidFill>
                <a:srgbClr val="000000"/>
              </a:solidFill>
              <a:latin typeface="Courier New" pitchFamily="49" charset="0"/>
            </a:endParaRPr>
          </a:p>
          <a:p>
            <a:pPr>
              <a:lnSpc>
                <a:spcPct val="140000"/>
              </a:lnSpc>
            </a:pPr>
            <a:r>
              <a:rPr lang="en-US" sz="2000" b="1" dirty="0">
                <a:solidFill>
                  <a:srgbClr val="000000"/>
                </a:solidFill>
                <a:latin typeface="Courier New" pitchFamily="49" charset="0"/>
              </a:rPr>
              <a:t>               </a:t>
            </a:r>
            <a:r>
              <a:rPr lang="en-US" sz="2000" b="1" dirty="0" err="1">
                <a:solidFill>
                  <a:srgbClr val="000000"/>
                </a:solidFill>
                <a:latin typeface="Courier New" pitchFamily="49" charset="0"/>
              </a:rPr>
              <a:t>foreach</a:t>
            </a:r>
            <a:r>
              <a:rPr lang="en-US" sz="2000" b="1" dirty="0">
                <a:solidFill>
                  <a:srgbClr val="000000"/>
                </a:solidFill>
                <a:latin typeface="Courier New" pitchFamily="49" charset="0"/>
              </a:rPr>
              <a:t> (string word in activity)</a:t>
            </a:r>
          </a:p>
          <a:p>
            <a:pPr>
              <a:lnSpc>
                <a:spcPct val="140000"/>
              </a:lnSpc>
            </a:pPr>
            <a:r>
              <a:rPr lang="en-US" sz="2000" b="1" dirty="0">
                <a:solidFill>
                  <a:srgbClr val="000000"/>
                </a:solidFill>
                <a:latin typeface="Courier New" pitchFamily="49" charset="0"/>
              </a:rPr>
              <a:t>                   </a:t>
            </a:r>
            <a:r>
              <a:rPr lang="en-US" sz="2000" b="1" dirty="0" err="1">
                <a:solidFill>
                  <a:srgbClr val="000000"/>
                </a:solidFill>
                <a:latin typeface="Courier New" pitchFamily="49" charset="0"/>
              </a:rPr>
              <a:t>Console.Write</a:t>
            </a:r>
            <a:r>
              <a:rPr lang="en-US" sz="2000" b="1" dirty="0">
                <a:solidFill>
                  <a:srgbClr val="000000"/>
                </a:solidFill>
                <a:latin typeface="Courier New" pitchFamily="49" charset="0"/>
              </a:rPr>
              <a:t>(word + " "); </a:t>
            </a:r>
            <a:endParaRPr lang="en-IN" sz="2000" b="1" dirty="0">
              <a:solidFill>
                <a:srgbClr val="000000"/>
              </a:solidFill>
              <a:latin typeface="Courier New" pitchFamily="49" charset="0"/>
            </a:endParaRPr>
          </a:p>
        </p:txBody>
      </p:sp>
      <p:sp>
        <p:nvSpPr>
          <p:cNvPr id="2" name="Slide Number Placeholder 1"/>
          <p:cNvSpPr>
            <a:spLocks noGrp="1"/>
          </p:cNvSpPr>
          <p:nvPr>
            <p:ph type="sldNum" sz="quarter" idx="4"/>
          </p:nvPr>
        </p:nvSpPr>
        <p:spPr bwMode="auto">
          <a:xfrm>
            <a:off x="350520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66</a:t>
            </a:fld>
            <a:endParaRPr lang="en-US"/>
          </a:p>
        </p:txBody>
      </p:sp>
      <p:sp>
        <p:nvSpPr>
          <p:cNvPr id="3" name="Rectangle 2"/>
          <p:cNvSpPr/>
          <p:nvPr/>
        </p:nvSpPr>
        <p:spPr>
          <a:xfrm>
            <a:off x="914400" y="4267200"/>
            <a:ext cx="4572000" cy="707886"/>
          </a:xfrm>
          <a:prstGeom prst="rect">
            <a:avLst/>
          </a:prstGeom>
          <a:ln>
            <a:solidFill>
              <a:schemeClr val="tx1"/>
            </a:solidFill>
          </a:ln>
        </p:spPr>
        <p:txBody>
          <a:bodyPr>
            <a:spAutoFit/>
          </a:bodyPr>
          <a:lstStyle/>
          <a:p>
            <a:r>
              <a:rPr lang="en-US" sz="2000" b="1" dirty="0">
                <a:solidFill>
                  <a:srgbClr val="000000"/>
                </a:solidFill>
                <a:latin typeface="Courier New" pitchFamily="49" charset="0"/>
              </a:rPr>
              <a:t>sing dance play</a:t>
            </a:r>
          </a:p>
          <a:p>
            <a:r>
              <a:rPr lang="en-US" sz="2000" b="1" dirty="0">
                <a:solidFill>
                  <a:srgbClr val="000000"/>
                </a:solidFill>
                <a:latin typeface="Courier New" pitchFamily="49" charset="0"/>
              </a:rPr>
              <a:t>play read sing dance</a:t>
            </a:r>
          </a:p>
        </p:txBody>
      </p:sp>
      <p:sp>
        <p:nvSpPr>
          <p:cNvPr id="5" name="TextBox 4"/>
          <p:cNvSpPr txBox="1"/>
          <p:nvPr/>
        </p:nvSpPr>
        <p:spPr>
          <a:xfrm>
            <a:off x="372681" y="3669268"/>
            <a:ext cx="1056700" cy="369332"/>
          </a:xfrm>
          <a:prstGeom prst="rect">
            <a:avLst/>
          </a:prstGeom>
          <a:noFill/>
        </p:spPr>
        <p:txBody>
          <a:bodyPr wrap="none" rtlCol="0">
            <a:spAutoFit/>
          </a:bodyPr>
          <a:lstStyle/>
          <a:p>
            <a:r>
              <a:rPr lang="en-US" dirty="0"/>
              <a:t>Displays</a:t>
            </a:r>
          </a:p>
        </p:txBody>
      </p:sp>
    </p:spTree>
    <p:extLst>
      <p:ext uri="{BB962C8B-B14F-4D97-AF65-F5344CB8AC3E}">
        <p14:creationId xmlns:p14="http://schemas.microsoft.com/office/powerpoint/2010/main" val="38272458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sz="quarter" idx="12"/>
          </p:nvPr>
        </p:nvSpPr>
        <p:spPr/>
        <p:txBody>
          <a:bodyPr>
            <a:normAutofit lnSpcReduction="10000"/>
          </a:bodyPr>
          <a:lstStyle/>
          <a:p>
            <a:pPr>
              <a:lnSpc>
                <a:spcPct val="80000"/>
              </a:lnSpc>
            </a:pPr>
            <a:r>
              <a:rPr lang="en-IN" sz="2800"/>
              <a:t>The </a:t>
            </a:r>
            <a:r>
              <a:rPr lang="en-IN" sz="2800" b="1">
                <a:solidFill>
                  <a:srgbClr val="000000"/>
                </a:solidFill>
                <a:latin typeface="Courier New" pitchFamily="49" charset="0"/>
              </a:rPr>
              <a:t>System.Array</a:t>
            </a:r>
            <a:r>
              <a:rPr lang="en-IN" sz="2800"/>
              <a:t> type is extended with many generic static methods. </a:t>
            </a:r>
          </a:p>
          <a:p>
            <a:pPr>
              <a:lnSpc>
                <a:spcPct val="80000"/>
              </a:lnSpc>
            </a:pPr>
            <a:r>
              <a:rPr lang="en-IN" sz="2800"/>
              <a:t>The static generic methods all work with the following four generic delegates defined in the </a:t>
            </a:r>
            <a:r>
              <a:rPr lang="en-IN" sz="2800" b="1">
                <a:solidFill>
                  <a:srgbClr val="000000"/>
                </a:solidFill>
                <a:latin typeface="Courier New" pitchFamily="49" charset="0"/>
              </a:rPr>
              <a:t>System</a:t>
            </a:r>
            <a:r>
              <a:rPr lang="en-IN" sz="2800"/>
              <a:t> namespace </a:t>
            </a:r>
          </a:p>
          <a:p>
            <a:pPr>
              <a:lnSpc>
                <a:spcPct val="80000"/>
              </a:lnSpc>
            </a:pPr>
            <a:r>
              <a:rPr lang="en-IN" sz="2800" b="1">
                <a:solidFill>
                  <a:srgbClr val="000000"/>
                </a:solidFill>
                <a:latin typeface="Courier New" pitchFamily="49" charset="0"/>
              </a:rPr>
              <a:t>public delegate void Action&lt;T&gt;(T t);</a:t>
            </a:r>
          </a:p>
          <a:p>
            <a:pPr>
              <a:lnSpc>
                <a:spcPct val="80000"/>
              </a:lnSpc>
            </a:pPr>
            <a:r>
              <a:rPr lang="en-IN" sz="2800" b="1">
                <a:solidFill>
                  <a:srgbClr val="000000"/>
                </a:solidFill>
                <a:latin typeface="Courier New" pitchFamily="49" charset="0"/>
              </a:rPr>
              <a:t>public delegate int Comparison&lt;T&gt;(T x, T y); </a:t>
            </a:r>
          </a:p>
          <a:p>
            <a:pPr>
              <a:lnSpc>
                <a:spcPct val="80000"/>
              </a:lnSpc>
            </a:pPr>
            <a:r>
              <a:rPr lang="en-IN" sz="2800" b="1">
                <a:solidFill>
                  <a:srgbClr val="000000"/>
                </a:solidFill>
                <a:latin typeface="Courier New" pitchFamily="49" charset="0"/>
              </a:rPr>
              <a:t>public delegate U Converter&lt;T, U&gt;(T from);</a:t>
            </a:r>
          </a:p>
          <a:p>
            <a:pPr>
              <a:lnSpc>
                <a:spcPct val="80000"/>
              </a:lnSpc>
            </a:pPr>
            <a:r>
              <a:rPr lang="en-IN" sz="2800" b="1">
                <a:solidFill>
                  <a:srgbClr val="000000"/>
                </a:solidFill>
                <a:latin typeface="Courier New" pitchFamily="49" charset="0"/>
              </a:rPr>
              <a:t> public delegate bool Predicate&lt;T&gt;(T t);</a:t>
            </a:r>
            <a:r>
              <a:rPr lang="en-IN" sz="2800"/>
              <a:t> </a:t>
            </a:r>
          </a:p>
        </p:txBody>
      </p:sp>
      <p:sp>
        <p:nvSpPr>
          <p:cNvPr id="33794" name="Rectangle 2"/>
          <p:cNvSpPr>
            <a:spLocks noGrp="1" noChangeArrowheads="1"/>
          </p:cNvSpPr>
          <p:nvPr>
            <p:ph type="title"/>
          </p:nvPr>
        </p:nvSpPr>
        <p:spPr/>
        <p:txBody>
          <a:bodyPr/>
          <a:lstStyle/>
          <a:p>
            <a:r>
              <a:rPr lang="en-US">
                <a:latin typeface="Courier New" pitchFamily="49" charset="0"/>
              </a:rPr>
              <a:t>System.Array</a:t>
            </a:r>
            <a:endParaRPr lang="en-IN">
              <a:latin typeface="Courier New" pitchFamily="49" charset="0"/>
            </a:endParaRP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sz="quarter" idx="12"/>
          </p:nvPr>
        </p:nvSpPr>
        <p:spPr/>
        <p:txBody>
          <a:bodyPr/>
          <a:lstStyle/>
          <a:p>
            <a:r>
              <a:rPr lang="en-IN" b="1">
                <a:solidFill>
                  <a:srgbClr val="000000"/>
                </a:solidFill>
                <a:latin typeface="Courier New" pitchFamily="49" charset="0"/>
              </a:rPr>
              <a:t>public static void Sort&lt;T&gt;(T[] array,Comparison&lt;T&gt; comparison)</a:t>
            </a:r>
            <a:r>
              <a:rPr lang="en-IN"/>
              <a:t> </a:t>
            </a:r>
          </a:p>
          <a:p>
            <a:r>
              <a:rPr lang="en-US"/>
              <a:t>This method works with the delegate</a:t>
            </a:r>
          </a:p>
          <a:p>
            <a:pPr>
              <a:buFontTx/>
              <a:buNone/>
            </a:pPr>
            <a:r>
              <a:rPr lang="en-US" b="1">
                <a:solidFill>
                  <a:srgbClr val="000000"/>
                </a:solidFill>
                <a:latin typeface="Courier New" pitchFamily="49" charset="0"/>
              </a:rPr>
              <a:t>	public delegate int Comparison&lt;T&gt;(Tx, Ty);</a:t>
            </a:r>
            <a:endParaRPr lang="en-IN"/>
          </a:p>
          <a:p>
            <a:endParaRPr lang="en-IN" sz="2400"/>
          </a:p>
        </p:txBody>
      </p:sp>
      <p:sp>
        <p:nvSpPr>
          <p:cNvPr id="34818" name="Rectangle 2"/>
          <p:cNvSpPr>
            <a:spLocks noGrp="1" noChangeArrowheads="1"/>
          </p:cNvSpPr>
          <p:nvPr>
            <p:ph type="title"/>
          </p:nvPr>
        </p:nvSpPr>
        <p:spPr/>
        <p:txBody>
          <a:bodyPr/>
          <a:lstStyle/>
          <a:p>
            <a:r>
              <a:rPr lang="en-US" sz="4000" dirty="0">
                <a:latin typeface="Courier New" pitchFamily="49" charset="0"/>
              </a:rPr>
              <a:t>Comparison</a:t>
            </a:r>
            <a:r>
              <a:rPr lang="en-US" sz="4000" dirty="0"/>
              <a:t> in </a:t>
            </a:r>
            <a:r>
              <a:rPr lang="en-US" sz="4000" dirty="0">
                <a:latin typeface="Courier New" pitchFamily="49" charset="0"/>
              </a:rPr>
              <a:t>sort()</a:t>
            </a:r>
            <a:r>
              <a:rPr lang="en-US" sz="4000" dirty="0"/>
              <a:t> method</a:t>
            </a:r>
            <a:endParaRPr lang="en-IN" sz="4000" dirty="0"/>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2CF07A-78C6-9244-17D6-8BEAF1531285}"/>
              </a:ext>
            </a:extLst>
          </p:cNvPr>
          <p:cNvSpPr>
            <a:spLocks noGrp="1"/>
          </p:cNvSpPr>
          <p:nvPr>
            <p:ph type="title"/>
          </p:nvPr>
        </p:nvSpPr>
        <p:spPr/>
        <p:txBody>
          <a:bodyPr/>
          <a:lstStyle/>
          <a:p>
            <a:r>
              <a:rPr lang="en-IN" dirty="0"/>
              <a:t>Comparison in sort() method</a:t>
            </a:r>
          </a:p>
        </p:txBody>
      </p:sp>
      <p:sp>
        <p:nvSpPr>
          <p:cNvPr id="35842" name="Rectangle 3"/>
          <p:cNvSpPr>
            <a:spLocks noGrp="1" noChangeArrowheads="1"/>
          </p:cNvSpPr>
          <p:nvPr>
            <p:ph type="body" idx="4294967295"/>
          </p:nvPr>
        </p:nvSpPr>
        <p:spPr>
          <a:xfrm>
            <a:off x="838200" y="1334828"/>
            <a:ext cx="6553200" cy="5272087"/>
          </a:xfrm>
        </p:spPr>
        <p:txBody>
          <a:bodyPr>
            <a:normAutofit fontScale="62500" lnSpcReduction="20000"/>
          </a:bodyPr>
          <a:lstStyle/>
          <a:p>
            <a:pPr>
              <a:lnSpc>
                <a:spcPct val="80000"/>
              </a:lnSpc>
              <a:buFontTx/>
              <a:buNone/>
            </a:pPr>
            <a:r>
              <a:rPr lang="en-IN" sz="2400" b="1" dirty="0">
                <a:solidFill>
                  <a:srgbClr val="000000"/>
                </a:solidFill>
                <a:latin typeface="Courier New" pitchFamily="49" charset="0"/>
              </a:rPr>
              <a:t>using System;</a:t>
            </a:r>
          </a:p>
          <a:p>
            <a:pPr>
              <a:lnSpc>
                <a:spcPct val="80000"/>
              </a:lnSpc>
              <a:buFontTx/>
              <a:buNone/>
            </a:pPr>
            <a:r>
              <a:rPr lang="en-IN" sz="2400" b="1" dirty="0">
                <a:solidFill>
                  <a:srgbClr val="000000"/>
                </a:solidFill>
                <a:latin typeface="Courier New" pitchFamily="49" charset="0"/>
              </a:rPr>
              <a:t>public class Employee{</a:t>
            </a:r>
          </a:p>
          <a:p>
            <a:pPr>
              <a:lnSpc>
                <a:spcPct val="80000"/>
              </a:lnSpc>
              <a:buFontTx/>
              <a:buNone/>
            </a:pPr>
            <a:r>
              <a:rPr lang="en-IN" sz="2400" b="1" dirty="0">
                <a:solidFill>
                  <a:srgbClr val="000000"/>
                </a:solidFill>
                <a:latin typeface="Courier New" pitchFamily="49" charset="0"/>
              </a:rPr>
              <a:t>private int </a:t>
            </a:r>
            <a:r>
              <a:rPr lang="en-IN" sz="2400" b="1" dirty="0" err="1">
                <a:solidFill>
                  <a:srgbClr val="000000"/>
                </a:solidFill>
                <a:latin typeface="Courier New" pitchFamily="49" charset="0"/>
              </a:rPr>
              <a:t>empID</a:t>
            </a:r>
            <a:r>
              <a:rPr lang="en-IN" sz="2400" b="1" dirty="0">
                <a:solidFill>
                  <a:srgbClr val="000000"/>
                </a:solidFill>
                <a:latin typeface="Courier New" pitchFamily="49" charset="0"/>
              </a:rPr>
              <a:t>;</a:t>
            </a:r>
          </a:p>
          <a:p>
            <a:pPr>
              <a:lnSpc>
                <a:spcPct val="80000"/>
              </a:lnSpc>
              <a:buFontTx/>
              <a:buNone/>
            </a:pPr>
            <a:r>
              <a:rPr lang="en-IN" sz="2400" b="1" dirty="0">
                <a:solidFill>
                  <a:srgbClr val="000000"/>
                </a:solidFill>
                <a:latin typeface="Courier New" pitchFamily="49" charset="0"/>
              </a:rPr>
              <a:t>private string </a:t>
            </a:r>
            <a:r>
              <a:rPr lang="en-IN" sz="2400" b="1" dirty="0" err="1">
                <a:solidFill>
                  <a:srgbClr val="000000"/>
                </a:solidFill>
                <a:latin typeface="Courier New" pitchFamily="49" charset="0"/>
              </a:rPr>
              <a:t>empName</a:t>
            </a:r>
            <a:r>
              <a:rPr lang="en-IN" sz="2400" b="1" dirty="0">
                <a:solidFill>
                  <a:srgbClr val="000000"/>
                </a:solidFill>
                <a:latin typeface="Courier New" pitchFamily="49" charset="0"/>
              </a:rPr>
              <a:t>;</a:t>
            </a:r>
          </a:p>
          <a:p>
            <a:pPr>
              <a:lnSpc>
                <a:spcPct val="80000"/>
              </a:lnSpc>
              <a:buFontTx/>
              <a:buNone/>
            </a:pPr>
            <a:r>
              <a:rPr lang="en-IN" sz="2400" b="1" dirty="0">
                <a:solidFill>
                  <a:srgbClr val="000000"/>
                </a:solidFill>
                <a:latin typeface="Courier New" pitchFamily="49" charset="0"/>
              </a:rPr>
              <a:t>public Employee(string nm, int id){</a:t>
            </a:r>
          </a:p>
          <a:p>
            <a:pPr>
              <a:lnSpc>
                <a:spcPct val="80000"/>
              </a:lnSpc>
              <a:buFontTx/>
              <a:buNone/>
            </a:pPr>
            <a:r>
              <a:rPr lang="en-IN" sz="2400" b="1" dirty="0" err="1">
                <a:solidFill>
                  <a:srgbClr val="000000"/>
                </a:solidFill>
                <a:latin typeface="Courier New" pitchFamily="49" charset="0"/>
              </a:rPr>
              <a:t>this.empID</a:t>
            </a:r>
            <a:r>
              <a:rPr lang="en-IN" sz="2400" b="1" dirty="0">
                <a:solidFill>
                  <a:srgbClr val="000000"/>
                </a:solidFill>
                <a:latin typeface="Courier New" pitchFamily="49" charset="0"/>
              </a:rPr>
              <a:t>=id;</a:t>
            </a:r>
          </a:p>
          <a:p>
            <a:pPr>
              <a:lnSpc>
                <a:spcPct val="80000"/>
              </a:lnSpc>
              <a:buFontTx/>
              <a:buNone/>
            </a:pPr>
            <a:r>
              <a:rPr lang="en-IN" sz="2400" b="1" dirty="0" err="1">
                <a:solidFill>
                  <a:srgbClr val="000000"/>
                </a:solidFill>
                <a:latin typeface="Courier New" pitchFamily="49" charset="0"/>
              </a:rPr>
              <a:t>this.empName</a:t>
            </a:r>
            <a:r>
              <a:rPr lang="en-IN" sz="2400" b="1" dirty="0">
                <a:solidFill>
                  <a:srgbClr val="000000"/>
                </a:solidFill>
                <a:latin typeface="Courier New" pitchFamily="49" charset="0"/>
              </a:rPr>
              <a:t>=nm;</a:t>
            </a:r>
          </a:p>
          <a:p>
            <a:pPr>
              <a:lnSpc>
                <a:spcPct val="80000"/>
              </a:lnSpc>
              <a:buFontTx/>
              <a:buNone/>
            </a:pPr>
            <a:r>
              <a:rPr lang="en-IN" sz="2400" b="1" dirty="0">
                <a:solidFill>
                  <a:srgbClr val="000000"/>
                </a:solidFill>
                <a:latin typeface="Courier New" pitchFamily="49" charset="0"/>
              </a:rPr>
              <a:t>}</a:t>
            </a:r>
          </a:p>
          <a:p>
            <a:pPr>
              <a:lnSpc>
                <a:spcPct val="80000"/>
              </a:lnSpc>
              <a:buFontTx/>
              <a:buNone/>
            </a:pPr>
            <a:r>
              <a:rPr lang="en-IN" sz="2400" b="1" dirty="0">
                <a:solidFill>
                  <a:srgbClr val="000000"/>
                </a:solidFill>
                <a:latin typeface="Courier New" pitchFamily="49" charset="0"/>
              </a:rPr>
              <a:t>public string Name{	</a:t>
            </a:r>
          </a:p>
          <a:p>
            <a:pPr>
              <a:lnSpc>
                <a:spcPct val="80000"/>
              </a:lnSpc>
              <a:buFontTx/>
              <a:buNone/>
            </a:pPr>
            <a:r>
              <a:rPr lang="en-IN" sz="2400" b="1" dirty="0">
                <a:solidFill>
                  <a:srgbClr val="000000"/>
                </a:solidFill>
                <a:latin typeface="Courier New" pitchFamily="49" charset="0"/>
              </a:rPr>
              <a:t>	get{return </a:t>
            </a:r>
            <a:r>
              <a:rPr lang="en-IN" sz="2400" b="1" dirty="0" err="1">
                <a:solidFill>
                  <a:srgbClr val="000000"/>
                </a:solidFill>
                <a:latin typeface="Courier New" pitchFamily="49" charset="0"/>
              </a:rPr>
              <a:t>empName</a:t>
            </a:r>
            <a:r>
              <a:rPr lang="en-IN" sz="2400" b="1" dirty="0">
                <a:solidFill>
                  <a:srgbClr val="000000"/>
                </a:solidFill>
                <a:latin typeface="Courier New" pitchFamily="49" charset="0"/>
              </a:rPr>
              <a:t>;}</a:t>
            </a:r>
          </a:p>
          <a:p>
            <a:pPr>
              <a:lnSpc>
                <a:spcPct val="80000"/>
              </a:lnSpc>
              <a:buFontTx/>
              <a:buNone/>
            </a:pPr>
            <a:r>
              <a:rPr lang="en-IN" sz="2400" b="1" dirty="0">
                <a:solidFill>
                  <a:srgbClr val="000000"/>
                </a:solidFill>
                <a:latin typeface="Courier New" pitchFamily="49" charset="0"/>
              </a:rPr>
              <a:t>	set{</a:t>
            </a:r>
          </a:p>
          <a:p>
            <a:pPr>
              <a:lnSpc>
                <a:spcPct val="80000"/>
              </a:lnSpc>
              <a:buFontTx/>
              <a:buNone/>
            </a:pPr>
            <a:r>
              <a:rPr lang="en-IN" sz="2400" b="1" dirty="0">
                <a:solidFill>
                  <a:srgbClr val="000000"/>
                </a:solidFill>
                <a:latin typeface="Courier New" pitchFamily="49" charset="0"/>
              </a:rPr>
              <a:t>	</a:t>
            </a:r>
            <a:r>
              <a:rPr lang="en-IN" sz="2400" b="1" dirty="0" err="1">
                <a:solidFill>
                  <a:srgbClr val="000000"/>
                </a:solidFill>
                <a:latin typeface="Courier New" pitchFamily="49" charset="0"/>
              </a:rPr>
              <a:t>System.Console.WriteLine</a:t>
            </a:r>
            <a:r>
              <a:rPr lang="en-IN" sz="2400" b="1" dirty="0">
                <a:solidFill>
                  <a:srgbClr val="000000"/>
                </a:solidFill>
                <a:latin typeface="Courier New" pitchFamily="49" charset="0"/>
              </a:rPr>
              <a:t>("SET");</a:t>
            </a:r>
          </a:p>
          <a:p>
            <a:pPr>
              <a:lnSpc>
                <a:spcPct val="80000"/>
              </a:lnSpc>
              <a:buFontTx/>
              <a:buNone/>
            </a:pPr>
            <a:r>
              <a:rPr lang="en-IN" sz="2400" b="1" dirty="0">
                <a:solidFill>
                  <a:srgbClr val="000000"/>
                </a:solidFill>
                <a:latin typeface="Courier New" pitchFamily="49" charset="0"/>
              </a:rPr>
              <a:t>	if(value!=null)</a:t>
            </a:r>
          </a:p>
          <a:p>
            <a:pPr>
              <a:lnSpc>
                <a:spcPct val="80000"/>
              </a:lnSpc>
              <a:buFontTx/>
              <a:buNone/>
            </a:pPr>
            <a:r>
              <a:rPr lang="en-IN" sz="2400" b="1" dirty="0">
                <a:solidFill>
                  <a:srgbClr val="000000"/>
                </a:solidFill>
                <a:latin typeface="Courier New" pitchFamily="49" charset="0"/>
              </a:rPr>
              <a:t>	</a:t>
            </a:r>
            <a:r>
              <a:rPr lang="en-IN" sz="2400" b="1" dirty="0" err="1">
                <a:solidFill>
                  <a:srgbClr val="000000"/>
                </a:solidFill>
                <a:latin typeface="Courier New" pitchFamily="49" charset="0"/>
              </a:rPr>
              <a:t>empName</a:t>
            </a:r>
            <a:r>
              <a:rPr lang="en-IN" sz="2400" b="1" dirty="0">
                <a:solidFill>
                  <a:srgbClr val="000000"/>
                </a:solidFill>
                <a:latin typeface="Courier New" pitchFamily="49" charset="0"/>
              </a:rPr>
              <a:t>=value;	}}</a:t>
            </a:r>
          </a:p>
          <a:p>
            <a:pPr>
              <a:lnSpc>
                <a:spcPct val="80000"/>
              </a:lnSpc>
              <a:buFontTx/>
              <a:buNone/>
            </a:pPr>
            <a:r>
              <a:rPr lang="en-IN" sz="2400" b="1" dirty="0">
                <a:solidFill>
                  <a:srgbClr val="000000"/>
                </a:solidFill>
                <a:latin typeface="Courier New" pitchFamily="49" charset="0"/>
              </a:rPr>
              <a:t>public int ID{	</a:t>
            </a:r>
          </a:p>
          <a:p>
            <a:pPr>
              <a:lnSpc>
                <a:spcPct val="80000"/>
              </a:lnSpc>
              <a:buFontTx/>
              <a:buNone/>
            </a:pPr>
            <a:r>
              <a:rPr lang="en-IN" sz="2400" b="1" dirty="0">
                <a:solidFill>
                  <a:srgbClr val="000000"/>
                </a:solidFill>
                <a:latin typeface="Courier New" pitchFamily="49" charset="0"/>
              </a:rPr>
              <a:t>	get{return </a:t>
            </a:r>
            <a:r>
              <a:rPr lang="en-IN" sz="2400" b="1" dirty="0" err="1">
                <a:solidFill>
                  <a:srgbClr val="000000"/>
                </a:solidFill>
                <a:latin typeface="Courier New" pitchFamily="49" charset="0"/>
              </a:rPr>
              <a:t>empID</a:t>
            </a:r>
            <a:r>
              <a:rPr lang="en-IN" sz="2400" b="1" dirty="0">
                <a:solidFill>
                  <a:srgbClr val="000000"/>
                </a:solidFill>
                <a:latin typeface="Courier New" pitchFamily="49" charset="0"/>
              </a:rPr>
              <a:t>;}</a:t>
            </a:r>
          </a:p>
          <a:p>
            <a:pPr>
              <a:lnSpc>
                <a:spcPct val="80000"/>
              </a:lnSpc>
              <a:buFontTx/>
              <a:buNone/>
            </a:pPr>
            <a:r>
              <a:rPr lang="en-IN" sz="2400" b="1" dirty="0">
                <a:solidFill>
                  <a:srgbClr val="000000"/>
                </a:solidFill>
                <a:latin typeface="Courier New" pitchFamily="49" charset="0"/>
              </a:rPr>
              <a:t>	set{if(value!=0)</a:t>
            </a:r>
          </a:p>
          <a:p>
            <a:pPr>
              <a:lnSpc>
                <a:spcPct val="80000"/>
              </a:lnSpc>
              <a:buFontTx/>
              <a:buNone/>
            </a:pPr>
            <a:r>
              <a:rPr lang="en-IN" sz="2400" b="1" dirty="0">
                <a:solidFill>
                  <a:srgbClr val="000000"/>
                </a:solidFill>
                <a:latin typeface="Courier New" pitchFamily="49" charset="0"/>
              </a:rPr>
              <a:t>	</a:t>
            </a:r>
            <a:r>
              <a:rPr lang="en-IN" sz="2400" b="1" dirty="0" err="1">
                <a:solidFill>
                  <a:srgbClr val="000000"/>
                </a:solidFill>
                <a:latin typeface="Courier New" pitchFamily="49" charset="0"/>
              </a:rPr>
              <a:t>empID</a:t>
            </a:r>
            <a:r>
              <a:rPr lang="en-IN" sz="2400" b="1" dirty="0">
                <a:solidFill>
                  <a:srgbClr val="000000"/>
                </a:solidFill>
                <a:latin typeface="Courier New" pitchFamily="49" charset="0"/>
              </a:rPr>
              <a:t>=value;	}}</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69</a:t>
            </a:fld>
            <a:endParaRPr lang="en-US"/>
          </a:p>
        </p:txBody>
      </p:sp>
      <p:sp>
        <p:nvSpPr>
          <p:cNvPr id="35843" name="Text Box 5"/>
          <p:cNvSpPr txBox="1">
            <a:spLocks noChangeArrowheads="1"/>
          </p:cNvSpPr>
          <p:nvPr/>
        </p:nvSpPr>
        <p:spPr bwMode="auto">
          <a:xfrm>
            <a:off x="4787900" y="549275"/>
            <a:ext cx="39052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3200">
                <a:solidFill>
                  <a:schemeClr val="bg1"/>
                </a:solidFill>
              </a:rPr>
              <a:t>Example using sort()</a:t>
            </a:r>
            <a:endParaRPr lang="en-IN" sz="320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10000"/>
          </a:bodyPr>
          <a:lstStyle/>
          <a:p>
            <a:r>
              <a:rPr lang="en-US" dirty="0"/>
              <a:t>.NET provide many types of collection classes that like classes implementing from </a:t>
            </a:r>
            <a:r>
              <a:rPr lang="en-US" dirty="0" err="1"/>
              <a:t>ICollections</a:t>
            </a:r>
            <a:r>
              <a:rPr lang="en-US" dirty="0"/>
              <a:t> and Arrays.</a:t>
            </a:r>
          </a:p>
          <a:p>
            <a:r>
              <a:rPr lang="en-US" dirty="0"/>
              <a:t>Also, the classes provide number of ways to store collection of objects – as List, as Map</a:t>
            </a:r>
          </a:p>
          <a:p>
            <a:r>
              <a:rPr lang="en-US" dirty="0"/>
              <a:t>Also, there are already methods that allow the entire collection of objects to be treated as one like sort, search etc. </a:t>
            </a:r>
          </a:p>
          <a:p>
            <a:r>
              <a:rPr lang="en-US" dirty="0"/>
              <a:t>Since all theses are already implemented and tested using these would save considerable amount of time.</a:t>
            </a:r>
          </a:p>
          <a:p>
            <a:r>
              <a:rPr lang="en-US" dirty="0"/>
              <a:t>Some collection classes are dynamic and so any number of object can be added to it without worry about overflow</a:t>
            </a:r>
          </a:p>
          <a:p>
            <a:r>
              <a:rPr lang="en-US" b="1" dirty="0" err="1">
                <a:latin typeface="Courier New" pitchFamily="49" charset="0"/>
                <a:cs typeface="Courier New" pitchFamily="49" charset="0"/>
              </a:rPr>
              <a:t>foreach</a:t>
            </a:r>
            <a:r>
              <a:rPr lang="en-US" dirty="0"/>
              <a:t> can be used to iterate through any collections.</a:t>
            </a:r>
          </a:p>
          <a:p>
            <a:endParaRPr lang="en-US" dirty="0"/>
          </a:p>
        </p:txBody>
      </p:sp>
      <p:sp>
        <p:nvSpPr>
          <p:cNvPr id="2" name="Title 1"/>
          <p:cNvSpPr>
            <a:spLocks noGrp="1"/>
          </p:cNvSpPr>
          <p:nvPr>
            <p:ph type="title"/>
          </p:nvPr>
        </p:nvSpPr>
        <p:spPr/>
        <p:txBody>
          <a:bodyPr/>
          <a:lstStyle/>
          <a:p>
            <a:r>
              <a:rPr lang="en-US" dirty="0"/>
              <a:t>Why collections?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7</a:t>
            </a:fld>
            <a:endParaRPr lang="en-US"/>
          </a:p>
        </p:txBody>
      </p:sp>
    </p:spTree>
    <p:extLst>
      <p:ext uri="{BB962C8B-B14F-4D97-AF65-F5344CB8AC3E}">
        <p14:creationId xmlns:p14="http://schemas.microsoft.com/office/powerpoint/2010/main" val="25514931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ChangeArrowheads="1"/>
          </p:cNvSpPr>
          <p:nvPr/>
        </p:nvSpPr>
        <p:spPr bwMode="auto">
          <a:xfrm>
            <a:off x="287338" y="1289050"/>
            <a:ext cx="8551862"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IN" sz="2400" b="1" dirty="0">
                <a:solidFill>
                  <a:srgbClr val="000000"/>
                </a:solidFill>
                <a:latin typeface="Courier New" pitchFamily="49" charset="0"/>
              </a:rPr>
              <a:t>static void Main(){</a:t>
            </a:r>
          </a:p>
          <a:p>
            <a:endParaRPr lang="en-IN" sz="2400" b="1" dirty="0">
              <a:solidFill>
                <a:srgbClr val="000000"/>
              </a:solidFill>
              <a:latin typeface="Courier New" pitchFamily="49" charset="0"/>
            </a:endParaRPr>
          </a:p>
          <a:p>
            <a:r>
              <a:rPr lang="en-IN" sz="2400" b="1" dirty="0">
                <a:solidFill>
                  <a:srgbClr val="000000"/>
                </a:solidFill>
                <a:latin typeface="Courier New" pitchFamily="49" charset="0"/>
              </a:rPr>
              <a:t>Employee[] e= {new Employee("Neeta" ,12), new Employee("Surya",11),new Employee("Smita" ,3) };</a:t>
            </a:r>
          </a:p>
          <a:p>
            <a:r>
              <a:rPr lang="en-IN" sz="2400" b="1" dirty="0" err="1">
                <a:solidFill>
                  <a:srgbClr val="A42700"/>
                </a:solidFill>
                <a:latin typeface="Courier New" pitchFamily="49" charset="0"/>
              </a:rPr>
              <a:t>Array.Sort</a:t>
            </a:r>
            <a:r>
              <a:rPr lang="en-IN" sz="2400" b="1" dirty="0">
                <a:solidFill>
                  <a:srgbClr val="A42700"/>
                </a:solidFill>
                <a:latin typeface="Courier New" pitchFamily="49" charset="0"/>
              </a:rPr>
              <a:t>(e, delegate(Employee e1, Employee e2){	</a:t>
            </a:r>
          </a:p>
          <a:p>
            <a:r>
              <a:rPr lang="en-IN" sz="2400" b="1" dirty="0">
                <a:solidFill>
                  <a:srgbClr val="A42700"/>
                </a:solidFill>
                <a:latin typeface="Courier New" pitchFamily="49" charset="0"/>
              </a:rPr>
              <a:t>	return e1.Name.CompareTo( e2.Name);</a:t>
            </a:r>
          </a:p>
          <a:p>
            <a:r>
              <a:rPr lang="en-IN" sz="2400" b="1" dirty="0">
                <a:solidFill>
                  <a:srgbClr val="A42700"/>
                </a:solidFill>
                <a:latin typeface="Courier New" pitchFamily="49" charset="0"/>
              </a:rPr>
              <a:t> });</a:t>
            </a:r>
          </a:p>
          <a:p>
            <a:endParaRPr lang="en-IN" sz="2400" b="1" dirty="0">
              <a:solidFill>
                <a:srgbClr val="A42700"/>
              </a:solidFill>
              <a:latin typeface="Courier New" pitchFamily="49" charset="0"/>
            </a:endParaRPr>
          </a:p>
          <a:p>
            <a:r>
              <a:rPr lang="en-IN" sz="2400" b="1" dirty="0">
                <a:solidFill>
                  <a:srgbClr val="000000"/>
                </a:solidFill>
                <a:latin typeface="Courier New" pitchFamily="49" charset="0"/>
              </a:rPr>
              <a:t>for(int </a:t>
            </a:r>
            <a:r>
              <a:rPr lang="en-IN" sz="2400" b="1" dirty="0" err="1">
                <a:solidFill>
                  <a:srgbClr val="000000"/>
                </a:solidFill>
                <a:latin typeface="Courier New" pitchFamily="49" charset="0"/>
              </a:rPr>
              <a:t>i</a:t>
            </a:r>
            <a:r>
              <a:rPr lang="en-IN" sz="2400" b="1" dirty="0">
                <a:solidFill>
                  <a:srgbClr val="000000"/>
                </a:solidFill>
                <a:latin typeface="Courier New" pitchFamily="49" charset="0"/>
              </a:rPr>
              <a:t>=0;i&lt;</a:t>
            </a:r>
            <a:r>
              <a:rPr lang="en-IN" sz="2400" b="1" dirty="0" err="1">
                <a:solidFill>
                  <a:srgbClr val="000000"/>
                </a:solidFill>
                <a:latin typeface="Courier New" pitchFamily="49" charset="0"/>
              </a:rPr>
              <a:t>e.Length;i</a:t>
            </a:r>
            <a:r>
              <a:rPr lang="en-IN" sz="2400" b="1" dirty="0">
                <a:solidFill>
                  <a:srgbClr val="000000"/>
                </a:solidFill>
                <a:latin typeface="Courier New" pitchFamily="49" charset="0"/>
              </a:rPr>
              <a:t>++)</a:t>
            </a:r>
          </a:p>
          <a:p>
            <a:r>
              <a:rPr lang="en-IN" sz="2400" b="1" dirty="0" err="1">
                <a:solidFill>
                  <a:srgbClr val="000000"/>
                </a:solidFill>
                <a:latin typeface="Courier New" pitchFamily="49" charset="0"/>
              </a:rPr>
              <a:t>System.Console.WriteLine</a:t>
            </a:r>
            <a:r>
              <a:rPr lang="en-IN" sz="2400" b="1" dirty="0">
                <a:solidFill>
                  <a:srgbClr val="000000"/>
                </a:solidFill>
                <a:latin typeface="Courier New" pitchFamily="49" charset="0"/>
              </a:rPr>
              <a:t>("Name is {0},</a:t>
            </a:r>
          </a:p>
          <a:p>
            <a:r>
              <a:rPr lang="en-IN" sz="2400" b="1" dirty="0">
                <a:solidFill>
                  <a:srgbClr val="000000"/>
                </a:solidFill>
                <a:latin typeface="Courier New" pitchFamily="49" charset="0"/>
              </a:rPr>
              <a:t>		 ID is {1}" ,e[</a:t>
            </a:r>
            <a:r>
              <a:rPr lang="en-IN" sz="2400" b="1" dirty="0" err="1">
                <a:solidFill>
                  <a:srgbClr val="000000"/>
                </a:solidFill>
                <a:latin typeface="Courier New" pitchFamily="49" charset="0"/>
              </a:rPr>
              <a:t>i</a:t>
            </a:r>
            <a:r>
              <a:rPr lang="en-IN" sz="2400" b="1" dirty="0">
                <a:solidFill>
                  <a:srgbClr val="000000"/>
                </a:solidFill>
                <a:latin typeface="Courier New" pitchFamily="49" charset="0"/>
              </a:rPr>
              <a:t>].</a:t>
            </a:r>
            <a:r>
              <a:rPr lang="en-IN" sz="2400" b="1" dirty="0" err="1">
                <a:solidFill>
                  <a:srgbClr val="000000"/>
                </a:solidFill>
                <a:latin typeface="Courier New" pitchFamily="49" charset="0"/>
              </a:rPr>
              <a:t>Name,e</a:t>
            </a:r>
            <a:r>
              <a:rPr lang="en-IN" sz="2400" b="1" dirty="0">
                <a:solidFill>
                  <a:srgbClr val="000000"/>
                </a:solidFill>
                <a:latin typeface="Courier New" pitchFamily="49" charset="0"/>
              </a:rPr>
              <a:t>[</a:t>
            </a:r>
            <a:r>
              <a:rPr lang="en-IN" sz="2400" b="1" dirty="0" err="1">
                <a:solidFill>
                  <a:srgbClr val="000000"/>
                </a:solidFill>
                <a:latin typeface="Courier New" pitchFamily="49" charset="0"/>
              </a:rPr>
              <a:t>i</a:t>
            </a:r>
            <a:r>
              <a:rPr lang="en-IN" sz="2400" b="1" dirty="0">
                <a:solidFill>
                  <a:srgbClr val="000000"/>
                </a:solidFill>
                <a:latin typeface="Courier New" pitchFamily="49" charset="0"/>
              </a:rPr>
              <a:t>].ID);</a:t>
            </a:r>
          </a:p>
          <a:p>
            <a:r>
              <a:rPr lang="en-IN" sz="2400" b="1" dirty="0">
                <a:solidFill>
                  <a:srgbClr val="000000"/>
                </a:solidFill>
                <a:latin typeface="Courier New" pitchFamily="49" charset="0"/>
              </a:rPr>
              <a:t>}</a:t>
            </a:r>
          </a:p>
          <a:p>
            <a:r>
              <a:rPr lang="en-US" sz="2400" b="1" dirty="0">
                <a:solidFill>
                  <a:srgbClr val="000000"/>
                </a:solidFill>
                <a:latin typeface="Courier New" pitchFamily="49" charset="0"/>
              </a:rPr>
              <a:t>}</a:t>
            </a:r>
            <a:endParaRPr lang="en-IN" sz="2400" b="1" dirty="0">
              <a:solidFill>
                <a:srgbClr val="000000"/>
              </a:solidFill>
              <a:latin typeface="Courier New" pitchFamily="49" charset="0"/>
            </a:endParaRPr>
          </a:p>
        </p:txBody>
      </p:sp>
      <p:sp>
        <p:nvSpPr>
          <p:cNvPr id="36867" name="Rectangle 5"/>
          <p:cNvSpPr>
            <a:spLocks noChangeArrowheads="1"/>
          </p:cNvSpPr>
          <p:nvPr/>
        </p:nvSpPr>
        <p:spPr bwMode="auto">
          <a:xfrm>
            <a:off x="5126038" y="6128543"/>
            <a:ext cx="4017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400" b="1" dirty="0">
                <a:solidFill>
                  <a:srgbClr val="000000"/>
                </a:solidFill>
                <a:latin typeface="Courier New" pitchFamily="49" charset="0"/>
              </a:rPr>
              <a:t>return e1.ID - e2.ID;</a:t>
            </a:r>
          </a:p>
        </p:txBody>
      </p:sp>
      <p:sp>
        <p:nvSpPr>
          <p:cNvPr id="36868" name="Line 6"/>
          <p:cNvSpPr>
            <a:spLocks noChangeShapeType="1"/>
          </p:cNvSpPr>
          <p:nvPr/>
        </p:nvSpPr>
        <p:spPr bwMode="auto">
          <a:xfrm>
            <a:off x="6877050" y="3141663"/>
            <a:ext cx="1581150" cy="2986880"/>
          </a:xfrm>
          <a:prstGeom prst="line">
            <a:avLst/>
          </a:prstGeom>
          <a:noFill/>
          <a:ln w="9525">
            <a:solidFill>
              <a:srgbClr val="CC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69" name="Text Box 7"/>
          <p:cNvSpPr txBox="1">
            <a:spLocks noChangeArrowheads="1"/>
          </p:cNvSpPr>
          <p:nvPr/>
        </p:nvSpPr>
        <p:spPr bwMode="auto">
          <a:xfrm>
            <a:off x="7935913" y="4240213"/>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a:solidFill>
                  <a:srgbClr val="CC0066"/>
                </a:solidFill>
              </a:rPr>
              <a:t>or</a:t>
            </a:r>
            <a:endParaRPr lang="en-IN" sz="2400">
              <a:solidFill>
                <a:srgbClr val="CC0066"/>
              </a:solidFill>
            </a:endParaRPr>
          </a:p>
        </p:txBody>
      </p:sp>
      <p:sp>
        <p:nvSpPr>
          <p:cNvPr id="3" name="Title 2">
            <a:extLst>
              <a:ext uri="{FF2B5EF4-FFF2-40B4-BE49-F238E27FC236}">
                <a16:creationId xmlns:a16="http://schemas.microsoft.com/office/drawing/2014/main" id="{D29D2E4F-6797-743E-0C8A-E495A3ADA43E}"/>
              </a:ext>
            </a:extLst>
          </p:cNvPr>
          <p:cNvSpPr>
            <a:spLocks noGrp="1"/>
          </p:cNvSpPr>
          <p:nvPr>
            <p:ph type="title"/>
          </p:nvPr>
        </p:nvSpPr>
        <p:spPr/>
        <p:txBody>
          <a:bodyPr/>
          <a:lstStyle/>
          <a:p>
            <a:r>
              <a:rPr lang="en-IN" dirty="0"/>
              <a:t>Comparison in sort() method</a:t>
            </a:r>
          </a:p>
        </p:txBody>
      </p:sp>
      <p:sp>
        <p:nvSpPr>
          <p:cNvPr id="2" name="Slide Number Placeholder 1"/>
          <p:cNvSpPr>
            <a:spLocks noGrp="1"/>
          </p:cNvSpPr>
          <p:nvPr>
            <p:ph type="sldNum" sz="quarter" idx="4294967295"/>
          </p:nvPr>
        </p:nvSpPr>
        <p:spPr bwMode="auto">
          <a:xfrm>
            <a:off x="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sz="quarter" idx="12"/>
          </p:nvPr>
        </p:nvSpPr>
        <p:spPr/>
        <p:txBody>
          <a:bodyPr/>
          <a:lstStyle/>
          <a:p>
            <a:r>
              <a:rPr lang="en-IN" b="1">
                <a:solidFill>
                  <a:srgbClr val="000000"/>
                </a:solidFill>
                <a:latin typeface="Courier New" pitchFamily="49" charset="0"/>
              </a:rPr>
              <a:t>public static void ForEach&lt;T&gt;(T[] array, Action&lt;T&gt; action);</a:t>
            </a:r>
          </a:p>
          <a:p>
            <a:pPr>
              <a:buFontTx/>
              <a:buNone/>
            </a:pPr>
            <a:endParaRPr lang="en-IN" b="1">
              <a:solidFill>
                <a:srgbClr val="000000"/>
              </a:solidFill>
              <a:latin typeface="Courier New" pitchFamily="49" charset="0"/>
            </a:endParaRPr>
          </a:p>
          <a:p>
            <a:r>
              <a:rPr lang="en-US"/>
              <a:t>Uses delegate</a:t>
            </a:r>
          </a:p>
          <a:p>
            <a:pPr lvl="1"/>
            <a:r>
              <a:rPr lang="en-IN" sz="3200" b="1">
                <a:solidFill>
                  <a:srgbClr val="000000"/>
                </a:solidFill>
                <a:latin typeface="Courier New" pitchFamily="49" charset="0"/>
              </a:rPr>
              <a:t>public delegate void Action&lt;T&gt;(T t);</a:t>
            </a:r>
          </a:p>
        </p:txBody>
      </p:sp>
      <p:sp>
        <p:nvSpPr>
          <p:cNvPr id="37890" name="Rectangle 2"/>
          <p:cNvSpPr>
            <a:spLocks noGrp="1" noChangeArrowheads="1"/>
          </p:cNvSpPr>
          <p:nvPr>
            <p:ph type="title"/>
          </p:nvPr>
        </p:nvSpPr>
        <p:spPr/>
        <p:txBody>
          <a:bodyPr/>
          <a:lstStyle/>
          <a:p>
            <a:r>
              <a:rPr lang="en-US" sz="4000" dirty="0">
                <a:latin typeface="Courier New" pitchFamily="49" charset="0"/>
              </a:rPr>
              <a:t>Action </a:t>
            </a:r>
            <a:r>
              <a:rPr lang="en-US" dirty="0"/>
              <a:t>in</a:t>
            </a:r>
            <a:r>
              <a:rPr lang="en-US" sz="4000" dirty="0">
                <a:latin typeface="Courier New" pitchFamily="49" charset="0"/>
              </a:rPr>
              <a:t> </a:t>
            </a:r>
            <a:r>
              <a:rPr lang="en-US" sz="4000" dirty="0" err="1">
                <a:latin typeface="Courier New" pitchFamily="49" charset="0"/>
              </a:rPr>
              <a:t>ForEach</a:t>
            </a:r>
            <a:r>
              <a:rPr lang="en-US" sz="4000" dirty="0">
                <a:latin typeface="Courier New" pitchFamily="49" charset="0"/>
              </a:rPr>
              <a:t>()</a:t>
            </a:r>
            <a:r>
              <a:rPr lang="en-US" dirty="0"/>
              <a:t> method</a:t>
            </a:r>
            <a:endParaRPr lang="en-IN" dirty="0"/>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ChangeArrowheads="1"/>
          </p:cNvSpPr>
          <p:nvPr/>
        </p:nvSpPr>
        <p:spPr bwMode="auto">
          <a:xfrm>
            <a:off x="359568" y="1219200"/>
            <a:ext cx="8424863" cy="553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b="1" dirty="0">
                <a:solidFill>
                  <a:srgbClr val="000000"/>
                </a:solidFill>
                <a:latin typeface="Courier New" pitchFamily="49" charset="0"/>
              </a:rPr>
              <a:t>public class Employee{</a:t>
            </a:r>
          </a:p>
          <a:p>
            <a:r>
              <a:rPr lang="en-US" sz="2800" b="1" dirty="0">
                <a:solidFill>
                  <a:srgbClr val="000000"/>
                </a:solidFill>
                <a:latin typeface="Courier New" pitchFamily="49" charset="0"/>
              </a:rPr>
              <a:t>…</a:t>
            </a:r>
          </a:p>
          <a:p>
            <a:r>
              <a:rPr lang="en-IN" sz="2800" b="1" dirty="0">
                <a:solidFill>
                  <a:srgbClr val="000000"/>
                </a:solidFill>
                <a:latin typeface="Courier New" pitchFamily="49" charset="0"/>
              </a:rPr>
              <a:t>override public String </a:t>
            </a:r>
            <a:r>
              <a:rPr lang="en-IN" sz="2800" b="1" dirty="0" err="1">
                <a:solidFill>
                  <a:srgbClr val="000000"/>
                </a:solidFill>
                <a:latin typeface="Courier New" pitchFamily="49" charset="0"/>
              </a:rPr>
              <a:t>ToString</a:t>
            </a:r>
            <a:r>
              <a:rPr lang="en-IN" sz="2800" b="1" dirty="0">
                <a:solidFill>
                  <a:srgbClr val="000000"/>
                </a:solidFill>
                <a:latin typeface="Courier New" pitchFamily="49" charset="0"/>
              </a:rPr>
              <a:t>(){</a:t>
            </a:r>
          </a:p>
          <a:p>
            <a:r>
              <a:rPr lang="en-IN" sz="2800" b="1" dirty="0">
                <a:solidFill>
                  <a:srgbClr val="000000"/>
                </a:solidFill>
                <a:latin typeface="Courier New" pitchFamily="49" charset="0"/>
              </a:rPr>
              <a:t>return </a:t>
            </a:r>
            <a:r>
              <a:rPr lang="en-IN" sz="2800" b="1" dirty="0" err="1">
                <a:solidFill>
                  <a:srgbClr val="000000"/>
                </a:solidFill>
                <a:latin typeface="Courier New" pitchFamily="49" charset="0"/>
              </a:rPr>
              <a:t>empName</a:t>
            </a:r>
            <a:r>
              <a:rPr lang="en-IN" sz="2800" b="1" dirty="0">
                <a:solidFill>
                  <a:srgbClr val="000000"/>
                </a:solidFill>
                <a:latin typeface="Courier New" pitchFamily="49" charset="0"/>
              </a:rPr>
              <a:t>+" ( "+ </a:t>
            </a:r>
            <a:r>
              <a:rPr lang="en-IN" sz="2800" b="1" dirty="0" err="1">
                <a:solidFill>
                  <a:srgbClr val="000000"/>
                </a:solidFill>
                <a:latin typeface="Courier New" pitchFamily="49" charset="0"/>
              </a:rPr>
              <a:t>empID</a:t>
            </a:r>
            <a:r>
              <a:rPr lang="en-IN" sz="2800" b="1" dirty="0">
                <a:solidFill>
                  <a:srgbClr val="000000"/>
                </a:solidFill>
                <a:latin typeface="Courier New" pitchFamily="49" charset="0"/>
              </a:rPr>
              <a:t> +" ) ";</a:t>
            </a:r>
          </a:p>
          <a:p>
            <a:r>
              <a:rPr lang="en-IN" sz="2800" b="1" dirty="0">
                <a:solidFill>
                  <a:srgbClr val="000000"/>
                </a:solidFill>
                <a:latin typeface="Courier New" pitchFamily="49" charset="0"/>
              </a:rPr>
              <a:t>}</a:t>
            </a:r>
          </a:p>
          <a:p>
            <a:r>
              <a:rPr lang="en-IN" sz="2800" b="1" dirty="0">
                <a:solidFill>
                  <a:srgbClr val="000000"/>
                </a:solidFill>
                <a:latin typeface="Courier New" pitchFamily="49" charset="0"/>
              </a:rPr>
              <a:t>static void Main(){</a:t>
            </a:r>
          </a:p>
          <a:p>
            <a:r>
              <a:rPr lang="en-IN" sz="2800" b="1" dirty="0">
                <a:solidFill>
                  <a:srgbClr val="000000"/>
                </a:solidFill>
                <a:latin typeface="Courier New" pitchFamily="49" charset="0"/>
              </a:rPr>
              <a:t>Employee[] e= {…};</a:t>
            </a:r>
          </a:p>
          <a:p>
            <a:r>
              <a:rPr lang="en-IN" sz="2800" b="1" dirty="0" err="1">
                <a:solidFill>
                  <a:srgbClr val="000000"/>
                </a:solidFill>
                <a:latin typeface="Courier New" pitchFamily="49" charset="0"/>
              </a:rPr>
              <a:t>Array.Sort</a:t>
            </a:r>
            <a:r>
              <a:rPr lang="en-IN" sz="2800" b="1" dirty="0">
                <a:solidFill>
                  <a:srgbClr val="000000"/>
                </a:solidFill>
                <a:latin typeface="Courier New" pitchFamily="49" charset="0"/>
              </a:rPr>
              <a:t>(e, delegate(Employee e1, Employee e2){</a:t>
            </a:r>
          </a:p>
          <a:p>
            <a:r>
              <a:rPr lang="en-IN" sz="2800" b="1" dirty="0">
                <a:solidFill>
                  <a:srgbClr val="000000"/>
                </a:solidFill>
                <a:latin typeface="Courier New" pitchFamily="49" charset="0"/>
              </a:rPr>
              <a:t>return e1.Name.CompareTo( e2.Name);</a:t>
            </a:r>
          </a:p>
          <a:p>
            <a:r>
              <a:rPr lang="en-IN" sz="2800" b="1" dirty="0">
                <a:solidFill>
                  <a:srgbClr val="000000"/>
                </a:solidFill>
                <a:latin typeface="Courier New" pitchFamily="49" charset="0"/>
              </a:rPr>
              <a:t> });</a:t>
            </a:r>
          </a:p>
          <a:p>
            <a:r>
              <a:rPr lang="en-IN" sz="2800" b="1" dirty="0" err="1">
                <a:solidFill>
                  <a:srgbClr val="A42700"/>
                </a:solidFill>
                <a:latin typeface="Courier New" pitchFamily="49" charset="0"/>
              </a:rPr>
              <a:t>Array.ForEach</a:t>
            </a:r>
            <a:r>
              <a:rPr lang="en-IN" sz="2800" b="1" dirty="0">
                <a:solidFill>
                  <a:srgbClr val="A42700"/>
                </a:solidFill>
                <a:latin typeface="Courier New" pitchFamily="49" charset="0"/>
              </a:rPr>
              <a:t>(e, </a:t>
            </a:r>
            <a:r>
              <a:rPr lang="en-IN" sz="2800" b="1" dirty="0" err="1">
                <a:solidFill>
                  <a:srgbClr val="A42700"/>
                </a:solidFill>
                <a:latin typeface="Courier New" pitchFamily="49" charset="0"/>
              </a:rPr>
              <a:t>Console.WriteLine</a:t>
            </a:r>
            <a:r>
              <a:rPr lang="en-IN" sz="2800" b="1" dirty="0">
                <a:solidFill>
                  <a:srgbClr val="A42700"/>
                </a:solidFill>
                <a:latin typeface="Courier New" pitchFamily="49" charset="0"/>
              </a:rPr>
              <a:t>);</a:t>
            </a:r>
            <a:r>
              <a:rPr lang="en-IN" sz="2800" b="1" dirty="0">
                <a:solidFill>
                  <a:srgbClr val="000000"/>
                </a:solidFill>
                <a:latin typeface="Courier New" pitchFamily="49" charset="0"/>
              </a:rPr>
              <a:t>}}</a:t>
            </a:r>
          </a:p>
          <a:p>
            <a:endParaRPr lang="en-IN" b="1" dirty="0"/>
          </a:p>
        </p:txBody>
      </p:sp>
      <p:sp>
        <p:nvSpPr>
          <p:cNvPr id="3" name="Title 2">
            <a:extLst>
              <a:ext uri="{FF2B5EF4-FFF2-40B4-BE49-F238E27FC236}">
                <a16:creationId xmlns:a16="http://schemas.microsoft.com/office/drawing/2014/main" id="{EAE17D45-F521-88DC-389C-063B9D820904}"/>
              </a:ext>
            </a:extLst>
          </p:cNvPr>
          <p:cNvSpPr>
            <a:spLocks noGrp="1"/>
          </p:cNvSpPr>
          <p:nvPr>
            <p:ph type="title"/>
          </p:nvPr>
        </p:nvSpPr>
        <p:spPr/>
        <p:txBody>
          <a:bodyPr/>
          <a:lstStyle/>
          <a:p>
            <a:r>
              <a:rPr lang="en-IN" dirty="0"/>
              <a:t>Action in </a:t>
            </a:r>
            <a:r>
              <a:rPr lang="en-IN" dirty="0" err="1"/>
              <a:t>ForEach</a:t>
            </a:r>
            <a:r>
              <a:rPr lang="en-IN" dirty="0"/>
              <a:t>() method</a:t>
            </a:r>
          </a:p>
        </p:txBody>
      </p:sp>
      <p:sp>
        <p:nvSpPr>
          <p:cNvPr id="2" name="Slide Number Placeholder 1"/>
          <p:cNvSpPr>
            <a:spLocks noGrp="1"/>
          </p:cNvSpPr>
          <p:nvPr>
            <p:ph type="sldNum" sz="quarter" idx="4294967295"/>
          </p:nvPr>
        </p:nvSpPr>
        <p:spPr bwMode="auto">
          <a:xfrm>
            <a:off x="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sz="quarter" idx="12"/>
          </p:nvPr>
        </p:nvSpPr>
        <p:spPr/>
        <p:txBody>
          <a:bodyPr/>
          <a:lstStyle/>
          <a:p>
            <a:pPr>
              <a:lnSpc>
                <a:spcPct val="90000"/>
              </a:lnSpc>
            </a:pPr>
            <a:r>
              <a:rPr lang="en-IN" b="1">
                <a:solidFill>
                  <a:srgbClr val="000000"/>
                </a:solidFill>
                <a:latin typeface="Courier New" pitchFamily="49" charset="0"/>
              </a:rPr>
              <a:t>public static U[] ConvertAll&lt;T,U&gt;(T[] array, Converter&lt;T,U&gt; converter);</a:t>
            </a:r>
          </a:p>
          <a:p>
            <a:pPr>
              <a:lnSpc>
                <a:spcPct val="90000"/>
              </a:lnSpc>
            </a:pPr>
            <a:r>
              <a:rPr lang="en-US"/>
              <a:t>Uses the following delegate</a:t>
            </a:r>
          </a:p>
          <a:p>
            <a:pPr lvl="1">
              <a:lnSpc>
                <a:spcPct val="90000"/>
              </a:lnSpc>
            </a:pPr>
            <a:r>
              <a:rPr lang="en-IN" sz="3200" b="1">
                <a:solidFill>
                  <a:srgbClr val="000000"/>
                </a:solidFill>
                <a:latin typeface="Courier New" pitchFamily="49" charset="0"/>
              </a:rPr>
              <a:t>public delegate U Converter&lt;T, U&gt;(T from);</a:t>
            </a:r>
          </a:p>
          <a:p>
            <a:pPr>
              <a:lnSpc>
                <a:spcPct val="90000"/>
              </a:lnSpc>
            </a:pPr>
            <a:r>
              <a:rPr lang="en-US"/>
              <a:t>This method is used if an array of one type should be converted to an array of another type.</a:t>
            </a:r>
            <a:endParaRPr lang="en-IN"/>
          </a:p>
          <a:p>
            <a:pPr lvl="1">
              <a:lnSpc>
                <a:spcPct val="90000"/>
              </a:lnSpc>
            </a:pPr>
            <a:endParaRPr lang="en-IN" sz="2400" b="1">
              <a:latin typeface="Courier New" pitchFamily="49" charset="0"/>
            </a:endParaRPr>
          </a:p>
        </p:txBody>
      </p:sp>
      <p:sp>
        <p:nvSpPr>
          <p:cNvPr id="39938" name="Rectangle 2"/>
          <p:cNvSpPr>
            <a:spLocks noGrp="1" noChangeArrowheads="1"/>
          </p:cNvSpPr>
          <p:nvPr>
            <p:ph type="title"/>
          </p:nvPr>
        </p:nvSpPr>
        <p:spPr/>
        <p:txBody>
          <a:bodyPr/>
          <a:lstStyle/>
          <a:p>
            <a:r>
              <a:rPr lang="en-IN" dirty="0">
                <a:latin typeface="Courier New" pitchFamily="49" charset="0"/>
              </a:rPr>
              <a:t>Converter</a:t>
            </a:r>
            <a:r>
              <a:rPr lang="en-IN" dirty="0"/>
              <a:t> in </a:t>
            </a:r>
            <a:r>
              <a:rPr lang="en-IN" dirty="0" err="1">
                <a:latin typeface="Courier New" pitchFamily="49" charset="0"/>
              </a:rPr>
              <a:t>ConvertAll</a:t>
            </a:r>
            <a:r>
              <a:rPr lang="en-IN" dirty="0">
                <a:latin typeface="Courier New" pitchFamily="49" charset="0"/>
              </a:rPr>
              <a:t>()</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156B9A-F7CF-36A8-BC8D-086FA25EF16A}"/>
              </a:ext>
            </a:extLst>
          </p:cNvPr>
          <p:cNvSpPr>
            <a:spLocks noGrp="1"/>
          </p:cNvSpPr>
          <p:nvPr>
            <p:ph type="title"/>
          </p:nvPr>
        </p:nvSpPr>
        <p:spPr/>
        <p:txBody>
          <a:bodyPr/>
          <a:lstStyle/>
          <a:p>
            <a:r>
              <a:rPr lang="en-IN" dirty="0"/>
              <a:t>Converter in </a:t>
            </a:r>
            <a:r>
              <a:rPr lang="en-IN" dirty="0" err="1"/>
              <a:t>ConvertAll</a:t>
            </a:r>
            <a:r>
              <a:rPr lang="en-IN" dirty="0"/>
              <a:t>()</a:t>
            </a:r>
          </a:p>
        </p:txBody>
      </p:sp>
      <p:sp>
        <p:nvSpPr>
          <p:cNvPr id="40962" name="Rectangle 5"/>
          <p:cNvSpPr>
            <a:spLocks noGrp="1" noChangeArrowheads="1"/>
          </p:cNvSpPr>
          <p:nvPr>
            <p:ph type="body" idx="4294967295"/>
          </p:nvPr>
        </p:nvSpPr>
        <p:spPr>
          <a:xfrm>
            <a:off x="461035" y="1295400"/>
            <a:ext cx="8432140" cy="5105400"/>
          </a:xfrm>
        </p:spPr>
        <p:txBody>
          <a:bodyPr>
            <a:normAutofit fontScale="92500" lnSpcReduction="20000"/>
          </a:bodyPr>
          <a:lstStyle/>
          <a:p>
            <a:pPr>
              <a:lnSpc>
                <a:spcPct val="80000"/>
              </a:lnSpc>
            </a:pPr>
            <a:r>
              <a:rPr lang="en-US" sz="2800" dirty="0"/>
              <a:t>Suppose we have a Trainee class which also has Name and ID as attributes apart from other specific methods of its own.</a:t>
            </a:r>
          </a:p>
          <a:p>
            <a:pPr>
              <a:lnSpc>
                <a:spcPct val="80000"/>
              </a:lnSpc>
            </a:pPr>
            <a:r>
              <a:rPr lang="en-US" sz="2800" dirty="0"/>
              <a:t>The following example demonstrates the  conversion of  Employee array into Trainee array:</a:t>
            </a:r>
          </a:p>
          <a:p>
            <a:pPr>
              <a:lnSpc>
                <a:spcPct val="80000"/>
              </a:lnSpc>
              <a:buFontTx/>
              <a:buNone/>
            </a:pPr>
            <a:r>
              <a:rPr lang="en-IN" sz="2800" b="1" dirty="0">
                <a:solidFill>
                  <a:srgbClr val="000000"/>
                </a:solidFill>
                <a:latin typeface="Courier New" pitchFamily="49" charset="0"/>
              </a:rPr>
              <a:t>class Test{</a:t>
            </a:r>
          </a:p>
          <a:p>
            <a:pPr>
              <a:lnSpc>
                <a:spcPct val="80000"/>
              </a:lnSpc>
              <a:buFontTx/>
              <a:buNone/>
            </a:pPr>
            <a:r>
              <a:rPr lang="en-IN" sz="2800" b="1" dirty="0">
                <a:solidFill>
                  <a:srgbClr val="000000"/>
                </a:solidFill>
                <a:latin typeface="Courier New" pitchFamily="49" charset="0"/>
              </a:rPr>
              <a:t>static void Main(){</a:t>
            </a:r>
          </a:p>
          <a:p>
            <a:pPr>
              <a:lnSpc>
                <a:spcPct val="80000"/>
              </a:lnSpc>
              <a:buFontTx/>
              <a:buNone/>
            </a:pPr>
            <a:r>
              <a:rPr lang="en-IN" sz="2800" b="1" dirty="0">
                <a:solidFill>
                  <a:srgbClr val="000000"/>
                </a:solidFill>
                <a:latin typeface="Courier New" pitchFamily="49" charset="0"/>
              </a:rPr>
              <a:t>Employee[] e= {new Employee("Neeta" ,12), new Employee("Surya",11),new Employee("Smita" ,3) };</a:t>
            </a:r>
          </a:p>
          <a:p>
            <a:pPr>
              <a:lnSpc>
                <a:spcPct val="80000"/>
              </a:lnSpc>
              <a:buFontTx/>
              <a:buNone/>
            </a:pPr>
            <a:r>
              <a:rPr lang="en-IN" sz="2800" b="1" dirty="0">
                <a:solidFill>
                  <a:srgbClr val="000000"/>
                </a:solidFill>
                <a:latin typeface="Courier New" pitchFamily="49" charset="0"/>
              </a:rPr>
              <a:t>Trainee[] t= </a:t>
            </a:r>
            <a:r>
              <a:rPr lang="en-IN" sz="2800" b="1" dirty="0" err="1">
                <a:solidFill>
                  <a:srgbClr val="000000"/>
                </a:solidFill>
                <a:latin typeface="Courier New" pitchFamily="49" charset="0"/>
              </a:rPr>
              <a:t>Array.ConvertAll</a:t>
            </a:r>
            <a:r>
              <a:rPr lang="en-IN" sz="2800" b="1" dirty="0">
                <a:solidFill>
                  <a:srgbClr val="000000"/>
                </a:solidFill>
                <a:latin typeface="Courier New" pitchFamily="49" charset="0"/>
              </a:rPr>
              <a:t>&lt;</a:t>
            </a:r>
            <a:r>
              <a:rPr lang="en-IN" sz="2800" b="1" dirty="0" err="1">
                <a:solidFill>
                  <a:srgbClr val="000000"/>
                </a:solidFill>
                <a:latin typeface="Courier New" pitchFamily="49" charset="0"/>
              </a:rPr>
              <a:t>Employee,Trainee</a:t>
            </a:r>
            <a:r>
              <a:rPr lang="en-IN" sz="2800" b="1" dirty="0">
                <a:solidFill>
                  <a:srgbClr val="000000"/>
                </a:solidFill>
                <a:latin typeface="Courier New" pitchFamily="49" charset="0"/>
              </a:rPr>
              <a:t>&gt;(</a:t>
            </a:r>
            <a:r>
              <a:rPr lang="en-IN" sz="2800" b="1" dirty="0" err="1">
                <a:solidFill>
                  <a:srgbClr val="000000"/>
                </a:solidFill>
                <a:latin typeface="Courier New" pitchFamily="49" charset="0"/>
              </a:rPr>
              <a:t>e,delegate</a:t>
            </a:r>
            <a:r>
              <a:rPr lang="en-IN" sz="2800" b="1" dirty="0">
                <a:solidFill>
                  <a:srgbClr val="000000"/>
                </a:solidFill>
                <a:latin typeface="Courier New" pitchFamily="49" charset="0"/>
              </a:rPr>
              <a:t>(Employee e1){</a:t>
            </a:r>
          </a:p>
          <a:p>
            <a:pPr>
              <a:lnSpc>
                <a:spcPct val="80000"/>
              </a:lnSpc>
              <a:buFontTx/>
              <a:buNone/>
            </a:pPr>
            <a:r>
              <a:rPr lang="en-IN" sz="2800" b="1" dirty="0">
                <a:solidFill>
                  <a:srgbClr val="000000"/>
                </a:solidFill>
                <a:latin typeface="Courier New" pitchFamily="49" charset="0"/>
              </a:rPr>
              <a:t>return new Trainee(e1.Name, e1.ID);</a:t>
            </a:r>
          </a:p>
          <a:p>
            <a:pPr>
              <a:lnSpc>
                <a:spcPct val="80000"/>
              </a:lnSpc>
              <a:buFontTx/>
              <a:buNone/>
            </a:pPr>
            <a:r>
              <a:rPr lang="en-IN" sz="2800" b="1" dirty="0">
                <a:solidFill>
                  <a:srgbClr val="000000"/>
                </a:solidFill>
                <a:latin typeface="Courier New" pitchFamily="49" charset="0"/>
              </a:rPr>
              <a:t>});</a:t>
            </a:r>
          </a:p>
          <a:p>
            <a:pPr>
              <a:lnSpc>
                <a:spcPct val="80000"/>
              </a:lnSpc>
              <a:buFontTx/>
              <a:buNone/>
            </a:pPr>
            <a:r>
              <a:rPr lang="en-IN" sz="2800" b="1" dirty="0" err="1">
                <a:solidFill>
                  <a:srgbClr val="000000"/>
                </a:solidFill>
                <a:latin typeface="Courier New" pitchFamily="49" charset="0"/>
              </a:rPr>
              <a:t>Array.ForEach</a:t>
            </a:r>
            <a:r>
              <a:rPr lang="en-IN" sz="2800" b="1" dirty="0">
                <a:solidFill>
                  <a:srgbClr val="000000"/>
                </a:solidFill>
                <a:latin typeface="Courier New" pitchFamily="49" charset="0"/>
              </a:rPr>
              <a:t>(t, </a:t>
            </a:r>
            <a:r>
              <a:rPr lang="en-IN" sz="2800" b="1" dirty="0" err="1">
                <a:solidFill>
                  <a:srgbClr val="000000"/>
                </a:solidFill>
                <a:latin typeface="Courier New" pitchFamily="49" charset="0"/>
              </a:rPr>
              <a:t>Console.WriteLine</a:t>
            </a:r>
            <a:r>
              <a:rPr lang="en-IN" sz="2800" b="1" dirty="0">
                <a:solidFill>
                  <a:srgbClr val="000000"/>
                </a:solidFill>
                <a:latin typeface="Courier New" pitchFamily="49" charset="0"/>
              </a:rPr>
              <a:t>);}}</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sz="quarter" idx="12"/>
          </p:nvPr>
        </p:nvSpPr>
        <p:spPr/>
        <p:txBody>
          <a:bodyPr/>
          <a:lstStyle/>
          <a:p>
            <a:r>
              <a:rPr lang="en-IN" sz="2800" b="1" dirty="0">
                <a:solidFill>
                  <a:srgbClr val="000000"/>
                </a:solidFill>
                <a:latin typeface="Courier New" pitchFamily="49" charset="0"/>
              </a:rPr>
              <a:t>public static T Find&lt;T&gt;(T[] </a:t>
            </a:r>
            <a:r>
              <a:rPr lang="en-IN" sz="2800" b="1" dirty="0" err="1">
                <a:solidFill>
                  <a:srgbClr val="000000"/>
                </a:solidFill>
                <a:latin typeface="Courier New" pitchFamily="49" charset="0"/>
              </a:rPr>
              <a:t>array,Predicate</a:t>
            </a:r>
            <a:r>
              <a:rPr lang="en-IN" sz="2800" b="1" dirty="0">
                <a:solidFill>
                  <a:srgbClr val="000000"/>
                </a:solidFill>
                <a:latin typeface="Courier New" pitchFamily="49" charset="0"/>
              </a:rPr>
              <a:t>&lt;T&gt; match); </a:t>
            </a:r>
          </a:p>
          <a:p>
            <a:r>
              <a:rPr lang="en-IN" sz="2800" b="1" dirty="0">
                <a:solidFill>
                  <a:srgbClr val="000000"/>
                </a:solidFill>
                <a:latin typeface="Courier New" pitchFamily="49" charset="0"/>
              </a:rPr>
              <a:t>public static T[] </a:t>
            </a:r>
            <a:r>
              <a:rPr lang="en-IN" sz="2800" b="1" dirty="0" err="1">
                <a:solidFill>
                  <a:srgbClr val="000000"/>
                </a:solidFill>
                <a:latin typeface="Courier New" pitchFamily="49" charset="0"/>
              </a:rPr>
              <a:t>FindAll</a:t>
            </a:r>
            <a:r>
              <a:rPr lang="en-IN" sz="2800" b="1" dirty="0">
                <a:solidFill>
                  <a:srgbClr val="000000"/>
                </a:solidFill>
                <a:latin typeface="Courier New" pitchFamily="49" charset="0"/>
              </a:rPr>
              <a:t>&lt;T&gt;(T[] array, Predicate&lt;T&gt; match);</a:t>
            </a:r>
          </a:p>
          <a:p>
            <a:r>
              <a:rPr lang="en-IN" sz="2800" b="1" dirty="0">
                <a:solidFill>
                  <a:srgbClr val="000000"/>
                </a:solidFill>
                <a:latin typeface="Courier New" pitchFamily="49" charset="0"/>
              </a:rPr>
              <a:t>public static int </a:t>
            </a:r>
            <a:r>
              <a:rPr lang="en-IN" sz="2800" b="1" dirty="0" err="1">
                <a:solidFill>
                  <a:srgbClr val="000000"/>
                </a:solidFill>
                <a:latin typeface="Courier New" pitchFamily="49" charset="0"/>
              </a:rPr>
              <a:t>FindIndex</a:t>
            </a:r>
            <a:r>
              <a:rPr lang="en-IN" sz="2800" b="1" dirty="0">
                <a:solidFill>
                  <a:srgbClr val="000000"/>
                </a:solidFill>
                <a:latin typeface="Courier New" pitchFamily="49" charset="0"/>
              </a:rPr>
              <a:t>&lt;T&gt;(T[] array, Predicate&lt;T&gt; match);</a:t>
            </a:r>
          </a:p>
          <a:p>
            <a:r>
              <a:rPr lang="en-IN" sz="2800" dirty="0"/>
              <a:t>All the find methods use the delegate </a:t>
            </a:r>
          </a:p>
          <a:p>
            <a:pPr lvl="1"/>
            <a:r>
              <a:rPr lang="en-IN" b="1" dirty="0">
                <a:solidFill>
                  <a:srgbClr val="000000"/>
                </a:solidFill>
                <a:latin typeface="Courier New" pitchFamily="49" charset="0"/>
              </a:rPr>
              <a:t>public delegate bool Predicate&lt;T&gt;(T t);</a:t>
            </a:r>
            <a:r>
              <a:rPr lang="en-IN" dirty="0"/>
              <a:t> </a:t>
            </a:r>
          </a:p>
          <a:p>
            <a:endParaRPr lang="en-IN" sz="2800" dirty="0"/>
          </a:p>
        </p:txBody>
      </p:sp>
      <p:sp>
        <p:nvSpPr>
          <p:cNvPr id="41986" name="Rectangle 2"/>
          <p:cNvSpPr>
            <a:spLocks noGrp="1" noChangeArrowheads="1"/>
          </p:cNvSpPr>
          <p:nvPr>
            <p:ph type="title"/>
          </p:nvPr>
        </p:nvSpPr>
        <p:spPr/>
        <p:txBody>
          <a:bodyPr/>
          <a:lstStyle/>
          <a:p>
            <a:r>
              <a:rPr lang="en-US" dirty="0">
                <a:latin typeface="Courier New" pitchFamily="49" charset="0"/>
              </a:rPr>
              <a:t>Predicate</a:t>
            </a:r>
            <a:r>
              <a:rPr lang="en-US" dirty="0"/>
              <a:t> with </a:t>
            </a:r>
            <a:r>
              <a:rPr lang="en-US" dirty="0">
                <a:latin typeface="Courier New" pitchFamily="49" charset="0"/>
              </a:rPr>
              <a:t>find</a:t>
            </a:r>
            <a:r>
              <a:rPr lang="en-US" dirty="0"/>
              <a:t>  </a:t>
            </a:r>
            <a:endParaRPr lang="en-IN" dirty="0"/>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ChangeArrowheads="1"/>
          </p:cNvSpPr>
          <p:nvPr/>
        </p:nvSpPr>
        <p:spPr bwMode="auto">
          <a:xfrm>
            <a:off x="395288" y="1504950"/>
            <a:ext cx="7993062"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sz="2800" b="1" dirty="0">
                <a:solidFill>
                  <a:srgbClr val="000000"/>
                </a:solidFill>
                <a:latin typeface="Courier New" pitchFamily="49" charset="0"/>
              </a:rPr>
              <a:t>static void Main(){</a:t>
            </a:r>
          </a:p>
          <a:p>
            <a:r>
              <a:rPr lang="en-IN" sz="2800" b="1" dirty="0">
                <a:solidFill>
                  <a:srgbClr val="000000"/>
                </a:solidFill>
                <a:latin typeface="Courier New" pitchFamily="49" charset="0"/>
              </a:rPr>
              <a:t>Employee[] e= {new Employee("Neeta" ,12), new Employee("Surya",11),new Employee("Smita" ,3) };</a:t>
            </a:r>
          </a:p>
          <a:p>
            <a:r>
              <a:rPr lang="en-IN" sz="2800" b="1" dirty="0">
                <a:solidFill>
                  <a:srgbClr val="000000"/>
                </a:solidFill>
                <a:latin typeface="Courier New" pitchFamily="49" charset="0"/>
              </a:rPr>
              <a:t>Employee[] s=</a:t>
            </a:r>
            <a:r>
              <a:rPr lang="en-IN" sz="2800" b="1" dirty="0" err="1">
                <a:solidFill>
                  <a:srgbClr val="000000"/>
                </a:solidFill>
                <a:latin typeface="Courier New" pitchFamily="49" charset="0"/>
              </a:rPr>
              <a:t>Array.FindAll</a:t>
            </a:r>
            <a:r>
              <a:rPr lang="en-IN" sz="2800" b="1" dirty="0">
                <a:solidFill>
                  <a:srgbClr val="000000"/>
                </a:solidFill>
                <a:latin typeface="Courier New" pitchFamily="49" charset="0"/>
              </a:rPr>
              <a:t>(e, delegate(Employee e1){</a:t>
            </a:r>
          </a:p>
          <a:p>
            <a:r>
              <a:rPr lang="en-IN" sz="2800" b="1" dirty="0">
                <a:solidFill>
                  <a:srgbClr val="000000"/>
                </a:solidFill>
                <a:latin typeface="Courier New" pitchFamily="49" charset="0"/>
              </a:rPr>
              <a:t>	return e1.Name.StartsWith("S");</a:t>
            </a:r>
          </a:p>
          <a:p>
            <a:r>
              <a:rPr lang="en-IN" sz="2800" b="1" dirty="0">
                <a:solidFill>
                  <a:srgbClr val="000000"/>
                </a:solidFill>
                <a:latin typeface="Courier New" pitchFamily="49" charset="0"/>
              </a:rPr>
              <a:t>});</a:t>
            </a:r>
          </a:p>
          <a:p>
            <a:r>
              <a:rPr lang="en-IN" sz="2800" b="1" dirty="0" err="1">
                <a:solidFill>
                  <a:srgbClr val="000000"/>
                </a:solidFill>
                <a:latin typeface="Courier New" pitchFamily="49" charset="0"/>
              </a:rPr>
              <a:t>Array.ForEach</a:t>
            </a:r>
            <a:r>
              <a:rPr lang="en-IN" sz="2800" b="1" dirty="0">
                <a:solidFill>
                  <a:srgbClr val="000000"/>
                </a:solidFill>
                <a:latin typeface="Courier New" pitchFamily="49" charset="0"/>
              </a:rPr>
              <a:t>(s, </a:t>
            </a:r>
            <a:r>
              <a:rPr lang="en-IN" sz="2800" b="1" dirty="0" err="1">
                <a:solidFill>
                  <a:srgbClr val="000000"/>
                </a:solidFill>
                <a:latin typeface="Courier New" pitchFamily="49" charset="0"/>
              </a:rPr>
              <a:t>Console.WriteLine</a:t>
            </a:r>
            <a:r>
              <a:rPr lang="en-IN" sz="2800" b="1" dirty="0">
                <a:solidFill>
                  <a:srgbClr val="000000"/>
                </a:solidFill>
                <a:latin typeface="Courier New" pitchFamily="49" charset="0"/>
              </a:rPr>
              <a:t>);</a:t>
            </a:r>
          </a:p>
          <a:p>
            <a:r>
              <a:rPr lang="en-US" sz="2800" b="1" dirty="0">
                <a:solidFill>
                  <a:srgbClr val="000000"/>
                </a:solidFill>
                <a:latin typeface="Courier New" pitchFamily="49" charset="0"/>
              </a:rPr>
              <a:t>}</a:t>
            </a:r>
            <a:endParaRPr lang="en-IN" sz="2800" b="1" dirty="0">
              <a:solidFill>
                <a:srgbClr val="000000"/>
              </a:solidFill>
              <a:latin typeface="Courier New" pitchFamily="49" charset="0"/>
            </a:endParaRPr>
          </a:p>
        </p:txBody>
      </p:sp>
      <p:sp>
        <p:nvSpPr>
          <p:cNvPr id="3" name="Title 2">
            <a:extLst>
              <a:ext uri="{FF2B5EF4-FFF2-40B4-BE49-F238E27FC236}">
                <a16:creationId xmlns:a16="http://schemas.microsoft.com/office/drawing/2014/main" id="{8B54701E-5B1E-1E26-489C-F1E38BBCE4E9}"/>
              </a:ext>
            </a:extLst>
          </p:cNvPr>
          <p:cNvSpPr>
            <a:spLocks noGrp="1"/>
          </p:cNvSpPr>
          <p:nvPr>
            <p:ph type="title"/>
          </p:nvPr>
        </p:nvSpPr>
        <p:spPr/>
        <p:txBody>
          <a:bodyPr/>
          <a:lstStyle/>
          <a:p>
            <a:r>
              <a:rPr lang="en-IN" dirty="0"/>
              <a:t>Predicate with find </a:t>
            </a:r>
          </a:p>
        </p:txBody>
      </p:sp>
      <p:sp>
        <p:nvSpPr>
          <p:cNvPr id="2" name="Slide Number Placeholder 1"/>
          <p:cNvSpPr>
            <a:spLocks noGrp="1"/>
          </p:cNvSpPr>
          <p:nvPr>
            <p:ph type="sldNum" sz="quarter" idx="4294967295"/>
          </p:nvPr>
        </p:nvSpPr>
        <p:spPr bwMode="auto">
          <a:xfrm>
            <a:off x="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2"/>
          </p:nvPr>
        </p:nvSpPr>
        <p:spPr/>
        <p:txBody>
          <a:bodyPr/>
          <a:lstStyle/>
          <a:p>
            <a:r>
              <a:rPr lang="en-IN" dirty="0"/>
              <a:t>Defines methods to support the comparison of objects for equality. </a:t>
            </a:r>
          </a:p>
          <a:p>
            <a:r>
              <a:rPr lang="en-IN" dirty="0"/>
              <a:t>Methods and </a:t>
            </a:r>
            <a:r>
              <a:rPr lang="en-US" dirty="0"/>
              <a:t>their description in API:</a:t>
            </a:r>
            <a:endParaRPr lang="en-IN" dirty="0"/>
          </a:p>
          <a:p>
            <a:pPr lvl="1"/>
            <a:r>
              <a:rPr lang="en-IN" sz="2000" dirty="0"/>
              <a:t> </a:t>
            </a:r>
            <a:r>
              <a:rPr lang="en-IN" sz="2000" b="1" dirty="0">
                <a:solidFill>
                  <a:srgbClr val="000000"/>
                </a:solidFill>
                <a:latin typeface="Courier New" pitchFamily="49" charset="0"/>
              </a:rPr>
              <a:t>bool Equals (Object x, Object y):</a:t>
            </a:r>
            <a:r>
              <a:rPr lang="en-IN" sz="2000" dirty="0"/>
              <a:t> Determines whether the specified objects are equal.  </a:t>
            </a:r>
          </a:p>
          <a:p>
            <a:pPr lvl="1"/>
            <a:r>
              <a:rPr lang="en-IN" sz="2000" b="1" dirty="0" err="1">
                <a:solidFill>
                  <a:srgbClr val="000000"/>
                </a:solidFill>
                <a:latin typeface="Courier New" pitchFamily="49" charset="0"/>
              </a:rPr>
              <a:t>int</a:t>
            </a:r>
            <a:r>
              <a:rPr lang="en-IN" sz="2000" b="1" dirty="0">
                <a:solidFill>
                  <a:srgbClr val="000000"/>
                </a:solidFill>
                <a:latin typeface="Courier New" pitchFamily="49" charset="0"/>
              </a:rPr>
              <a:t> </a:t>
            </a:r>
            <a:r>
              <a:rPr lang="en-IN" sz="2000" b="1" dirty="0" err="1">
                <a:solidFill>
                  <a:srgbClr val="000000"/>
                </a:solidFill>
                <a:latin typeface="Courier New" pitchFamily="49" charset="0"/>
              </a:rPr>
              <a:t>GetHashCode</a:t>
            </a:r>
            <a:r>
              <a:rPr lang="en-IN" sz="2000" b="1" dirty="0">
                <a:solidFill>
                  <a:srgbClr val="000000"/>
                </a:solidFill>
                <a:latin typeface="Courier New" pitchFamily="49" charset="0"/>
              </a:rPr>
              <a:t>(Object </a:t>
            </a:r>
            <a:r>
              <a:rPr lang="en-IN" sz="2000" b="1" dirty="0" err="1">
                <a:solidFill>
                  <a:srgbClr val="000000"/>
                </a:solidFill>
                <a:latin typeface="Courier New" pitchFamily="49" charset="0"/>
              </a:rPr>
              <a:t>obj</a:t>
            </a:r>
            <a:r>
              <a:rPr lang="en-IN" sz="2000" b="1" dirty="0">
                <a:solidFill>
                  <a:srgbClr val="000000"/>
                </a:solidFill>
                <a:latin typeface="Courier New" pitchFamily="49" charset="0"/>
              </a:rPr>
              <a:t>):</a:t>
            </a:r>
            <a:r>
              <a:rPr lang="en-IN" sz="2000" dirty="0"/>
              <a:t> Returns a hash code for the specified object. </a:t>
            </a:r>
          </a:p>
        </p:txBody>
      </p:sp>
      <p:sp>
        <p:nvSpPr>
          <p:cNvPr id="8194" name="Rectangle 2"/>
          <p:cNvSpPr>
            <a:spLocks noGrp="1" noChangeArrowheads="1"/>
          </p:cNvSpPr>
          <p:nvPr>
            <p:ph type="title"/>
          </p:nvPr>
        </p:nvSpPr>
        <p:spPr/>
        <p:txBody>
          <a:bodyPr/>
          <a:lstStyle/>
          <a:p>
            <a:r>
              <a:rPr lang="en-IN" dirty="0" err="1">
                <a:latin typeface="Courier New" pitchFamily="49" charset="0"/>
              </a:rPr>
              <a:t>IEqualityComparer</a:t>
            </a:r>
            <a:r>
              <a:rPr lang="en-IN" dirty="0"/>
              <a:t> </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77</a:t>
            </a:fld>
            <a:endParaRPr lang="en-US"/>
          </a:p>
        </p:txBody>
      </p:sp>
    </p:spTree>
    <p:extLst>
      <p:ext uri="{BB962C8B-B14F-4D97-AF65-F5344CB8AC3E}">
        <p14:creationId xmlns:p14="http://schemas.microsoft.com/office/powerpoint/2010/main" val="5751202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3702E0-B890-E468-8926-165489011A4A}"/>
              </a:ext>
            </a:extLst>
          </p:cNvPr>
          <p:cNvSpPr>
            <a:spLocks noGrp="1"/>
          </p:cNvSpPr>
          <p:nvPr>
            <p:ph sz="quarter" idx="12"/>
          </p:nvPr>
        </p:nvSpPr>
        <p:spPr>
          <a:xfrm>
            <a:off x="457201" y="1381124"/>
            <a:ext cx="8228012" cy="5095875"/>
          </a:xfrm>
        </p:spPr>
        <p:txBody>
          <a:bodyPr/>
          <a:lstStyle/>
          <a:p>
            <a:r>
              <a:rPr lang="en-US" dirty="0"/>
              <a:t>Generics are a programming construct that enables you to create classes, methods, delegates, and interfaces that work with various data types without specifying the actual type until the code is used. </a:t>
            </a:r>
          </a:p>
          <a:p>
            <a:r>
              <a:rPr lang="en-US" dirty="0"/>
              <a:t>This results in more flexible, type-safe, and reusable code.</a:t>
            </a:r>
          </a:p>
          <a:p>
            <a:r>
              <a:rPr lang="en-US" dirty="0"/>
              <a:t>The primary motivation for using generics is to write code that can handle different data types while maintaining compile-time type checking. </a:t>
            </a:r>
          </a:p>
          <a:p>
            <a:r>
              <a:rPr lang="en-US" dirty="0"/>
              <a:t>This prevents runtime errors and improves code quality by making it more robust and maintainable.</a:t>
            </a:r>
            <a:endParaRPr lang="en-IN" dirty="0"/>
          </a:p>
        </p:txBody>
      </p:sp>
      <p:sp>
        <p:nvSpPr>
          <p:cNvPr id="3" name="Title 2">
            <a:extLst>
              <a:ext uri="{FF2B5EF4-FFF2-40B4-BE49-F238E27FC236}">
                <a16:creationId xmlns:a16="http://schemas.microsoft.com/office/drawing/2014/main" id="{15ABD0E8-BB3B-5091-92FC-5629250A8D8F}"/>
              </a:ext>
            </a:extLst>
          </p:cNvPr>
          <p:cNvSpPr>
            <a:spLocks noGrp="1"/>
          </p:cNvSpPr>
          <p:nvPr>
            <p:ph type="title"/>
          </p:nvPr>
        </p:nvSpPr>
        <p:spPr/>
        <p:txBody>
          <a:bodyPr/>
          <a:lstStyle/>
          <a:p>
            <a:r>
              <a:rPr lang="en-IN" dirty="0"/>
              <a:t>Generics</a:t>
            </a:r>
          </a:p>
        </p:txBody>
      </p:sp>
    </p:spTree>
    <p:extLst>
      <p:ext uri="{BB962C8B-B14F-4D97-AF65-F5344CB8AC3E}">
        <p14:creationId xmlns:p14="http://schemas.microsoft.com/office/powerpoint/2010/main" val="24370395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3702E0-B890-E468-8926-165489011A4A}"/>
              </a:ext>
            </a:extLst>
          </p:cNvPr>
          <p:cNvSpPr>
            <a:spLocks noGrp="1"/>
          </p:cNvSpPr>
          <p:nvPr>
            <p:ph sz="quarter" idx="12"/>
          </p:nvPr>
        </p:nvSpPr>
        <p:spPr>
          <a:xfrm>
            <a:off x="457201" y="1381124"/>
            <a:ext cx="8228012" cy="5095875"/>
          </a:xfrm>
        </p:spPr>
        <p:txBody>
          <a:bodyPr/>
          <a:lstStyle/>
          <a:p>
            <a:r>
              <a:rPr lang="en-US" dirty="0"/>
              <a:t>Suppose we are building an application that needs to store and manipulate data of different types (e.g., integers, strings, or custom objects). </a:t>
            </a:r>
          </a:p>
          <a:p>
            <a:r>
              <a:rPr lang="en-US" dirty="0"/>
              <a:t>Without generics, we might be forced to create separate collections and methods for each data type, resulting in code redundancy and decreased maintainability.</a:t>
            </a:r>
          </a:p>
          <a:p>
            <a:r>
              <a:rPr lang="en-US" dirty="0"/>
              <a:t>With generics, you can create a single collection or method that can work with any data type, allowing for more efficient and concise code.</a:t>
            </a:r>
            <a:endParaRPr lang="en-IN" dirty="0"/>
          </a:p>
        </p:txBody>
      </p:sp>
      <p:sp>
        <p:nvSpPr>
          <p:cNvPr id="3" name="Title 2">
            <a:extLst>
              <a:ext uri="{FF2B5EF4-FFF2-40B4-BE49-F238E27FC236}">
                <a16:creationId xmlns:a16="http://schemas.microsoft.com/office/drawing/2014/main" id="{15ABD0E8-BB3B-5091-92FC-5629250A8D8F}"/>
              </a:ext>
            </a:extLst>
          </p:cNvPr>
          <p:cNvSpPr>
            <a:spLocks noGrp="1"/>
          </p:cNvSpPr>
          <p:nvPr>
            <p:ph type="title"/>
          </p:nvPr>
        </p:nvSpPr>
        <p:spPr/>
        <p:txBody>
          <a:bodyPr/>
          <a:lstStyle/>
          <a:p>
            <a:r>
              <a:rPr lang="en-IN" dirty="0"/>
              <a:t>The Need for Generics</a:t>
            </a:r>
          </a:p>
        </p:txBody>
      </p:sp>
    </p:spTree>
    <p:extLst>
      <p:ext uri="{BB962C8B-B14F-4D97-AF65-F5344CB8AC3E}">
        <p14:creationId xmlns:p14="http://schemas.microsoft.com/office/powerpoint/2010/main" val="1698874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6"/>
          <p:cNvSpPr>
            <a:spLocks noGrp="1" noChangeArrowheads="1"/>
          </p:cNvSpPr>
          <p:nvPr>
            <p:ph sz="quarter" idx="12"/>
          </p:nvPr>
        </p:nvSpPr>
        <p:spPr/>
        <p:txBody>
          <a:bodyPr/>
          <a:lstStyle/>
          <a:p>
            <a:r>
              <a:rPr lang="en-US" dirty="0"/>
              <a:t>Most of the collection classes share common interfaces.</a:t>
            </a:r>
          </a:p>
          <a:p>
            <a:r>
              <a:rPr lang="en-US" dirty="0"/>
              <a:t>Collection Interfaces </a:t>
            </a:r>
          </a:p>
          <a:p>
            <a:pPr lvl="1"/>
            <a:r>
              <a:rPr lang="en-US" sz="2000" b="1" dirty="0">
                <a:latin typeface="Courier New" pitchFamily="49" charset="0"/>
              </a:rPr>
              <a:t>ICollection</a:t>
            </a:r>
          </a:p>
          <a:p>
            <a:pPr lvl="1"/>
            <a:r>
              <a:rPr lang="en-US" sz="2000" b="1" dirty="0" err="1">
                <a:latin typeface="Courier New" pitchFamily="49" charset="0"/>
              </a:rPr>
              <a:t>IList</a:t>
            </a:r>
            <a:endParaRPr lang="en-US" sz="2000" b="1" dirty="0">
              <a:latin typeface="Courier New" pitchFamily="49" charset="0"/>
            </a:endParaRPr>
          </a:p>
          <a:p>
            <a:pPr lvl="1"/>
            <a:r>
              <a:rPr lang="en-US" sz="2000" b="1" dirty="0" err="1">
                <a:latin typeface="Courier New" pitchFamily="49" charset="0"/>
              </a:rPr>
              <a:t>IDictionary</a:t>
            </a:r>
            <a:endParaRPr lang="en-US" sz="2000" b="1" dirty="0">
              <a:latin typeface="Courier New" pitchFamily="49" charset="0"/>
            </a:endParaRPr>
          </a:p>
          <a:p>
            <a:pPr marL="228600" indent="-171450"/>
            <a:r>
              <a:rPr lang="en-US" dirty="0"/>
              <a:t>Interface iterators/enumerators</a:t>
            </a:r>
          </a:p>
          <a:p>
            <a:pPr lvl="1"/>
            <a:r>
              <a:rPr lang="en-IN" sz="2000" b="1" dirty="0" err="1">
                <a:latin typeface="Courier New" pitchFamily="49" charset="0"/>
              </a:rPr>
              <a:t>IEnumerator</a:t>
            </a:r>
            <a:r>
              <a:rPr lang="en-IN" sz="2000" dirty="0"/>
              <a:t> and </a:t>
            </a:r>
            <a:r>
              <a:rPr lang="en-IN" sz="2000" b="1" dirty="0" err="1">
                <a:latin typeface="Courier New" pitchFamily="49" charset="0"/>
              </a:rPr>
              <a:t>IEnumerable</a:t>
            </a:r>
            <a:endParaRPr lang="en-IN" sz="2000" b="1" dirty="0">
              <a:latin typeface="Courier New" pitchFamily="49" charset="0"/>
            </a:endParaRPr>
          </a:p>
          <a:p>
            <a:pPr lvl="1"/>
            <a:r>
              <a:rPr lang="en-US" sz="2000" b="1" dirty="0">
                <a:latin typeface="Courier New" pitchFamily="49" charset="0"/>
              </a:rPr>
              <a:t>IDictionaryEnumerator </a:t>
            </a:r>
          </a:p>
          <a:p>
            <a:pPr lvl="1"/>
            <a:r>
              <a:rPr lang="en-US" sz="2000" dirty="0"/>
              <a:t>Collections supports </a:t>
            </a:r>
            <a:r>
              <a:rPr lang="en-US" sz="2000" b="1" dirty="0">
                <a:latin typeface="Courier New" pitchFamily="49" charset="0"/>
              </a:rPr>
              <a:t> </a:t>
            </a:r>
            <a:r>
              <a:rPr lang="en-US" sz="2000" b="1" dirty="0" err="1">
                <a:latin typeface="Courier New" pitchFamily="49" charset="0"/>
              </a:rPr>
              <a:t>foreach</a:t>
            </a:r>
            <a:r>
              <a:rPr lang="en-US" sz="2000" b="1" dirty="0">
                <a:latin typeface="Courier New" pitchFamily="49" charset="0"/>
              </a:rPr>
              <a:t> </a:t>
            </a:r>
            <a:r>
              <a:rPr lang="en-US" sz="2000" dirty="0">
                <a:ea typeface="+mn-ea"/>
                <a:cs typeface="+mn-cs"/>
              </a:rPr>
              <a:t>statement for iteration. They are generally used instead of the above two since they are very convenient.</a:t>
            </a:r>
          </a:p>
        </p:txBody>
      </p:sp>
      <p:sp>
        <p:nvSpPr>
          <p:cNvPr id="5122" name="Rectangle 4"/>
          <p:cNvSpPr>
            <a:spLocks noGrp="1" noChangeArrowheads="1"/>
          </p:cNvSpPr>
          <p:nvPr>
            <p:ph type="title"/>
          </p:nvPr>
        </p:nvSpPr>
        <p:spPr/>
        <p:txBody>
          <a:bodyPr/>
          <a:lstStyle/>
          <a:p>
            <a:r>
              <a:rPr lang="en-IN" dirty="0"/>
              <a:t>Non-generic Interfaces</a:t>
            </a:r>
          </a:p>
        </p:txBody>
      </p:sp>
      <p:sp>
        <p:nvSpPr>
          <p:cNvPr id="4" name="Rectangle 11"/>
          <p:cNvSpPr>
            <a:spLocks noGrp="1" noChangeArrowheads="1"/>
          </p:cNvSpPr>
          <p:nvPr>
            <p:ph type="sldNum" sz="quarter" idx="4294967295"/>
          </p:nvPr>
        </p:nvSpPr>
        <p:spPr bwMode="auto">
          <a:xfrm>
            <a:off x="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900" i="1">
                <a:solidFill>
                  <a:schemeClr val="bg2"/>
                </a:solidFill>
                <a:latin typeface="Arial" pitchFamily="34" charset="0"/>
              </a:defRPr>
            </a:lvl1pPr>
          </a:lstStyle>
          <a:p>
            <a:pPr>
              <a:defRPr/>
            </a:pPr>
            <a:fld id="{845DED79-DDB7-4659-87B0-D2B31CB8E235}" type="slidenum">
              <a:rPr lang="en-US"/>
              <a:pPr>
                <a:defRPr/>
              </a:pPr>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3702E0-B890-E468-8926-165489011A4A}"/>
              </a:ext>
            </a:extLst>
          </p:cNvPr>
          <p:cNvSpPr>
            <a:spLocks noGrp="1"/>
          </p:cNvSpPr>
          <p:nvPr>
            <p:ph sz="quarter" idx="12"/>
          </p:nvPr>
        </p:nvSpPr>
        <p:spPr>
          <a:xfrm>
            <a:off x="457201" y="1381124"/>
            <a:ext cx="8228012" cy="5095875"/>
          </a:xfrm>
        </p:spPr>
        <p:txBody>
          <a:bodyPr/>
          <a:lstStyle/>
          <a:p>
            <a:r>
              <a:rPr lang="en-US" dirty="0"/>
              <a:t>Generics are classes, structures, interfaces, and methods that have placeholders (type parameters) for one or more of the types that they store or use.</a:t>
            </a:r>
          </a:p>
          <a:p>
            <a:r>
              <a:rPr lang="en-US" dirty="0"/>
              <a:t>A generic collection class might use a type parameter as a placeholder for the type of objects that it stores.</a:t>
            </a:r>
          </a:p>
          <a:p>
            <a:r>
              <a:rPr lang="en-US" dirty="0"/>
              <a:t>The type parameters appear as the types of its fields and the parameter types of its methods. </a:t>
            </a:r>
          </a:p>
          <a:p>
            <a:r>
              <a:rPr lang="en-US" dirty="0"/>
              <a:t>A generic method might use its type parameter as the type of its return value or as the type of one of its formal parameters.</a:t>
            </a:r>
            <a:endParaRPr lang="en-IN" dirty="0"/>
          </a:p>
        </p:txBody>
      </p:sp>
      <p:sp>
        <p:nvSpPr>
          <p:cNvPr id="3" name="Title 2">
            <a:extLst>
              <a:ext uri="{FF2B5EF4-FFF2-40B4-BE49-F238E27FC236}">
                <a16:creationId xmlns:a16="http://schemas.microsoft.com/office/drawing/2014/main" id="{15ABD0E8-BB3B-5091-92FC-5629250A8D8F}"/>
              </a:ext>
            </a:extLst>
          </p:cNvPr>
          <p:cNvSpPr>
            <a:spLocks noGrp="1"/>
          </p:cNvSpPr>
          <p:nvPr>
            <p:ph type="title"/>
          </p:nvPr>
        </p:nvSpPr>
        <p:spPr/>
        <p:txBody>
          <a:bodyPr/>
          <a:lstStyle/>
          <a:p>
            <a:r>
              <a:rPr lang="en-IN" dirty="0"/>
              <a:t>Generics</a:t>
            </a:r>
          </a:p>
        </p:txBody>
      </p:sp>
    </p:spTree>
    <p:extLst>
      <p:ext uri="{BB962C8B-B14F-4D97-AF65-F5344CB8AC3E}">
        <p14:creationId xmlns:p14="http://schemas.microsoft.com/office/powerpoint/2010/main" val="32905532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Non-Generic vs Generic</a:t>
            </a:r>
          </a:p>
        </p:txBody>
      </p:sp>
      <p:pic>
        <p:nvPicPr>
          <p:cNvPr id="5" name="Picture 4">
            <a:extLst>
              <a:ext uri="{FF2B5EF4-FFF2-40B4-BE49-F238E27FC236}">
                <a16:creationId xmlns:a16="http://schemas.microsoft.com/office/drawing/2014/main" id="{61266F0C-444E-C99E-FE00-65F889E4DE82}"/>
              </a:ext>
            </a:extLst>
          </p:cNvPr>
          <p:cNvPicPr>
            <a:picLocks noChangeAspect="1"/>
          </p:cNvPicPr>
          <p:nvPr/>
        </p:nvPicPr>
        <p:blipFill>
          <a:blip r:embed="rId2"/>
          <a:stretch>
            <a:fillRect/>
          </a:stretch>
        </p:blipFill>
        <p:spPr>
          <a:xfrm>
            <a:off x="292652" y="2209800"/>
            <a:ext cx="8373644" cy="3467584"/>
          </a:xfrm>
          <a:prstGeom prst="rect">
            <a:avLst/>
          </a:prstGeom>
        </p:spPr>
      </p:pic>
    </p:spTree>
    <p:extLst>
      <p:ext uri="{BB962C8B-B14F-4D97-AF65-F5344CB8AC3E}">
        <p14:creationId xmlns:p14="http://schemas.microsoft.com/office/powerpoint/2010/main" val="41666015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Collections and Generics in </a:t>
            </a:r>
            <a:r>
              <a:rPr lang="en-IN" dirty="0" err="1"/>
              <a:t>c#</a:t>
            </a:r>
            <a:endParaRPr lang="en-IN" dirty="0"/>
          </a:p>
        </p:txBody>
      </p:sp>
      <p:pic>
        <p:nvPicPr>
          <p:cNvPr id="4" name="Picture 3">
            <a:extLst>
              <a:ext uri="{FF2B5EF4-FFF2-40B4-BE49-F238E27FC236}">
                <a16:creationId xmlns:a16="http://schemas.microsoft.com/office/drawing/2014/main" id="{50B2FFE8-5711-592A-4129-81C52E04FD3C}"/>
              </a:ext>
            </a:extLst>
          </p:cNvPr>
          <p:cNvPicPr>
            <a:picLocks noChangeAspect="1"/>
          </p:cNvPicPr>
          <p:nvPr/>
        </p:nvPicPr>
        <p:blipFill rotWithShape="1">
          <a:blip r:embed="rId2"/>
          <a:srcRect l="10353" t="4395" r="6577" b="6240"/>
          <a:stretch/>
        </p:blipFill>
        <p:spPr>
          <a:xfrm>
            <a:off x="914400" y="1524000"/>
            <a:ext cx="6781801" cy="4648200"/>
          </a:xfrm>
          <a:prstGeom prst="rect">
            <a:avLst/>
          </a:prstGeom>
        </p:spPr>
      </p:pic>
    </p:spTree>
    <p:extLst>
      <p:ext uri="{BB962C8B-B14F-4D97-AF65-F5344CB8AC3E}">
        <p14:creationId xmlns:p14="http://schemas.microsoft.com/office/powerpoint/2010/main" val="171776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Basics of Generics</a:t>
            </a:r>
          </a:p>
        </p:txBody>
      </p:sp>
      <p:pic>
        <p:nvPicPr>
          <p:cNvPr id="5" name="Picture 4">
            <a:extLst>
              <a:ext uri="{FF2B5EF4-FFF2-40B4-BE49-F238E27FC236}">
                <a16:creationId xmlns:a16="http://schemas.microsoft.com/office/drawing/2014/main" id="{935C9531-CDD8-6C93-EE41-E634A3B306BF}"/>
              </a:ext>
            </a:extLst>
          </p:cNvPr>
          <p:cNvPicPr>
            <a:picLocks noChangeAspect="1"/>
          </p:cNvPicPr>
          <p:nvPr/>
        </p:nvPicPr>
        <p:blipFill>
          <a:blip r:embed="rId2"/>
          <a:stretch>
            <a:fillRect/>
          </a:stretch>
        </p:blipFill>
        <p:spPr>
          <a:xfrm>
            <a:off x="461035" y="1295399"/>
            <a:ext cx="8378165" cy="5334001"/>
          </a:xfrm>
          <a:prstGeom prst="rect">
            <a:avLst/>
          </a:prstGeom>
        </p:spPr>
      </p:pic>
    </p:spTree>
    <p:extLst>
      <p:ext uri="{BB962C8B-B14F-4D97-AF65-F5344CB8AC3E}">
        <p14:creationId xmlns:p14="http://schemas.microsoft.com/office/powerpoint/2010/main" val="13827473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Basics of Generics</a:t>
            </a:r>
          </a:p>
        </p:txBody>
      </p:sp>
      <p:pic>
        <p:nvPicPr>
          <p:cNvPr id="4" name="Picture 3">
            <a:extLst>
              <a:ext uri="{FF2B5EF4-FFF2-40B4-BE49-F238E27FC236}">
                <a16:creationId xmlns:a16="http://schemas.microsoft.com/office/drawing/2014/main" id="{6A653036-771F-017C-DABF-9F49AF6B4FF8}"/>
              </a:ext>
            </a:extLst>
          </p:cNvPr>
          <p:cNvPicPr>
            <a:picLocks noChangeAspect="1"/>
          </p:cNvPicPr>
          <p:nvPr/>
        </p:nvPicPr>
        <p:blipFill>
          <a:blip r:embed="rId2"/>
          <a:stretch>
            <a:fillRect/>
          </a:stretch>
        </p:blipFill>
        <p:spPr>
          <a:xfrm>
            <a:off x="768569" y="1447800"/>
            <a:ext cx="7535327" cy="5087060"/>
          </a:xfrm>
          <a:prstGeom prst="rect">
            <a:avLst/>
          </a:prstGeom>
        </p:spPr>
      </p:pic>
    </p:spTree>
    <p:extLst>
      <p:ext uri="{BB962C8B-B14F-4D97-AF65-F5344CB8AC3E}">
        <p14:creationId xmlns:p14="http://schemas.microsoft.com/office/powerpoint/2010/main" val="3443250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5F8325-A9A4-11C7-352E-EC591050F4FB}"/>
              </a:ext>
            </a:extLst>
          </p:cNvPr>
          <p:cNvSpPr>
            <a:spLocks noGrp="1"/>
          </p:cNvSpPr>
          <p:nvPr>
            <p:ph sz="quarter" idx="12"/>
          </p:nvPr>
        </p:nvSpPr>
        <p:spPr>
          <a:xfrm>
            <a:off x="457201" y="1381125"/>
            <a:ext cx="8228012" cy="2581275"/>
          </a:xfrm>
        </p:spPr>
        <p:txBody>
          <a:bodyPr>
            <a:normAutofit/>
          </a:bodyPr>
          <a:lstStyle/>
          <a:p>
            <a:r>
              <a:rPr lang="en-US" dirty="0"/>
              <a:t>Generics can be a powerful tool when working with databases. </a:t>
            </a:r>
          </a:p>
          <a:p>
            <a:r>
              <a:rPr lang="en-US" dirty="0"/>
              <a:t>For instance, you can create a generic repository class that can perform common database operations on different entities without the need to duplicate code for each entity.</a:t>
            </a:r>
            <a:endParaRPr lang="en-IN" dirty="0"/>
          </a:p>
        </p:txBody>
      </p:sp>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Database Access Generics</a:t>
            </a:r>
          </a:p>
        </p:txBody>
      </p:sp>
      <p:pic>
        <p:nvPicPr>
          <p:cNvPr id="6" name="Picture 5">
            <a:extLst>
              <a:ext uri="{FF2B5EF4-FFF2-40B4-BE49-F238E27FC236}">
                <a16:creationId xmlns:a16="http://schemas.microsoft.com/office/drawing/2014/main" id="{4DB68024-54CF-B14A-AB47-71A5C001E677}"/>
              </a:ext>
            </a:extLst>
          </p:cNvPr>
          <p:cNvPicPr>
            <a:picLocks noChangeAspect="1"/>
          </p:cNvPicPr>
          <p:nvPr/>
        </p:nvPicPr>
        <p:blipFill rotWithShape="1">
          <a:blip r:embed="rId2"/>
          <a:srcRect l="3529" t="4412" r="2352" b="7456"/>
          <a:stretch/>
        </p:blipFill>
        <p:spPr>
          <a:xfrm>
            <a:off x="1295400" y="4060565"/>
            <a:ext cx="6096001" cy="2627313"/>
          </a:xfrm>
          <a:prstGeom prst="rect">
            <a:avLst/>
          </a:prstGeom>
        </p:spPr>
      </p:pic>
    </p:spTree>
    <p:extLst>
      <p:ext uri="{BB962C8B-B14F-4D97-AF65-F5344CB8AC3E}">
        <p14:creationId xmlns:p14="http://schemas.microsoft.com/office/powerpoint/2010/main" val="12133673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Database Access Generics</a:t>
            </a:r>
          </a:p>
        </p:txBody>
      </p:sp>
      <p:pic>
        <p:nvPicPr>
          <p:cNvPr id="8" name="Picture 7">
            <a:extLst>
              <a:ext uri="{FF2B5EF4-FFF2-40B4-BE49-F238E27FC236}">
                <a16:creationId xmlns:a16="http://schemas.microsoft.com/office/drawing/2014/main" id="{1EA83FD4-63F5-3E6E-783F-542EDB36AB50}"/>
              </a:ext>
            </a:extLst>
          </p:cNvPr>
          <p:cNvPicPr>
            <a:picLocks noChangeAspect="1"/>
          </p:cNvPicPr>
          <p:nvPr/>
        </p:nvPicPr>
        <p:blipFill rotWithShape="1">
          <a:blip r:embed="rId2"/>
          <a:srcRect l="1666" r="2500"/>
          <a:stretch/>
        </p:blipFill>
        <p:spPr>
          <a:xfrm>
            <a:off x="190500" y="1828800"/>
            <a:ext cx="8763000" cy="4219594"/>
          </a:xfrm>
          <a:prstGeom prst="rect">
            <a:avLst/>
          </a:prstGeom>
        </p:spPr>
      </p:pic>
    </p:spTree>
    <p:extLst>
      <p:ext uri="{BB962C8B-B14F-4D97-AF65-F5344CB8AC3E}">
        <p14:creationId xmlns:p14="http://schemas.microsoft.com/office/powerpoint/2010/main" val="40163994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EE2863-99A2-66C3-09FA-7C78807CBF9C}"/>
              </a:ext>
            </a:extLst>
          </p:cNvPr>
          <p:cNvSpPr>
            <a:spLocks noGrp="1"/>
          </p:cNvSpPr>
          <p:nvPr>
            <p:ph type="title"/>
          </p:nvPr>
        </p:nvSpPr>
        <p:spPr/>
        <p:txBody>
          <a:bodyPr/>
          <a:lstStyle/>
          <a:p>
            <a:r>
              <a:rPr lang="en-IN" dirty="0"/>
              <a:t>Constraints in Generics</a:t>
            </a:r>
          </a:p>
        </p:txBody>
      </p:sp>
      <p:pic>
        <p:nvPicPr>
          <p:cNvPr id="5" name="Picture 4">
            <a:extLst>
              <a:ext uri="{FF2B5EF4-FFF2-40B4-BE49-F238E27FC236}">
                <a16:creationId xmlns:a16="http://schemas.microsoft.com/office/drawing/2014/main" id="{1794BE13-B202-BA9F-9EDF-6794D041EB3B}"/>
              </a:ext>
            </a:extLst>
          </p:cNvPr>
          <p:cNvPicPr>
            <a:picLocks noChangeAspect="1"/>
          </p:cNvPicPr>
          <p:nvPr/>
        </p:nvPicPr>
        <p:blipFill>
          <a:blip r:embed="rId2"/>
          <a:stretch>
            <a:fillRect/>
          </a:stretch>
        </p:blipFill>
        <p:spPr>
          <a:xfrm>
            <a:off x="461035" y="1600200"/>
            <a:ext cx="8378166" cy="390118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DDF49F4-B57D-6A66-ED08-EC78B4676D01}"/>
                  </a:ext>
                </a:extLst>
              </p14:cNvPr>
              <p14:cNvContentPartPr/>
              <p14:nvPr/>
            </p14:nvContentPartPr>
            <p14:xfrm>
              <a:off x="457200" y="2957657"/>
              <a:ext cx="2099880" cy="10440"/>
            </p14:xfrm>
          </p:contentPart>
        </mc:Choice>
        <mc:Fallback xmlns="">
          <p:pic>
            <p:nvPicPr>
              <p:cNvPr id="6" name="Ink 5">
                <a:extLst>
                  <a:ext uri="{FF2B5EF4-FFF2-40B4-BE49-F238E27FC236}">
                    <a16:creationId xmlns:a16="http://schemas.microsoft.com/office/drawing/2014/main" id="{2DDF49F4-B57D-6A66-ED08-EC78B4676D01}"/>
                  </a:ext>
                </a:extLst>
              </p:cNvPr>
              <p:cNvPicPr/>
              <p:nvPr/>
            </p:nvPicPr>
            <p:blipFill>
              <a:blip r:embed="rId4"/>
              <a:stretch>
                <a:fillRect/>
              </a:stretch>
            </p:blipFill>
            <p:spPr>
              <a:xfrm>
                <a:off x="451080" y="2951537"/>
                <a:ext cx="21121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AEDC720-1069-B277-F415-FA246B6F642A}"/>
                  </a:ext>
                </a:extLst>
              </p14:cNvPr>
              <p14:cNvContentPartPr/>
              <p14:nvPr/>
            </p14:nvContentPartPr>
            <p14:xfrm>
              <a:off x="4907880" y="2508377"/>
              <a:ext cx="2509200" cy="61920"/>
            </p14:xfrm>
          </p:contentPart>
        </mc:Choice>
        <mc:Fallback xmlns="">
          <p:pic>
            <p:nvPicPr>
              <p:cNvPr id="7" name="Ink 6">
                <a:extLst>
                  <a:ext uri="{FF2B5EF4-FFF2-40B4-BE49-F238E27FC236}">
                    <a16:creationId xmlns:a16="http://schemas.microsoft.com/office/drawing/2014/main" id="{0AEDC720-1069-B277-F415-FA246B6F642A}"/>
                  </a:ext>
                </a:extLst>
              </p:cNvPr>
              <p:cNvPicPr/>
              <p:nvPr/>
            </p:nvPicPr>
            <p:blipFill>
              <a:blip r:embed="rId6"/>
              <a:stretch>
                <a:fillRect/>
              </a:stretch>
            </p:blipFill>
            <p:spPr>
              <a:xfrm>
                <a:off x="4901760" y="2502257"/>
                <a:ext cx="2521440" cy="74160"/>
              </a:xfrm>
              <a:prstGeom prst="rect">
                <a:avLst/>
              </a:prstGeom>
            </p:spPr>
          </p:pic>
        </mc:Fallback>
      </mc:AlternateContent>
    </p:spTree>
    <p:extLst>
      <p:ext uri="{BB962C8B-B14F-4D97-AF65-F5344CB8AC3E}">
        <p14:creationId xmlns:p14="http://schemas.microsoft.com/office/powerpoint/2010/main" val="6759435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EE2863-99A2-66C3-09FA-7C78807CBF9C}"/>
              </a:ext>
            </a:extLst>
          </p:cNvPr>
          <p:cNvSpPr>
            <a:spLocks noGrp="1"/>
          </p:cNvSpPr>
          <p:nvPr>
            <p:ph type="title"/>
          </p:nvPr>
        </p:nvSpPr>
        <p:spPr/>
        <p:txBody>
          <a:bodyPr/>
          <a:lstStyle/>
          <a:p>
            <a:r>
              <a:rPr lang="en-IN" dirty="0"/>
              <a:t>Constraints in Generics</a:t>
            </a:r>
          </a:p>
        </p:txBody>
      </p:sp>
      <p:pic>
        <p:nvPicPr>
          <p:cNvPr id="4" name="Picture 3">
            <a:extLst>
              <a:ext uri="{FF2B5EF4-FFF2-40B4-BE49-F238E27FC236}">
                <a16:creationId xmlns:a16="http://schemas.microsoft.com/office/drawing/2014/main" id="{24ED9F26-7CC3-173F-695C-90589A004A32}"/>
              </a:ext>
            </a:extLst>
          </p:cNvPr>
          <p:cNvPicPr>
            <a:picLocks noChangeAspect="1"/>
          </p:cNvPicPr>
          <p:nvPr/>
        </p:nvPicPr>
        <p:blipFill>
          <a:blip r:embed="rId2"/>
          <a:stretch>
            <a:fillRect/>
          </a:stretch>
        </p:blipFill>
        <p:spPr>
          <a:xfrm>
            <a:off x="428378" y="1828800"/>
            <a:ext cx="8378166" cy="384863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64FC1773-CF2C-6768-5ED1-C0293FEBEE0A}"/>
                  </a:ext>
                </a:extLst>
              </p14:cNvPr>
              <p14:cNvContentPartPr/>
              <p14:nvPr/>
            </p14:nvContentPartPr>
            <p14:xfrm>
              <a:off x="4683960" y="2676857"/>
              <a:ext cx="3218760" cy="39600"/>
            </p14:xfrm>
          </p:contentPart>
        </mc:Choice>
        <mc:Fallback xmlns="">
          <p:pic>
            <p:nvPicPr>
              <p:cNvPr id="7" name="Ink 6">
                <a:extLst>
                  <a:ext uri="{FF2B5EF4-FFF2-40B4-BE49-F238E27FC236}">
                    <a16:creationId xmlns:a16="http://schemas.microsoft.com/office/drawing/2014/main" id="{64FC1773-CF2C-6768-5ED1-C0293FEBEE0A}"/>
                  </a:ext>
                </a:extLst>
              </p:cNvPr>
              <p:cNvPicPr/>
              <p:nvPr/>
            </p:nvPicPr>
            <p:blipFill>
              <a:blip r:embed="rId4"/>
              <a:stretch>
                <a:fillRect/>
              </a:stretch>
            </p:blipFill>
            <p:spPr>
              <a:xfrm>
                <a:off x="4677840" y="2670737"/>
                <a:ext cx="3231000" cy="51840"/>
              </a:xfrm>
              <a:prstGeom prst="rect">
                <a:avLst/>
              </a:prstGeom>
            </p:spPr>
          </p:pic>
        </mc:Fallback>
      </mc:AlternateContent>
    </p:spTree>
    <p:extLst>
      <p:ext uri="{BB962C8B-B14F-4D97-AF65-F5344CB8AC3E}">
        <p14:creationId xmlns:p14="http://schemas.microsoft.com/office/powerpoint/2010/main" val="24941216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EE2863-99A2-66C3-09FA-7C78807CBF9C}"/>
              </a:ext>
            </a:extLst>
          </p:cNvPr>
          <p:cNvSpPr>
            <a:spLocks noGrp="1"/>
          </p:cNvSpPr>
          <p:nvPr>
            <p:ph type="title"/>
          </p:nvPr>
        </p:nvSpPr>
        <p:spPr/>
        <p:txBody>
          <a:bodyPr/>
          <a:lstStyle/>
          <a:p>
            <a:r>
              <a:rPr lang="en-IN" dirty="0"/>
              <a:t>Constraints in Generics</a:t>
            </a:r>
          </a:p>
        </p:txBody>
      </p:sp>
      <p:pic>
        <p:nvPicPr>
          <p:cNvPr id="5" name="Picture 4">
            <a:extLst>
              <a:ext uri="{FF2B5EF4-FFF2-40B4-BE49-F238E27FC236}">
                <a16:creationId xmlns:a16="http://schemas.microsoft.com/office/drawing/2014/main" id="{C89C3913-31D4-9DC3-6B85-7137FE8253D4}"/>
              </a:ext>
            </a:extLst>
          </p:cNvPr>
          <p:cNvPicPr>
            <a:picLocks noChangeAspect="1"/>
          </p:cNvPicPr>
          <p:nvPr/>
        </p:nvPicPr>
        <p:blipFill>
          <a:blip r:embed="rId2"/>
          <a:stretch>
            <a:fillRect/>
          </a:stretch>
        </p:blipFill>
        <p:spPr>
          <a:xfrm>
            <a:off x="380999" y="1447800"/>
            <a:ext cx="8458201" cy="510540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9E679A09-1A73-C9A9-FE1B-0E92B0CE0B8F}"/>
                  </a:ext>
                </a:extLst>
              </p14:cNvPr>
              <p14:cNvContentPartPr/>
              <p14:nvPr/>
            </p14:nvContentPartPr>
            <p14:xfrm>
              <a:off x="4058640" y="2375655"/>
              <a:ext cx="4158000" cy="79200"/>
            </p14:xfrm>
          </p:contentPart>
        </mc:Choice>
        <mc:Fallback xmlns="">
          <p:pic>
            <p:nvPicPr>
              <p:cNvPr id="8" name="Ink 7">
                <a:extLst>
                  <a:ext uri="{FF2B5EF4-FFF2-40B4-BE49-F238E27FC236}">
                    <a16:creationId xmlns:a16="http://schemas.microsoft.com/office/drawing/2014/main" id="{9E679A09-1A73-C9A9-FE1B-0E92B0CE0B8F}"/>
                  </a:ext>
                </a:extLst>
              </p:cNvPr>
              <p:cNvPicPr/>
              <p:nvPr/>
            </p:nvPicPr>
            <p:blipFill>
              <a:blip r:embed="rId4"/>
              <a:stretch>
                <a:fillRect/>
              </a:stretch>
            </p:blipFill>
            <p:spPr>
              <a:xfrm>
                <a:off x="4052520" y="2369535"/>
                <a:ext cx="41702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32207B4-DBA6-847D-1E65-6F76EBA08AE3}"/>
                  </a:ext>
                </a:extLst>
              </p14:cNvPr>
              <p14:cNvContentPartPr/>
              <p14:nvPr/>
            </p14:nvContentPartPr>
            <p14:xfrm>
              <a:off x="2314080" y="2789655"/>
              <a:ext cx="2593800" cy="47160"/>
            </p14:xfrm>
          </p:contentPart>
        </mc:Choice>
        <mc:Fallback xmlns="">
          <p:pic>
            <p:nvPicPr>
              <p:cNvPr id="11" name="Ink 10">
                <a:extLst>
                  <a:ext uri="{FF2B5EF4-FFF2-40B4-BE49-F238E27FC236}">
                    <a16:creationId xmlns:a16="http://schemas.microsoft.com/office/drawing/2014/main" id="{C32207B4-DBA6-847D-1E65-6F76EBA08AE3}"/>
                  </a:ext>
                </a:extLst>
              </p:cNvPr>
              <p:cNvPicPr/>
              <p:nvPr/>
            </p:nvPicPr>
            <p:blipFill>
              <a:blip r:embed="rId6"/>
              <a:stretch>
                <a:fillRect/>
              </a:stretch>
            </p:blipFill>
            <p:spPr>
              <a:xfrm>
                <a:off x="2307960" y="2783535"/>
                <a:ext cx="2606040" cy="59400"/>
              </a:xfrm>
              <a:prstGeom prst="rect">
                <a:avLst/>
              </a:prstGeom>
            </p:spPr>
          </p:pic>
        </mc:Fallback>
      </mc:AlternateContent>
    </p:spTree>
    <p:extLst>
      <p:ext uri="{BB962C8B-B14F-4D97-AF65-F5344CB8AC3E}">
        <p14:creationId xmlns:p14="http://schemas.microsoft.com/office/powerpoint/2010/main" val="2219350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sz="quarter" idx="12"/>
          </p:nvPr>
        </p:nvSpPr>
        <p:spPr/>
        <p:txBody>
          <a:bodyPr>
            <a:normAutofit fontScale="92500" lnSpcReduction="20000"/>
          </a:bodyPr>
          <a:lstStyle/>
          <a:p>
            <a:pPr>
              <a:lnSpc>
                <a:spcPct val="120000"/>
              </a:lnSpc>
            </a:pPr>
            <a:r>
              <a:rPr lang="en-US" b="1" dirty="0">
                <a:latin typeface="Courier New" pitchFamily="49" charset="0"/>
              </a:rPr>
              <a:t>ICollection</a:t>
            </a:r>
            <a:r>
              <a:rPr lang="en-US" dirty="0">
                <a:latin typeface="Courier New" pitchFamily="49" charset="0"/>
              </a:rPr>
              <a:t> </a:t>
            </a:r>
            <a:r>
              <a:rPr lang="en-US" dirty="0"/>
              <a:t>interface</a:t>
            </a:r>
            <a:r>
              <a:rPr lang="en-US" dirty="0">
                <a:latin typeface="Courier New" pitchFamily="49" charset="0"/>
              </a:rPr>
              <a:t> </a:t>
            </a:r>
            <a:r>
              <a:rPr lang="en-IN" dirty="0"/>
              <a:t>is  parent for all the  other of non-generic interfaces – </a:t>
            </a:r>
            <a:r>
              <a:rPr lang="en-US" b="1" dirty="0" err="1">
                <a:latin typeface="Courier New" pitchFamily="49" charset="0"/>
              </a:rPr>
              <a:t>IList</a:t>
            </a:r>
            <a:r>
              <a:rPr lang="en-US" b="1" dirty="0">
                <a:latin typeface="Courier New" pitchFamily="49" charset="0"/>
              </a:rPr>
              <a:t> and </a:t>
            </a:r>
            <a:r>
              <a:rPr lang="en-US" b="1" dirty="0" err="1">
                <a:latin typeface="Courier New" pitchFamily="49" charset="0"/>
              </a:rPr>
              <a:t>IDictionary</a:t>
            </a:r>
            <a:endParaRPr lang="en-US" b="1" dirty="0">
              <a:latin typeface="Courier New" pitchFamily="49" charset="0"/>
            </a:endParaRPr>
          </a:p>
          <a:p>
            <a:pPr>
              <a:lnSpc>
                <a:spcPct val="120000"/>
              </a:lnSpc>
            </a:pPr>
            <a:r>
              <a:rPr lang="en-US" dirty="0"/>
              <a:t>It inherits from </a:t>
            </a:r>
            <a:r>
              <a:rPr lang="en-US" b="1" dirty="0" err="1">
                <a:latin typeface="Courier New" pitchFamily="49" charset="0"/>
              </a:rPr>
              <a:t>IEnumerable</a:t>
            </a:r>
            <a:r>
              <a:rPr lang="en-US" dirty="0"/>
              <a:t> .</a:t>
            </a:r>
          </a:p>
          <a:p>
            <a:pPr>
              <a:lnSpc>
                <a:spcPct val="120000"/>
              </a:lnSpc>
            </a:pPr>
            <a:r>
              <a:rPr lang="en-US" dirty="0"/>
              <a:t>Members and their description in API:</a:t>
            </a:r>
            <a:endParaRPr lang="en-IN" dirty="0"/>
          </a:p>
          <a:p>
            <a:pPr lvl="1">
              <a:lnSpc>
                <a:spcPct val="120000"/>
              </a:lnSpc>
            </a:pPr>
            <a:r>
              <a:rPr lang="en-IN" sz="2000" b="1" dirty="0">
                <a:solidFill>
                  <a:srgbClr val="000000"/>
                </a:solidFill>
                <a:latin typeface="Courier New" pitchFamily="49" charset="0"/>
              </a:rPr>
              <a:t>Count:</a:t>
            </a:r>
            <a:r>
              <a:rPr lang="en-IN" sz="2000" dirty="0"/>
              <a:t>  number of elements contained in the </a:t>
            </a:r>
            <a:r>
              <a:rPr lang="en-IN" sz="2000" b="1" dirty="0" err="1">
                <a:latin typeface="Courier New" pitchFamily="49" charset="0"/>
                <a:ea typeface="+mn-ea"/>
                <a:cs typeface="+mn-cs"/>
              </a:rPr>
              <a:t>ICollection</a:t>
            </a:r>
            <a:r>
              <a:rPr lang="en-IN" sz="2000" dirty="0"/>
              <a:t>. </a:t>
            </a:r>
          </a:p>
          <a:p>
            <a:pPr lvl="1">
              <a:lnSpc>
                <a:spcPct val="120000"/>
              </a:lnSpc>
            </a:pPr>
            <a:r>
              <a:rPr lang="en-IN" sz="2000" b="1" dirty="0" err="1">
                <a:solidFill>
                  <a:srgbClr val="000000"/>
                </a:solidFill>
                <a:latin typeface="Courier New" pitchFamily="49" charset="0"/>
              </a:rPr>
              <a:t>IsSynchronized</a:t>
            </a:r>
            <a:r>
              <a:rPr lang="en-IN" sz="2000" b="1" dirty="0">
                <a:solidFill>
                  <a:srgbClr val="000000"/>
                </a:solidFill>
                <a:latin typeface="Courier New" pitchFamily="49" charset="0"/>
              </a:rPr>
              <a:t>:</a:t>
            </a:r>
            <a:r>
              <a:rPr lang="en-IN" sz="2000" dirty="0"/>
              <a:t>  bool value indicating if the access to the </a:t>
            </a:r>
            <a:r>
              <a:rPr lang="en-IN" sz="2000" b="1" dirty="0" err="1">
                <a:latin typeface="Courier New" pitchFamily="49" charset="0"/>
                <a:ea typeface="+mn-ea"/>
                <a:cs typeface="+mn-cs"/>
              </a:rPr>
              <a:t>ICollection</a:t>
            </a:r>
            <a:r>
              <a:rPr lang="en-IN" sz="2000" dirty="0"/>
              <a:t> is synchronized (thread safe).</a:t>
            </a:r>
          </a:p>
          <a:p>
            <a:pPr lvl="1">
              <a:lnSpc>
                <a:spcPct val="120000"/>
              </a:lnSpc>
            </a:pPr>
            <a:r>
              <a:rPr lang="en-IN" sz="2000" b="1" dirty="0" err="1">
                <a:solidFill>
                  <a:srgbClr val="000000"/>
                </a:solidFill>
                <a:latin typeface="Courier New" pitchFamily="49" charset="0"/>
              </a:rPr>
              <a:t>SyncRoot</a:t>
            </a:r>
            <a:r>
              <a:rPr lang="en-IN" sz="2000" b="1" dirty="0">
                <a:solidFill>
                  <a:srgbClr val="000000"/>
                </a:solidFill>
                <a:latin typeface="Courier New" pitchFamily="49" charset="0"/>
              </a:rPr>
              <a:t>:</a:t>
            </a:r>
            <a:r>
              <a:rPr lang="en-IN" sz="2000" dirty="0"/>
              <a:t>  returns  object that can be used to synchronize access to the </a:t>
            </a:r>
            <a:r>
              <a:rPr lang="en-IN" sz="2000" b="1" dirty="0" err="1">
                <a:latin typeface="Courier New" pitchFamily="49" charset="0"/>
                <a:ea typeface="+mn-ea"/>
                <a:cs typeface="+mn-cs"/>
              </a:rPr>
              <a:t>ICollection</a:t>
            </a:r>
            <a:endParaRPr lang="en-IN" sz="2000" b="1" dirty="0">
              <a:latin typeface="Courier New" pitchFamily="49" charset="0"/>
              <a:ea typeface="+mn-ea"/>
              <a:cs typeface="+mn-cs"/>
            </a:endParaRPr>
          </a:p>
          <a:p>
            <a:pPr lvl="1">
              <a:lnSpc>
                <a:spcPct val="120000"/>
              </a:lnSpc>
            </a:pPr>
            <a:r>
              <a:rPr lang="en-IN" sz="2000" b="1" dirty="0">
                <a:solidFill>
                  <a:srgbClr val="000000"/>
                </a:solidFill>
                <a:latin typeface="Courier New" pitchFamily="49" charset="0"/>
              </a:rPr>
              <a:t>void </a:t>
            </a:r>
            <a:r>
              <a:rPr lang="en-IN" sz="2000" b="1" dirty="0" err="1">
                <a:solidFill>
                  <a:srgbClr val="000000"/>
                </a:solidFill>
                <a:latin typeface="Courier New" pitchFamily="49" charset="0"/>
              </a:rPr>
              <a:t>CopyTo</a:t>
            </a:r>
            <a:r>
              <a:rPr lang="en-IN" sz="2000" b="1" dirty="0">
                <a:solidFill>
                  <a:srgbClr val="000000"/>
                </a:solidFill>
                <a:latin typeface="Courier New" pitchFamily="49" charset="0"/>
              </a:rPr>
              <a:t>(Array </a:t>
            </a:r>
            <a:r>
              <a:rPr lang="en-IN" sz="2000" b="1" dirty="0" err="1">
                <a:solidFill>
                  <a:srgbClr val="000000"/>
                </a:solidFill>
                <a:latin typeface="Courier New" pitchFamily="49" charset="0"/>
              </a:rPr>
              <a:t>array</a:t>
            </a:r>
            <a:r>
              <a:rPr lang="en-IN" sz="2000" b="1" dirty="0">
                <a:solidFill>
                  <a:srgbClr val="000000"/>
                </a:solidFill>
                <a:latin typeface="Courier New" pitchFamily="49" charset="0"/>
              </a:rPr>
              <a:t>, </a:t>
            </a:r>
            <a:r>
              <a:rPr lang="en-IN" sz="2000" b="1" dirty="0" err="1">
                <a:solidFill>
                  <a:srgbClr val="000000"/>
                </a:solidFill>
                <a:latin typeface="Courier New" pitchFamily="49" charset="0"/>
              </a:rPr>
              <a:t>int</a:t>
            </a:r>
            <a:r>
              <a:rPr lang="en-IN" sz="2000" b="1" dirty="0">
                <a:solidFill>
                  <a:srgbClr val="000000"/>
                </a:solidFill>
                <a:latin typeface="Courier New" pitchFamily="49" charset="0"/>
              </a:rPr>
              <a:t> index ): </a:t>
            </a:r>
            <a:r>
              <a:rPr lang="en-IN" sz="2000" dirty="0"/>
              <a:t>Copies the elements of the </a:t>
            </a:r>
            <a:r>
              <a:rPr lang="en-IN" sz="2000" b="1" dirty="0" err="1">
                <a:latin typeface="Courier New" pitchFamily="49" charset="0"/>
                <a:ea typeface="+mn-ea"/>
                <a:cs typeface="+mn-cs"/>
              </a:rPr>
              <a:t>ICollection</a:t>
            </a:r>
            <a:r>
              <a:rPr lang="en-IN" sz="2000" dirty="0"/>
              <a:t> to an Array, starting at a particular array index</a:t>
            </a:r>
          </a:p>
          <a:p>
            <a:pPr lvl="1">
              <a:lnSpc>
                <a:spcPct val="120000"/>
              </a:lnSpc>
            </a:pPr>
            <a:r>
              <a:rPr lang="en-US" sz="2000" b="1" dirty="0" err="1">
                <a:solidFill>
                  <a:srgbClr val="000000"/>
                </a:solidFill>
                <a:latin typeface="Courier New" pitchFamily="49" charset="0"/>
              </a:rPr>
              <a:t>IEnumerator</a:t>
            </a:r>
            <a:r>
              <a:rPr lang="en-US" sz="2000" b="1" dirty="0">
                <a:solidFill>
                  <a:srgbClr val="000000"/>
                </a:solidFill>
                <a:latin typeface="Courier New" pitchFamily="49" charset="0"/>
              </a:rPr>
              <a:t> </a:t>
            </a:r>
            <a:r>
              <a:rPr lang="en-US" sz="2000" b="1" dirty="0" err="1">
                <a:solidFill>
                  <a:srgbClr val="000000"/>
                </a:solidFill>
                <a:latin typeface="Courier New" pitchFamily="49" charset="0"/>
              </a:rPr>
              <a:t>GetEnumerator</a:t>
            </a:r>
            <a:r>
              <a:rPr lang="en-US" sz="2000" b="1" dirty="0">
                <a:solidFill>
                  <a:srgbClr val="000000"/>
                </a:solidFill>
                <a:latin typeface="Courier New" pitchFamily="49" charset="0"/>
              </a:rPr>
              <a:t>(): </a:t>
            </a:r>
            <a:r>
              <a:rPr lang="en-US" sz="2000" dirty="0"/>
              <a:t>Returns an enumerator that iterates through a collection.</a:t>
            </a:r>
          </a:p>
        </p:txBody>
      </p:sp>
      <p:sp>
        <p:nvSpPr>
          <p:cNvPr id="9218" name="Rectangle 2"/>
          <p:cNvSpPr>
            <a:spLocks noGrp="1" noChangeArrowheads="1"/>
          </p:cNvSpPr>
          <p:nvPr>
            <p:ph type="title"/>
          </p:nvPr>
        </p:nvSpPr>
        <p:spPr/>
        <p:txBody>
          <a:bodyPr/>
          <a:lstStyle/>
          <a:p>
            <a:r>
              <a:rPr lang="en-US" dirty="0">
                <a:latin typeface="Courier New" pitchFamily="49" charset="0"/>
              </a:rPr>
              <a:t>ICollection</a:t>
            </a:r>
            <a:endParaRPr lang="en-IN" dirty="0">
              <a:latin typeface="Courier New" pitchFamily="49" charset="0"/>
            </a:endParaRP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9</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EE2863-99A2-66C3-09FA-7C78807CBF9C}"/>
              </a:ext>
            </a:extLst>
          </p:cNvPr>
          <p:cNvSpPr>
            <a:spLocks noGrp="1"/>
          </p:cNvSpPr>
          <p:nvPr>
            <p:ph type="title"/>
          </p:nvPr>
        </p:nvSpPr>
        <p:spPr/>
        <p:txBody>
          <a:bodyPr/>
          <a:lstStyle/>
          <a:p>
            <a:r>
              <a:rPr lang="en-IN" dirty="0"/>
              <a:t>Constraints in Generics</a:t>
            </a:r>
          </a:p>
        </p:txBody>
      </p:sp>
      <p:pic>
        <p:nvPicPr>
          <p:cNvPr id="4" name="Picture 3">
            <a:extLst>
              <a:ext uri="{FF2B5EF4-FFF2-40B4-BE49-F238E27FC236}">
                <a16:creationId xmlns:a16="http://schemas.microsoft.com/office/drawing/2014/main" id="{DB505136-7B3F-F643-0553-C8E2F6613476}"/>
              </a:ext>
            </a:extLst>
          </p:cNvPr>
          <p:cNvPicPr>
            <a:picLocks noChangeAspect="1"/>
          </p:cNvPicPr>
          <p:nvPr/>
        </p:nvPicPr>
        <p:blipFill rotWithShape="1">
          <a:blip r:embed="rId2"/>
          <a:srcRect r="1074"/>
          <a:stretch/>
        </p:blipFill>
        <p:spPr>
          <a:xfrm>
            <a:off x="259703" y="1600200"/>
            <a:ext cx="8686800" cy="4845082"/>
          </a:xfrm>
          <a:prstGeom prst="rect">
            <a:avLst/>
          </a:prstGeom>
        </p:spPr>
      </p:pic>
    </p:spTree>
    <p:extLst>
      <p:ext uri="{BB962C8B-B14F-4D97-AF65-F5344CB8AC3E}">
        <p14:creationId xmlns:p14="http://schemas.microsoft.com/office/powerpoint/2010/main" val="33662532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EE2863-99A2-66C3-09FA-7C78807CBF9C}"/>
              </a:ext>
            </a:extLst>
          </p:cNvPr>
          <p:cNvSpPr>
            <a:spLocks noGrp="1"/>
          </p:cNvSpPr>
          <p:nvPr>
            <p:ph type="title"/>
          </p:nvPr>
        </p:nvSpPr>
        <p:spPr/>
        <p:txBody>
          <a:bodyPr/>
          <a:lstStyle/>
          <a:p>
            <a:r>
              <a:rPr lang="en-IN" dirty="0"/>
              <a:t>Constraints in Generics</a:t>
            </a:r>
          </a:p>
        </p:txBody>
      </p:sp>
      <p:pic>
        <p:nvPicPr>
          <p:cNvPr id="5" name="Picture 4">
            <a:extLst>
              <a:ext uri="{FF2B5EF4-FFF2-40B4-BE49-F238E27FC236}">
                <a16:creationId xmlns:a16="http://schemas.microsoft.com/office/drawing/2014/main" id="{04EE9F3F-1A7D-AA95-37C7-0CE65B04E5E5}"/>
              </a:ext>
            </a:extLst>
          </p:cNvPr>
          <p:cNvPicPr>
            <a:picLocks noChangeAspect="1"/>
          </p:cNvPicPr>
          <p:nvPr/>
        </p:nvPicPr>
        <p:blipFill>
          <a:blip r:embed="rId2"/>
          <a:stretch>
            <a:fillRect/>
          </a:stretch>
        </p:blipFill>
        <p:spPr>
          <a:xfrm>
            <a:off x="381000" y="1447800"/>
            <a:ext cx="8458200" cy="5058481"/>
          </a:xfrm>
          <a:prstGeom prst="rect">
            <a:avLst/>
          </a:prstGeom>
        </p:spPr>
      </p:pic>
    </p:spTree>
    <p:extLst>
      <p:ext uri="{BB962C8B-B14F-4D97-AF65-F5344CB8AC3E}">
        <p14:creationId xmlns:p14="http://schemas.microsoft.com/office/powerpoint/2010/main" val="16797083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EE2863-99A2-66C3-09FA-7C78807CBF9C}"/>
              </a:ext>
            </a:extLst>
          </p:cNvPr>
          <p:cNvSpPr>
            <a:spLocks noGrp="1"/>
          </p:cNvSpPr>
          <p:nvPr>
            <p:ph type="title"/>
          </p:nvPr>
        </p:nvSpPr>
        <p:spPr/>
        <p:txBody>
          <a:bodyPr/>
          <a:lstStyle/>
          <a:p>
            <a:r>
              <a:rPr lang="en-IN" dirty="0"/>
              <a:t>Generic Subclass</a:t>
            </a:r>
          </a:p>
        </p:txBody>
      </p:sp>
      <p:pic>
        <p:nvPicPr>
          <p:cNvPr id="4" name="Picture 3">
            <a:extLst>
              <a:ext uri="{FF2B5EF4-FFF2-40B4-BE49-F238E27FC236}">
                <a16:creationId xmlns:a16="http://schemas.microsoft.com/office/drawing/2014/main" id="{ABCCB74D-F03E-CF4B-3B93-C816F54DF8E2}"/>
              </a:ext>
            </a:extLst>
          </p:cNvPr>
          <p:cNvPicPr>
            <a:picLocks noChangeAspect="1"/>
          </p:cNvPicPr>
          <p:nvPr/>
        </p:nvPicPr>
        <p:blipFill rotWithShape="1">
          <a:blip r:embed="rId2"/>
          <a:srcRect l="14039" t="12547" r="17500" b="14471"/>
          <a:stretch/>
        </p:blipFill>
        <p:spPr>
          <a:xfrm>
            <a:off x="445484" y="1524000"/>
            <a:ext cx="8012716" cy="4804835"/>
          </a:xfrm>
          <a:prstGeom prst="rect">
            <a:avLst/>
          </a:prstGeom>
        </p:spPr>
      </p:pic>
    </p:spTree>
    <p:extLst>
      <p:ext uri="{BB962C8B-B14F-4D97-AF65-F5344CB8AC3E}">
        <p14:creationId xmlns:p14="http://schemas.microsoft.com/office/powerpoint/2010/main" val="15456328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DC6D31-14FA-8F24-BF7C-40F142EDFE78}"/>
              </a:ext>
            </a:extLst>
          </p:cNvPr>
          <p:cNvSpPr>
            <a:spLocks noGrp="1"/>
          </p:cNvSpPr>
          <p:nvPr>
            <p:ph sz="quarter" idx="12"/>
          </p:nvPr>
        </p:nvSpPr>
        <p:spPr>
          <a:xfrm>
            <a:off x="457201" y="1381124"/>
            <a:ext cx="8228012" cy="5172075"/>
          </a:xfrm>
        </p:spPr>
        <p:txBody>
          <a:bodyPr>
            <a:normAutofit fontScale="92500" lnSpcReduction="10000"/>
          </a:bodyPr>
          <a:lstStyle/>
          <a:p>
            <a:r>
              <a:rPr lang="en-US" dirty="0"/>
              <a:t>Covariance</a:t>
            </a:r>
          </a:p>
          <a:p>
            <a:pPr lvl="1"/>
            <a:r>
              <a:rPr lang="en-US" dirty="0"/>
              <a:t>Enables you to use a more derived type than originally specified.</a:t>
            </a:r>
          </a:p>
          <a:p>
            <a:pPr lvl="1"/>
            <a:r>
              <a:rPr lang="en-US" dirty="0"/>
              <a:t>You can assign an instance of </a:t>
            </a:r>
            <a:r>
              <a:rPr lang="en-US" dirty="0" err="1"/>
              <a:t>IEnumerable</a:t>
            </a:r>
            <a:r>
              <a:rPr lang="en-US" dirty="0"/>
              <a:t>&lt;Derived&gt; to a variable of type </a:t>
            </a:r>
            <a:r>
              <a:rPr lang="en-US" dirty="0" err="1"/>
              <a:t>IEnumerable</a:t>
            </a:r>
            <a:r>
              <a:rPr lang="en-US" dirty="0"/>
              <a:t>&lt;Base&gt;.</a:t>
            </a:r>
          </a:p>
          <a:p>
            <a:r>
              <a:rPr lang="en-US" dirty="0"/>
              <a:t>Contravariance</a:t>
            </a:r>
          </a:p>
          <a:p>
            <a:pPr lvl="1"/>
            <a:r>
              <a:rPr lang="en-US" dirty="0"/>
              <a:t>Enables you to use a more generic (less derived) type than originally specified.</a:t>
            </a:r>
          </a:p>
          <a:p>
            <a:pPr lvl="1"/>
            <a:r>
              <a:rPr lang="en-US" dirty="0"/>
              <a:t>You can assign an instance of Action&lt;Base&gt; to a variable of type Action&lt;Derived&gt;.</a:t>
            </a:r>
          </a:p>
          <a:p>
            <a:r>
              <a:rPr lang="en-US" dirty="0"/>
              <a:t>Invariance</a:t>
            </a:r>
          </a:p>
          <a:p>
            <a:pPr lvl="1"/>
            <a:r>
              <a:rPr lang="en-US" dirty="0"/>
              <a:t>Means that you can use only the type originally specified. An invariant generic type parameter is neither covariant nor contravariant.</a:t>
            </a:r>
            <a:endParaRPr lang="en-IN" dirty="0"/>
          </a:p>
        </p:txBody>
      </p:sp>
      <p:sp>
        <p:nvSpPr>
          <p:cNvPr id="3" name="Title 2">
            <a:extLst>
              <a:ext uri="{FF2B5EF4-FFF2-40B4-BE49-F238E27FC236}">
                <a16:creationId xmlns:a16="http://schemas.microsoft.com/office/drawing/2014/main" id="{B0EE2863-99A2-66C3-09FA-7C78807CBF9C}"/>
              </a:ext>
            </a:extLst>
          </p:cNvPr>
          <p:cNvSpPr>
            <a:spLocks noGrp="1"/>
          </p:cNvSpPr>
          <p:nvPr>
            <p:ph type="title"/>
          </p:nvPr>
        </p:nvSpPr>
        <p:spPr/>
        <p:txBody>
          <a:bodyPr/>
          <a:lstStyle/>
          <a:p>
            <a:r>
              <a:rPr lang="en-IN" dirty="0"/>
              <a:t>Covariance and contravariance in generics</a:t>
            </a:r>
          </a:p>
        </p:txBody>
      </p:sp>
    </p:spTree>
    <p:extLst>
      <p:ext uri="{BB962C8B-B14F-4D97-AF65-F5344CB8AC3E}">
        <p14:creationId xmlns:p14="http://schemas.microsoft.com/office/powerpoint/2010/main" val="37055926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5B97BA-27E1-D67E-F284-09222EE1A134}"/>
              </a:ext>
            </a:extLst>
          </p:cNvPr>
          <p:cNvSpPr>
            <a:spLocks noGrp="1"/>
          </p:cNvSpPr>
          <p:nvPr>
            <p:ph sz="quarter" idx="12"/>
          </p:nvPr>
        </p:nvSpPr>
        <p:spPr>
          <a:xfrm>
            <a:off x="457201" y="1381124"/>
            <a:ext cx="8228012" cy="5172075"/>
          </a:xfrm>
        </p:spPr>
        <p:txBody>
          <a:bodyPr>
            <a:normAutofit lnSpcReduction="10000"/>
          </a:bodyPr>
          <a:lstStyle/>
          <a:p>
            <a:r>
              <a:rPr lang="en-US" dirty="0"/>
              <a:t>A delegate is an object which refers to a method or you can say it is a reference type variable that can hold a reference to the methods. </a:t>
            </a:r>
          </a:p>
          <a:p>
            <a:r>
              <a:rPr lang="en-US" dirty="0"/>
              <a:t> If you click on a Button on a form (Windows Form application), the program will call a specific method. </a:t>
            </a:r>
          </a:p>
          <a:p>
            <a:r>
              <a:rPr lang="en-US" dirty="0"/>
              <a:t>In simple words, it is a type that represents references to methods with a particular parameter list and return type.</a:t>
            </a:r>
          </a:p>
          <a:p>
            <a:r>
              <a:rPr lang="en-US" dirty="0"/>
              <a:t>It then calls the method in a program for execution when it is needed. </a:t>
            </a:r>
          </a:p>
          <a:p>
            <a:r>
              <a:rPr lang="en-US" dirty="0"/>
              <a:t>We can say that the delegates in C# are the Type-Safe Function Pointer. </a:t>
            </a:r>
          </a:p>
          <a:p>
            <a:endParaRPr lang="en-IN" dirty="0"/>
          </a:p>
        </p:txBody>
      </p:sp>
      <p:sp>
        <p:nvSpPr>
          <p:cNvPr id="3" name="Title 2">
            <a:extLst>
              <a:ext uri="{FF2B5EF4-FFF2-40B4-BE49-F238E27FC236}">
                <a16:creationId xmlns:a16="http://schemas.microsoft.com/office/drawing/2014/main" id="{9E523F6F-43AD-ADA0-A141-9B73DC2CCB6C}"/>
              </a:ext>
            </a:extLst>
          </p:cNvPr>
          <p:cNvSpPr>
            <a:spLocks noGrp="1"/>
          </p:cNvSpPr>
          <p:nvPr>
            <p:ph type="title"/>
          </p:nvPr>
        </p:nvSpPr>
        <p:spPr/>
        <p:txBody>
          <a:bodyPr/>
          <a:lstStyle/>
          <a:p>
            <a:r>
              <a:rPr lang="en-IN" dirty="0"/>
              <a:t>Delegates</a:t>
            </a:r>
          </a:p>
        </p:txBody>
      </p:sp>
    </p:spTree>
    <p:extLst>
      <p:ext uri="{BB962C8B-B14F-4D97-AF65-F5344CB8AC3E}">
        <p14:creationId xmlns:p14="http://schemas.microsoft.com/office/powerpoint/2010/main" val="3996624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523F6F-43AD-ADA0-A141-9B73DC2CCB6C}"/>
              </a:ext>
            </a:extLst>
          </p:cNvPr>
          <p:cNvSpPr>
            <a:spLocks noGrp="1"/>
          </p:cNvSpPr>
          <p:nvPr>
            <p:ph type="title"/>
          </p:nvPr>
        </p:nvSpPr>
        <p:spPr/>
        <p:txBody>
          <a:bodyPr/>
          <a:lstStyle/>
          <a:p>
            <a:r>
              <a:rPr lang="en-IN" dirty="0"/>
              <a:t>Delegates</a:t>
            </a:r>
          </a:p>
        </p:txBody>
      </p:sp>
      <p:pic>
        <p:nvPicPr>
          <p:cNvPr id="1026" name="Picture 2" descr="How to Create a Custom Delegates in C#?">
            <a:extLst>
              <a:ext uri="{FF2B5EF4-FFF2-40B4-BE49-F238E27FC236}">
                <a16:creationId xmlns:a16="http://schemas.microsoft.com/office/drawing/2014/main" id="{31A48516-F949-8C19-8BB1-EA3707F6B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420" y="1752600"/>
            <a:ext cx="615315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Create a Custom Delegates in C#?">
            <a:extLst>
              <a:ext uri="{FF2B5EF4-FFF2-40B4-BE49-F238E27FC236}">
                <a16:creationId xmlns:a16="http://schemas.microsoft.com/office/drawing/2014/main" id="{99B95E83-154F-D498-7E2B-B0D831BAC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02" y="4267200"/>
            <a:ext cx="7553325"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576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523F6F-43AD-ADA0-A141-9B73DC2CCB6C}"/>
              </a:ext>
            </a:extLst>
          </p:cNvPr>
          <p:cNvSpPr>
            <a:spLocks noGrp="1"/>
          </p:cNvSpPr>
          <p:nvPr>
            <p:ph type="title"/>
          </p:nvPr>
        </p:nvSpPr>
        <p:spPr/>
        <p:txBody>
          <a:bodyPr/>
          <a:lstStyle/>
          <a:p>
            <a:r>
              <a:rPr lang="en-IN" dirty="0"/>
              <a:t>Delegates</a:t>
            </a:r>
          </a:p>
        </p:txBody>
      </p:sp>
      <p:pic>
        <p:nvPicPr>
          <p:cNvPr id="4" name="Picture 3">
            <a:extLst>
              <a:ext uri="{FF2B5EF4-FFF2-40B4-BE49-F238E27FC236}">
                <a16:creationId xmlns:a16="http://schemas.microsoft.com/office/drawing/2014/main" id="{661CBC80-A542-A45E-90B1-E2AD1312A97A}"/>
              </a:ext>
            </a:extLst>
          </p:cNvPr>
          <p:cNvPicPr>
            <a:picLocks noChangeAspect="1"/>
          </p:cNvPicPr>
          <p:nvPr/>
        </p:nvPicPr>
        <p:blipFill rotWithShape="1">
          <a:blip r:embed="rId2"/>
          <a:srcRect l="1412" t="5223" r="22755" b="14054"/>
          <a:stretch/>
        </p:blipFill>
        <p:spPr>
          <a:xfrm>
            <a:off x="609600" y="1295400"/>
            <a:ext cx="6934200" cy="1219200"/>
          </a:xfrm>
          <a:prstGeom prst="rect">
            <a:avLst/>
          </a:prstGeom>
        </p:spPr>
      </p:pic>
      <p:pic>
        <p:nvPicPr>
          <p:cNvPr id="6" name="Picture 5">
            <a:extLst>
              <a:ext uri="{FF2B5EF4-FFF2-40B4-BE49-F238E27FC236}">
                <a16:creationId xmlns:a16="http://schemas.microsoft.com/office/drawing/2014/main" id="{032E8498-A926-3607-3F2A-137DE5054974}"/>
              </a:ext>
            </a:extLst>
          </p:cNvPr>
          <p:cNvPicPr>
            <a:picLocks noChangeAspect="1"/>
          </p:cNvPicPr>
          <p:nvPr/>
        </p:nvPicPr>
        <p:blipFill>
          <a:blip r:embed="rId3"/>
          <a:stretch>
            <a:fillRect/>
          </a:stretch>
        </p:blipFill>
        <p:spPr>
          <a:xfrm>
            <a:off x="817556" y="2514600"/>
            <a:ext cx="6726244" cy="3948404"/>
          </a:xfrm>
          <a:prstGeom prst="rect">
            <a:avLst/>
          </a:prstGeom>
        </p:spPr>
      </p:pic>
    </p:spTree>
    <p:extLst>
      <p:ext uri="{BB962C8B-B14F-4D97-AF65-F5344CB8AC3E}">
        <p14:creationId xmlns:p14="http://schemas.microsoft.com/office/powerpoint/2010/main" val="7758921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523F6F-43AD-ADA0-A141-9B73DC2CCB6C}"/>
              </a:ext>
            </a:extLst>
          </p:cNvPr>
          <p:cNvSpPr>
            <a:spLocks noGrp="1"/>
          </p:cNvSpPr>
          <p:nvPr>
            <p:ph type="title"/>
          </p:nvPr>
        </p:nvSpPr>
        <p:spPr/>
        <p:txBody>
          <a:bodyPr/>
          <a:lstStyle/>
          <a:p>
            <a:r>
              <a:rPr lang="en-IN" dirty="0"/>
              <a:t>Delegates</a:t>
            </a:r>
          </a:p>
        </p:txBody>
      </p:sp>
      <p:sp>
        <p:nvSpPr>
          <p:cNvPr id="2" name="AutoShape 2" descr="delegate in C#">
            <a:extLst>
              <a:ext uri="{FF2B5EF4-FFF2-40B4-BE49-F238E27FC236}">
                <a16:creationId xmlns:a16="http://schemas.microsoft.com/office/drawing/2014/main" id="{6CC2F4B7-FC30-C332-56B1-ED08471ED7D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delegate in C#">
            <a:extLst>
              <a:ext uri="{FF2B5EF4-FFF2-40B4-BE49-F238E27FC236}">
                <a16:creationId xmlns:a16="http://schemas.microsoft.com/office/drawing/2014/main" id="{16CC5ED8-101E-231B-BC60-EAFA27EFDB8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delegate in C#">
            <a:extLst>
              <a:ext uri="{FF2B5EF4-FFF2-40B4-BE49-F238E27FC236}">
                <a16:creationId xmlns:a16="http://schemas.microsoft.com/office/drawing/2014/main" id="{5F64B68E-5F8D-69A1-B36C-F5C8A2C6ADDD}"/>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delegate in C#">
            <a:extLst>
              <a:ext uri="{FF2B5EF4-FFF2-40B4-BE49-F238E27FC236}">
                <a16:creationId xmlns:a16="http://schemas.microsoft.com/office/drawing/2014/main" id="{72E3CE59-D55E-6B5A-D7E7-52E9D1F99386}"/>
              </a:ext>
            </a:extLst>
          </p:cNvPr>
          <p:cNvSpPr>
            <a:spLocks noChangeAspect="1" noChangeArrowheads="1"/>
          </p:cNvSpPr>
          <p:nvPr/>
        </p:nvSpPr>
        <p:spPr bwMode="auto">
          <a:xfrm>
            <a:off x="4876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A6006906-6C09-F58B-1A58-E7451A66F154}"/>
              </a:ext>
            </a:extLst>
          </p:cNvPr>
          <p:cNvPicPr>
            <a:picLocks noChangeAspect="1"/>
          </p:cNvPicPr>
          <p:nvPr/>
        </p:nvPicPr>
        <p:blipFill>
          <a:blip r:embed="rId2"/>
          <a:stretch>
            <a:fillRect/>
          </a:stretch>
        </p:blipFill>
        <p:spPr>
          <a:xfrm>
            <a:off x="213704" y="1371249"/>
            <a:ext cx="8716591" cy="5029902"/>
          </a:xfrm>
          <a:prstGeom prst="rect">
            <a:avLst/>
          </a:prstGeom>
        </p:spPr>
      </p:pic>
    </p:spTree>
    <p:extLst>
      <p:ext uri="{BB962C8B-B14F-4D97-AF65-F5344CB8AC3E}">
        <p14:creationId xmlns:p14="http://schemas.microsoft.com/office/powerpoint/2010/main" val="21575714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523F6F-43AD-ADA0-A141-9B73DC2CCB6C}"/>
              </a:ext>
            </a:extLst>
          </p:cNvPr>
          <p:cNvSpPr>
            <a:spLocks noGrp="1"/>
          </p:cNvSpPr>
          <p:nvPr>
            <p:ph type="title"/>
          </p:nvPr>
        </p:nvSpPr>
        <p:spPr/>
        <p:txBody>
          <a:bodyPr/>
          <a:lstStyle/>
          <a:p>
            <a:r>
              <a:rPr lang="en-IN" dirty="0"/>
              <a:t>Delegates Plug-in Methods</a:t>
            </a:r>
          </a:p>
        </p:txBody>
      </p:sp>
      <p:sp>
        <p:nvSpPr>
          <p:cNvPr id="2" name="AutoShape 2" descr="delegate in C#">
            <a:extLst>
              <a:ext uri="{FF2B5EF4-FFF2-40B4-BE49-F238E27FC236}">
                <a16:creationId xmlns:a16="http://schemas.microsoft.com/office/drawing/2014/main" id="{6CC2F4B7-FC30-C332-56B1-ED08471ED7D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delegate in C#">
            <a:extLst>
              <a:ext uri="{FF2B5EF4-FFF2-40B4-BE49-F238E27FC236}">
                <a16:creationId xmlns:a16="http://schemas.microsoft.com/office/drawing/2014/main" id="{16CC5ED8-101E-231B-BC60-EAFA27EFDB8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delegate in C#">
            <a:extLst>
              <a:ext uri="{FF2B5EF4-FFF2-40B4-BE49-F238E27FC236}">
                <a16:creationId xmlns:a16="http://schemas.microsoft.com/office/drawing/2014/main" id="{5F64B68E-5F8D-69A1-B36C-F5C8A2C6ADDD}"/>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delegate in C#">
            <a:extLst>
              <a:ext uri="{FF2B5EF4-FFF2-40B4-BE49-F238E27FC236}">
                <a16:creationId xmlns:a16="http://schemas.microsoft.com/office/drawing/2014/main" id="{72E3CE59-D55E-6B5A-D7E7-52E9D1F99386}"/>
              </a:ext>
            </a:extLst>
          </p:cNvPr>
          <p:cNvSpPr>
            <a:spLocks noChangeAspect="1" noChangeArrowheads="1"/>
          </p:cNvSpPr>
          <p:nvPr/>
        </p:nvSpPr>
        <p:spPr bwMode="auto">
          <a:xfrm>
            <a:off x="4876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E674993A-0CE7-1C4E-986D-3F4070CDB51A}"/>
              </a:ext>
            </a:extLst>
          </p:cNvPr>
          <p:cNvPicPr>
            <a:picLocks noChangeAspect="1"/>
          </p:cNvPicPr>
          <p:nvPr/>
        </p:nvPicPr>
        <p:blipFill rotWithShape="1">
          <a:blip r:embed="rId2"/>
          <a:srcRect l="13424" t="12963" r="18242" b="29260"/>
          <a:stretch/>
        </p:blipFill>
        <p:spPr>
          <a:xfrm>
            <a:off x="441570" y="1676400"/>
            <a:ext cx="8331202" cy="4572000"/>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555402BF-86D5-80F7-4163-2DE21C34B35A}"/>
                  </a:ext>
                </a:extLst>
              </p14:cNvPr>
              <p14:cNvContentPartPr/>
              <p14:nvPr/>
            </p14:nvContentPartPr>
            <p14:xfrm>
              <a:off x="2500560" y="3535215"/>
              <a:ext cx="6123960" cy="48600"/>
            </p14:xfrm>
          </p:contentPart>
        </mc:Choice>
        <mc:Fallback xmlns="">
          <p:pic>
            <p:nvPicPr>
              <p:cNvPr id="9" name="Ink 8">
                <a:extLst>
                  <a:ext uri="{FF2B5EF4-FFF2-40B4-BE49-F238E27FC236}">
                    <a16:creationId xmlns:a16="http://schemas.microsoft.com/office/drawing/2014/main" id="{555402BF-86D5-80F7-4163-2DE21C34B35A}"/>
                  </a:ext>
                </a:extLst>
              </p:cNvPr>
              <p:cNvPicPr/>
              <p:nvPr/>
            </p:nvPicPr>
            <p:blipFill>
              <a:blip r:embed="rId4"/>
              <a:stretch>
                <a:fillRect/>
              </a:stretch>
            </p:blipFill>
            <p:spPr>
              <a:xfrm>
                <a:off x="2494440" y="3529095"/>
                <a:ext cx="6136200" cy="60840"/>
              </a:xfrm>
              <a:prstGeom prst="rect">
                <a:avLst/>
              </a:prstGeom>
            </p:spPr>
          </p:pic>
        </mc:Fallback>
      </mc:AlternateContent>
    </p:spTree>
    <p:extLst>
      <p:ext uri="{BB962C8B-B14F-4D97-AF65-F5344CB8AC3E}">
        <p14:creationId xmlns:p14="http://schemas.microsoft.com/office/powerpoint/2010/main" val="34240069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4192B6-F52E-6EB3-1D2D-ACF4FDE98068}"/>
              </a:ext>
            </a:extLst>
          </p:cNvPr>
          <p:cNvSpPr>
            <a:spLocks noGrp="1"/>
          </p:cNvSpPr>
          <p:nvPr>
            <p:ph sz="quarter" idx="12"/>
          </p:nvPr>
        </p:nvSpPr>
        <p:spPr/>
        <p:txBody>
          <a:bodyPr/>
          <a:lstStyle/>
          <a:p>
            <a:r>
              <a:rPr lang="en-US" dirty="0"/>
              <a:t>Func Delegate in C#:</a:t>
            </a:r>
          </a:p>
          <a:p>
            <a:pPr lvl="1"/>
            <a:r>
              <a:rPr lang="en-US" dirty="0"/>
              <a:t>Func is a generic delegate present in the System namespace.</a:t>
            </a:r>
          </a:p>
          <a:p>
            <a:pPr lvl="1"/>
            <a:r>
              <a:rPr lang="en-US" dirty="0"/>
              <a:t>Func takes one or more input parameters and returns one out parameter, and the last parameter is considered as a return value.</a:t>
            </a:r>
          </a:p>
          <a:p>
            <a:pPr lvl="1"/>
            <a:r>
              <a:rPr lang="en-US" dirty="0"/>
              <a:t>It can include 0 to 16 input parameters of different types, but it must have one return type.</a:t>
            </a:r>
            <a:endParaRPr lang="en-IN" dirty="0"/>
          </a:p>
        </p:txBody>
      </p:sp>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Generic Delegates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8108406-13F8-5D2F-7314-A61846B3D8EE}"/>
                  </a:ext>
                </a:extLst>
              </p14:cNvPr>
              <p14:cNvContentPartPr/>
              <p14:nvPr/>
            </p14:nvContentPartPr>
            <p14:xfrm>
              <a:off x="2603160" y="2994855"/>
              <a:ext cx="3888360" cy="47160"/>
            </p14:xfrm>
          </p:contentPart>
        </mc:Choice>
        <mc:Fallback xmlns="">
          <p:pic>
            <p:nvPicPr>
              <p:cNvPr id="4" name="Ink 3">
                <a:extLst>
                  <a:ext uri="{FF2B5EF4-FFF2-40B4-BE49-F238E27FC236}">
                    <a16:creationId xmlns:a16="http://schemas.microsoft.com/office/drawing/2014/main" id="{08108406-13F8-5D2F-7314-A61846B3D8EE}"/>
                  </a:ext>
                </a:extLst>
              </p:cNvPr>
              <p:cNvPicPr/>
              <p:nvPr/>
            </p:nvPicPr>
            <p:blipFill>
              <a:blip r:embed="rId3"/>
              <a:stretch>
                <a:fillRect/>
              </a:stretch>
            </p:blipFill>
            <p:spPr>
              <a:xfrm>
                <a:off x="2597040" y="2988735"/>
                <a:ext cx="39006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DEC8369-180D-DE21-5C24-BFD80A1A756B}"/>
                  </a:ext>
                </a:extLst>
              </p14:cNvPr>
              <p14:cNvContentPartPr/>
              <p14:nvPr/>
            </p14:nvContentPartPr>
            <p14:xfrm>
              <a:off x="746280" y="3423255"/>
              <a:ext cx="2661480" cy="48600"/>
            </p14:xfrm>
          </p:contentPart>
        </mc:Choice>
        <mc:Fallback xmlns="">
          <p:pic>
            <p:nvPicPr>
              <p:cNvPr id="6" name="Ink 5">
                <a:extLst>
                  <a:ext uri="{FF2B5EF4-FFF2-40B4-BE49-F238E27FC236}">
                    <a16:creationId xmlns:a16="http://schemas.microsoft.com/office/drawing/2014/main" id="{CDEC8369-180D-DE21-5C24-BFD80A1A756B}"/>
                  </a:ext>
                </a:extLst>
              </p:cNvPr>
              <p:cNvPicPr/>
              <p:nvPr/>
            </p:nvPicPr>
            <p:blipFill>
              <a:blip r:embed="rId5"/>
              <a:stretch>
                <a:fillRect/>
              </a:stretch>
            </p:blipFill>
            <p:spPr>
              <a:xfrm>
                <a:off x="740160" y="3417135"/>
                <a:ext cx="2673720" cy="60840"/>
              </a:xfrm>
              <a:prstGeom prst="rect">
                <a:avLst/>
              </a:prstGeom>
            </p:spPr>
          </p:pic>
        </mc:Fallback>
      </mc:AlternateContent>
    </p:spTree>
    <p:extLst>
      <p:ext uri="{BB962C8B-B14F-4D97-AF65-F5344CB8AC3E}">
        <p14:creationId xmlns:p14="http://schemas.microsoft.com/office/powerpoint/2010/main" val="33927550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514F291-B47C-48A1-B199-EBD0A7B4E780}">
  <ds:schemaRefs>
    <ds:schemaRef ds:uri="http://purl.org/dc/elements/1.1/"/>
    <ds:schemaRef ds:uri="http://purl.org/dc/terms/"/>
    <ds:schemaRef ds:uri="http://www.w3.org/XML/1998/namespace"/>
    <ds:schemaRef ds:uri="http://schemas.microsoft.com/office/2006/metadata/properties"/>
    <ds:schemaRef ds:uri="http://purl.org/dc/dcmitype/"/>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17581</TotalTime>
  <Words>12135</Words>
  <Application>Microsoft Office PowerPoint</Application>
  <PresentationFormat>On-screen Show (4:3)</PresentationFormat>
  <Paragraphs>1264</Paragraphs>
  <Slides>294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294</vt:i4>
      </vt:variant>
    </vt:vector>
  </HeadingPairs>
  <TitlesOfParts>
    <vt:vector size="299" baseType="lpstr">
      <vt:lpstr>Arial</vt:lpstr>
      <vt:lpstr>Calibri</vt:lpstr>
      <vt:lpstr>Courier New</vt:lpstr>
      <vt:lpstr>Wingdings</vt:lpstr>
      <vt:lpstr>Pencils_02_2012</vt:lpstr>
      <vt:lpstr>PowerPoint Presentation</vt:lpstr>
      <vt:lpstr>Goals</vt:lpstr>
      <vt:lpstr>Collections</vt:lpstr>
      <vt:lpstr>Collection Classes Overview</vt:lpstr>
      <vt:lpstr>Collection Framework</vt:lpstr>
      <vt:lpstr>Collection Framework</vt:lpstr>
      <vt:lpstr>Why collections?</vt:lpstr>
      <vt:lpstr>Non-generic Interfaces</vt:lpstr>
      <vt:lpstr>ICollection</vt:lpstr>
      <vt:lpstr>IList</vt:lpstr>
      <vt:lpstr>IList</vt:lpstr>
      <vt:lpstr>IDictionary </vt:lpstr>
      <vt:lpstr>IDictionary</vt:lpstr>
      <vt:lpstr>Recall</vt:lpstr>
      <vt:lpstr>IDictionaryEnumerator</vt:lpstr>
      <vt:lpstr>Cautions about Enumerators </vt:lpstr>
      <vt:lpstr>List of collection classes</vt:lpstr>
      <vt:lpstr>BitArray Class</vt:lpstr>
      <vt:lpstr>Constructors</vt:lpstr>
      <vt:lpstr>BitArray member description  in API</vt:lpstr>
      <vt:lpstr>BitArray member description  in API</vt:lpstr>
      <vt:lpstr>Example: BitArray</vt:lpstr>
      <vt:lpstr>Example: BitArray</vt:lpstr>
      <vt:lpstr>Stack Class </vt:lpstr>
      <vt:lpstr>Constructors</vt:lpstr>
      <vt:lpstr>Members</vt:lpstr>
      <vt:lpstr>Example: Stack</vt:lpstr>
      <vt:lpstr>PowerPoint Presentation</vt:lpstr>
      <vt:lpstr>Queue Class </vt:lpstr>
      <vt:lpstr>Members</vt:lpstr>
      <vt:lpstr>ArrayList Class</vt:lpstr>
      <vt:lpstr>Constructors</vt:lpstr>
      <vt:lpstr>Members</vt:lpstr>
      <vt:lpstr>Members</vt:lpstr>
      <vt:lpstr>Example: Simple ArrayList</vt:lpstr>
      <vt:lpstr>Sort() methods</vt:lpstr>
      <vt:lpstr>BinarySearch Members</vt:lpstr>
      <vt:lpstr>IComparable and IComparer </vt:lpstr>
      <vt:lpstr>Example: sort using default comparer</vt:lpstr>
      <vt:lpstr>PowerPoint Presentation</vt:lpstr>
      <vt:lpstr>Tell me what?</vt:lpstr>
      <vt:lpstr>Example: sort using IComparer</vt:lpstr>
      <vt:lpstr>PowerPoint Presentation</vt:lpstr>
      <vt:lpstr>Example : BinarySearch</vt:lpstr>
      <vt:lpstr>Hashtable </vt:lpstr>
      <vt:lpstr>Key</vt:lpstr>
      <vt:lpstr>More </vt:lpstr>
      <vt:lpstr>Constructors</vt:lpstr>
      <vt:lpstr>Members in API</vt:lpstr>
      <vt:lpstr>PowerPoint Presentation</vt:lpstr>
      <vt:lpstr>IEqualityComparer </vt:lpstr>
      <vt:lpstr>DictionaryEntry</vt:lpstr>
      <vt:lpstr>Example: Hashtable</vt:lpstr>
      <vt:lpstr>PowerPoint Presentation</vt:lpstr>
      <vt:lpstr>PowerPoint Presentation</vt:lpstr>
      <vt:lpstr>Implementing hash code</vt:lpstr>
      <vt:lpstr>PowerPoint Presentation</vt:lpstr>
      <vt:lpstr>SortedList class</vt:lpstr>
      <vt:lpstr>Constructors</vt:lpstr>
      <vt:lpstr>Members</vt:lpstr>
      <vt:lpstr>Collection with generics</vt:lpstr>
      <vt:lpstr>Understanding type-safe collection</vt:lpstr>
      <vt:lpstr>Example: SortedList , KeyValuePair</vt:lpstr>
      <vt:lpstr>LinkedList&lt;T&gt; class</vt:lpstr>
      <vt:lpstr>Example: LinkedList</vt:lpstr>
      <vt:lpstr>PowerPoint Presentation</vt:lpstr>
      <vt:lpstr>System.Array</vt:lpstr>
      <vt:lpstr>Comparison in sort() method</vt:lpstr>
      <vt:lpstr>Comparison in sort() method</vt:lpstr>
      <vt:lpstr>Comparison in sort() method</vt:lpstr>
      <vt:lpstr>Action in ForEach() method</vt:lpstr>
      <vt:lpstr>Action in ForEach() method</vt:lpstr>
      <vt:lpstr>Converter in ConvertAll()</vt:lpstr>
      <vt:lpstr>Converter in ConvertAll()</vt:lpstr>
      <vt:lpstr>Predicate with find  </vt:lpstr>
      <vt:lpstr>Predicate with find </vt:lpstr>
      <vt:lpstr>IEqualityComparer </vt:lpstr>
      <vt:lpstr>Generics</vt:lpstr>
      <vt:lpstr>The Need for Generics</vt:lpstr>
      <vt:lpstr>Generics</vt:lpstr>
      <vt:lpstr>Non-Generic vs Generic</vt:lpstr>
      <vt:lpstr>Collections and Generics in c#</vt:lpstr>
      <vt:lpstr>Basics of Generics</vt:lpstr>
      <vt:lpstr>Basics of Generics</vt:lpstr>
      <vt:lpstr>Database Access Generics</vt:lpstr>
      <vt:lpstr>Database Access Generics</vt:lpstr>
      <vt:lpstr>Constraints in Generics</vt:lpstr>
      <vt:lpstr>Constraints in Generics</vt:lpstr>
      <vt:lpstr>Constraints in Generics</vt:lpstr>
      <vt:lpstr>Constraints in Generics</vt:lpstr>
      <vt:lpstr>Constraints in Generics</vt:lpstr>
      <vt:lpstr>Generic Subclass</vt:lpstr>
      <vt:lpstr>Covariance and contravariance in generics</vt:lpstr>
      <vt:lpstr>Delegates</vt:lpstr>
      <vt:lpstr>Delegates</vt:lpstr>
      <vt:lpstr>Delegates</vt:lpstr>
      <vt:lpstr>Delegates</vt:lpstr>
      <vt:lpstr>Delegates Plug-in Methods</vt:lpstr>
      <vt:lpstr>Generic Delegates</vt:lpstr>
      <vt:lpstr>Generic Delegates</vt:lpstr>
      <vt:lpstr>Generic Delegates</vt:lpstr>
      <vt:lpstr>Generic Delegates</vt:lpstr>
      <vt:lpstr>Generic Delegates</vt:lpstr>
      <vt:lpstr>Generic Delegates</vt:lpstr>
      <vt:lpstr>Delegate vs Interface</vt:lpstr>
      <vt:lpstr>Delegate vs Interface</vt:lpstr>
      <vt:lpstr>Delegate Compatibility</vt:lpstr>
      <vt:lpstr>Events</vt:lpstr>
      <vt:lpstr>Defining an Event in C#</vt:lpstr>
      <vt:lpstr>Events</vt:lpstr>
      <vt:lpstr>Events</vt:lpstr>
      <vt:lpstr>Events</vt:lpstr>
      <vt:lpstr>Events</vt:lpstr>
      <vt:lpstr>Events</vt:lpstr>
      <vt:lpstr>Event Handler</vt:lpstr>
      <vt:lpstr>Event Handler</vt:lpstr>
      <vt:lpstr>Event Handler</vt:lpstr>
      <vt:lpstr>Event Handler</vt:lpstr>
      <vt:lpstr>Event Accessors</vt:lpstr>
      <vt:lpstr>Event Modifiers</vt:lpstr>
      <vt:lpstr>Delegates and Events Generics</vt:lpstr>
      <vt:lpstr>Delegates and Events Generics</vt:lpstr>
      <vt:lpstr>Lambda Expressions</vt:lpstr>
      <vt:lpstr>Lambda Expressions</vt:lpstr>
      <vt:lpstr>Expression Lambdas</vt:lpstr>
      <vt:lpstr>Statement Lambdas</vt:lpstr>
      <vt:lpstr>Lambda Expressions in Delegates</vt:lpstr>
      <vt:lpstr>Explicitly Specifying Lambda Parameter and Return Types</vt:lpstr>
      <vt:lpstr>Lambda Expressions - Default Parameters</vt:lpstr>
      <vt:lpstr>Capturing Outer Variables</vt:lpstr>
      <vt:lpstr>Capturing Outer Variables</vt:lpstr>
      <vt:lpstr>Capturing Outer Variables</vt:lpstr>
      <vt:lpstr>Lambda Expressions Versus Local Methods</vt:lpstr>
      <vt:lpstr>Anonymous Methods</vt:lpstr>
      <vt:lpstr>Extension Method</vt:lpstr>
      <vt:lpstr>Extension Method</vt:lpstr>
      <vt:lpstr>LINQ Queries </vt:lpstr>
      <vt:lpstr>Fluent Queries </vt:lpstr>
      <vt:lpstr>Extension Methods</vt:lpstr>
      <vt:lpstr>Extension Methods</vt:lpstr>
      <vt:lpstr>Type Inference &amp; Natural Ordering</vt:lpstr>
      <vt:lpstr>Other Operators</vt:lpstr>
      <vt:lpstr>Query Operations</vt:lpstr>
      <vt:lpstr>Query Operations</vt:lpstr>
      <vt:lpstr>Deferred Execution</vt:lpstr>
      <vt:lpstr>Deferred Execution</vt:lpstr>
      <vt:lpstr>Deferred Execution</vt:lpstr>
      <vt:lpstr>Sub Queries</vt:lpstr>
      <vt:lpstr>Sub Queries</vt:lpstr>
      <vt:lpstr>Avoiding Sub Queries</vt:lpstr>
      <vt:lpstr>Composite Strategies</vt:lpstr>
      <vt:lpstr>Composite Strategies</vt:lpstr>
      <vt:lpstr>Composite Strategies</vt:lpstr>
      <vt:lpstr>Projection Queries</vt:lpstr>
      <vt:lpstr>Projection Queries</vt:lpstr>
      <vt:lpstr>Projection Queries</vt:lpstr>
      <vt:lpstr>Interpreted Queries</vt:lpstr>
      <vt:lpstr>Interpreted Queries</vt:lpstr>
      <vt:lpstr>Interpreted Queries</vt:lpstr>
      <vt:lpstr>Threading</vt:lpstr>
      <vt:lpstr>Thread Lifecycle</vt:lpstr>
      <vt:lpstr>Thread Lifecycle</vt:lpstr>
      <vt:lpstr>Types of Threads</vt:lpstr>
      <vt:lpstr>Types of Threads</vt:lpstr>
      <vt:lpstr>Types of Threads</vt:lpstr>
      <vt:lpstr>Types of Threads</vt:lpstr>
      <vt:lpstr>Types of Threads</vt:lpstr>
      <vt:lpstr>Thread Properties</vt:lpstr>
      <vt:lpstr>How to create Thread</vt:lpstr>
      <vt:lpstr>Thread Lifecycle</vt:lpstr>
      <vt:lpstr>Multithreading</vt:lpstr>
      <vt:lpstr>Multi Threading</vt:lpstr>
      <vt:lpstr>Joining Threads in C#</vt:lpstr>
      <vt:lpstr>Joining Threads in C#</vt:lpstr>
      <vt:lpstr>Sleep</vt:lpstr>
      <vt:lpstr>Synchronization</vt:lpstr>
      <vt:lpstr>The synchronization constructs</vt:lpstr>
      <vt:lpstr>The synchronization constructs</vt:lpstr>
      <vt:lpstr>The synchronization constructs</vt:lpstr>
      <vt:lpstr>Thread Safety and .NET Types</vt:lpstr>
      <vt:lpstr>Blocking (Exclusive Lock in Thread)</vt:lpstr>
      <vt:lpstr>Blocking (Lock in Thread)</vt:lpstr>
      <vt:lpstr>Pass Parameter to Thread</vt:lpstr>
      <vt:lpstr>Thread Exception Handling</vt:lpstr>
      <vt:lpstr>Thread Priority</vt:lpstr>
      <vt:lpstr>Thread Priority</vt:lpstr>
      <vt:lpstr>Thread Priority</vt:lpstr>
      <vt:lpstr>Local Versus Shared State</vt:lpstr>
      <vt:lpstr>Local State (Thread-Local Storage)</vt:lpstr>
      <vt:lpstr>Local State (Thread-Local Storage)</vt:lpstr>
      <vt:lpstr>Local State (Thread-Local Storage)</vt:lpstr>
      <vt:lpstr>Local State (Thread-Local Storage)</vt:lpstr>
      <vt:lpstr>Local State (Thread-Local Storage)</vt:lpstr>
      <vt:lpstr>Local State (Thread-Local Storage)</vt:lpstr>
      <vt:lpstr>Local State (Thread-Local Storage)</vt:lpstr>
      <vt:lpstr> Shared State (Shared Resources)</vt:lpstr>
      <vt:lpstr> Shared State (Shared Resources)</vt:lpstr>
      <vt:lpstr> Shared State (Shared Resources)</vt:lpstr>
      <vt:lpstr> Shared State (Shared Resources)</vt:lpstr>
      <vt:lpstr>Local Versus Shared State</vt:lpstr>
      <vt:lpstr>Local Versus Shared State</vt:lpstr>
      <vt:lpstr>Thread Signaling</vt:lpstr>
      <vt:lpstr>Why Use Thread Signaling?</vt:lpstr>
      <vt:lpstr>. Thread Signaling Mechanisms in C#</vt:lpstr>
      <vt:lpstr>. Manual Reset Event &amp; AutoReset Event</vt:lpstr>
      <vt:lpstr>Barrier</vt:lpstr>
      <vt:lpstr>Barrier</vt:lpstr>
      <vt:lpstr>Barrier</vt:lpstr>
      <vt:lpstr>Choosing the Right Signaling Mechanism</vt:lpstr>
      <vt:lpstr>Threading in Rich Client Applications</vt:lpstr>
      <vt:lpstr>Threading in Rich Client Applications</vt:lpstr>
      <vt:lpstr>Threading in Rich Client Applications</vt:lpstr>
      <vt:lpstr>Synchronization Contexts</vt:lpstr>
      <vt:lpstr>Synchronization Contexts</vt:lpstr>
      <vt:lpstr>Thread Pool</vt:lpstr>
      <vt:lpstr>Why Use the Thread Pool?</vt:lpstr>
      <vt:lpstr>When to Use the Thread Pool</vt:lpstr>
      <vt:lpstr>Thread Pool</vt:lpstr>
      <vt:lpstr>Parallel vs Asynchronous</vt:lpstr>
      <vt:lpstr>Task</vt:lpstr>
      <vt:lpstr>Why Use Task Instead of Thread?</vt:lpstr>
      <vt:lpstr>Task</vt:lpstr>
      <vt:lpstr>Creating and Running Tasks</vt:lpstr>
      <vt:lpstr>Creating and Running Tasks</vt:lpstr>
      <vt:lpstr>Returning Values From Task</vt:lpstr>
      <vt:lpstr> Waiting for a Task (Wait vs. await)</vt:lpstr>
      <vt:lpstr> Waiting for a Task (Wait vs. await)</vt:lpstr>
      <vt:lpstr>Running Multiple Tasks in Parallel</vt:lpstr>
      <vt:lpstr>Task Continuations (ContinueWith)</vt:lpstr>
      <vt:lpstr>Task Cancellation (CancellationToken)</vt:lpstr>
      <vt:lpstr>Task vs Thread vs Thread Pool</vt:lpstr>
      <vt:lpstr>Differences Between Task And Thread</vt:lpstr>
      <vt:lpstr>Differences Between Task And Thread</vt:lpstr>
      <vt:lpstr>Entering Thread Pool</vt:lpstr>
      <vt:lpstr>Task</vt:lpstr>
      <vt:lpstr>Task</vt:lpstr>
      <vt:lpstr>Wait</vt:lpstr>
      <vt:lpstr>Returning values</vt:lpstr>
      <vt:lpstr>Exceptions</vt:lpstr>
      <vt:lpstr>Creating a continuation for a single antecedent</vt:lpstr>
      <vt:lpstr>Scheduling Different Continuation Tasks</vt:lpstr>
      <vt:lpstr>Parallel Programming </vt:lpstr>
      <vt:lpstr>Parallel Programming </vt:lpstr>
      <vt:lpstr>Parallel Programming </vt:lpstr>
      <vt:lpstr>Parallel Programming </vt:lpstr>
      <vt:lpstr>Parallel Programming </vt:lpstr>
      <vt:lpstr>Parallel Programming </vt:lpstr>
      <vt:lpstr>Parallel Programming </vt:lpstr>
      <vt:lpstr>PLINQ</vt:lpstr>
      <vt:lpstr>PLINQ</vt:lpstr>
      <vt:lpstr>PLINQ AS Ordered</vt:lpstr>
      <vt:lpstr>PLINQ AS Ordered</vt:lpstr>
      <vt:lpstr>PLINQ AS Ordered</vt:lpstr>
      <vt:lpstr>Parallel Invoke</vt:lpstr>
      <vt:lpstr>Parallel Cancellation</vt:lpstr>
      <vt:lpstr>Parallel Cancellation</vt:lpstr>
      <vt:lpstr>Parallel Cancellation</vt:lpstr>
      <vt:lpstr>Common Pitfalls and Best Practices</vt:lpstr>
      <vt:lpstr>Common Pitfalls and Best Practices</vt:lpstr>
      <vt:lpstr>Common Pitfalls and Best Practices</vt:lpstr>
      <vt:lpstr>File Handling</vt:lpstr>
      <vt:lpstr>File Handling</vt:lpstr>
      <vt:lpstr>File Handling</vt:lpstr>
      <vt:lpstr>Stream</vt:lpstr>
      <vt:lpstr>System.IO Namespace in C#</vt:lpstr>
      <vt:lpstr>Directory Search</vt:lpstr>
      <vt:lpstr>Overview of Classes</vt:lpstr>
      <vt:lpstr>What is File Stream Class in C#?</vt:lpstr>
      <vt:lpstr>What is File Stream Class in C#?</vt:lpstr>
      <vt:lpstr>What is File Stream Class using File? </vt:lpstr>
      <vt:lpstr>What is File Stream Class using File? </vt:lpstr>
      <vt:lpstr>What is File Stream Class using File? </vt:lpstr>
      <vt:lpstr>What is File Stream Class in C#?</vt:lpstr>
      <vt:lpstr>What is File Stream Write in C#?</vt:lpstr>
      <vt:lpstr>What is File Stream Read in C#?</vt:lpstr>
      <vt:lpstr>StreamReader and StreamWriter in C# </vt:lpstr>
      <vt:lpstr>StreamReader and StreamWriter in C# </vt:lpstr>
      <vt:lpstr>Text Writer and Text Reader</vt:lpstr>
      <vt:lpstr>Text Writer and Text Reader</vt:lpstr>
      <vt:lpstr>Text Writer and Text Reader</vt:lpstr>
      <vt:lpstr>Text Writer and Text Reader</vt:lpstr>
      <vt:lpstr>Binary Writer and Binary Reader in C#</vt:lpstr>
      <vt:lpstr>Binary Writer and Binary Reader in C#</vt:lpstr>
      <vt:lpstr>Binary Writer and Binary Reader in C#</vt:lpstr>
      <vt:lpstr>Binary Writer and Binary Reader in C#</vt:lpstr>
      <vt:lpstr>String Writer and String Reader in C#</vt:lpstr>
      <vt:lpstr>String Writer and String Reader in C#</vt:lpstr>
      <vt:lpstr>String Writer and String Reader in C#</vt:lpstr>
      <vt:lpstr>Export and Import Excel Data in C#</vt:lpstr>
      <vt:lpstr>Export and Import Excel Data in C#</vt:lpstr>
      <vt:lpstr>Export and Import Excel Data in C#</vt:lpstr>
      <vt:lpstr>Export and Import Excel Data in C#</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2424</cp:revision>
  <dcterms:created xsi:type="dcterms:W3CDTF">2012-03-13T15:47:14Z</dcterms:created>
  <dcterms:modified xsi:type="dcterms:W3CDTF">2025-03-12T16:24:37Z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